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0" r:id="rId2"/>
    <p:sldMasterId id="2147483701" r:id="rId3"/>
    <p:sldMasterId id="2147483702" r:id="rId4"/>
    <p:sldMasterId id="2147483703" r:id="rId5"/>
    <p:sldMasterId id="2147483718" r:id="rId6"/>
  </p:sldMasterIdLst>
  <p:notesMasterIdLst>
    <p:notesMasterId r:id="rId91"/>
  </p:notesMasterIdLst>
  <p:sldIdLst>
    <p:sldId id="256" r:id="rId7"/>
    <p:sldId id="258" r:id="rId8"/>
    <p:sldId id="259" r:id="rId9"/>
    <p:sldId id="363" r:id="rId10"/>
    <p:sldId id="261" r:id="rId11"/>
    <p:sldId id="262" r:id="rId12"/>
    <p:sldId id="263" r:id="rId13"/>
    <p:sldId id="264" r:id="rId14"/>
    <p:sldId id="265" r:id="rId15"/>
    <p:sldId id="266" r:id="rId16"/>
    <p:sldId id="267" r:id="rId17"/>
    <p:sldId id="268" r:id="rId18"/>
    <p:sldId id="269" r:id="rId19"/>
    <p:sldId id="270" r:id="rId20"/>
    <p:sldId id="271" r:id="rId21"/>
    <p:sldId id="273" r:id="rId22"/>
    <p:sldId id="274" r:id="rId23"/>
    <p:sldId id="275" r:id="rId24"/>
    <p:sldId id="339" r:id="rId25"/>
    <p:sldId id="340" r:id="rId26"/>
    <p:sldId id="277" r:id="rId27"/>
    <p:sldId id="336" r:id="rId28"/>
    <p:sldId id="33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365" r:id="rId50"/>
    <p:sldId id="366" r:id="rId51"/>
    <p:sldId id="298" r:id="rId52"/>
    <p:sldId id="299" r:id="rId53"/>
    <p:sldId id="300" r:id="rId54"/>
    <p:sldId id="301" r:id="rId55"/>
    <p:sldId id="302" r:id="rId56"/>
    <p:sldId id="303" r:id="rId57"/>
    <p:sldId id="304" r:id="rId58"/>
    <p:sldId id="305" r:id="rId59"/>
    <p:sldId id="307" r:id="rId60"/>
    <p:sldId id="308" r:id="rId61"/>
    <p:sldId id="309" r:id="rId62"/>
    <p:sldId id="310" r:id="rId63"/>
    <p:sldId id="311" r:id="rId64"/>
    <p:sldId id="312" r:id="rId65"/>
    <p:sldId id="313" r:id="rId66"/>
    <p:sldId id="314" r:id="rId67"/>
    <p:sldId id="315" r:id="rId68"/>
    <p:sldId id="316" r:id="rId69"/>
    <p:sldId id="317" r:id="rId70"/>
    <p:sldId id="350" r:id="rId71"/>
    <p:sldId id="351" r:id="rId72"/>
    <p:sldId id="352" r:id="rId73"/>
    <p:sldId id="353" r:id="rId74"/>
    <p:sldId id="354" r:id="rId75"/>
    <p:sldId id="355" r:id="rId76"/>
    <p:sldId id="356" r:id="rId77"/>
    <p:sldId id="357" r:id="rId78"/>
    <p:sldId id="367" r:id="rId79"/>
    <p:sldId id="358" r:id="rId80"/>
    <p:sldId id="327" r:id="rId81"/>
    <p:sldId id="328" r:id="rId82"/>
    <p:sldId id="329" r:id="rId83"/>
    <p:sldId id="359" r:id="rId84"/>
    <p:sldId id="360" r:id="rId85"/>
    <p:sldId id="361" r:id="rId86"/>
    <p:sldId id="331" r:id="rId87"/>
    <p:sldId id="332" r:id="rId88"/>
    <p:sldId id="333" r:id="rId89"/>
    <p:sldId id="334" r:id="rId90"/>
  </p:sldIdLst>
  <p:sldSz cx="9144000" cy="5143500" type="screen16x9"/>
  <p:notesSz cx="6858000" cy="9144000"/>
  <p:embeddedFontLst>
    <p:embeddedFont>
      <p:font typeface="Tahoma" panose="020B0604030504040204" pitchFamily="34" charset="0"/>
      <p:regular r:id="rId92"/>
      <p:bold r:id="rId93"/>
    </p:embeddedFont>
    <p:embeddedFont>
      <p:font typeface="Calibri" panose="020F050202020403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D44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D6F702-79D3-4A9D-B623-EEBCFFA21F4D}">
  <a:tblStyle styleId="{84D6F702-79D3-4A9D-B623-EEBCFFA21F4D}"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10" autoAdjust="0"/>
    <p:restoredTop sz="74207" autoAdjust="0"/>
  </p:normalViewPr>
  <p:slideViewPr>
    <p:cSldViewPr snapToGrid="0">
      <p:cViewPr>
        <p:scale>
          <a:sx n="91" d="100"/>
          <a:sy n="91" d="100"/>
        </p:scale>
        <p:origin x="48" y="111"/>
      </p:cViewPr>
      <p:guideLst/>
    </p:cSldViewPr>
  </p:slideViewPr>
  <p:notesTextViewPr>
    <p:cViewPr>
      <p:scale>
        <a:sx n="1" d="1"/>
        <a:sy n="1" d="1"/>
      </p:scale>
      <p:origin x="0" y="0"/>
    </p:cViewPr>
  </p:notesTextViewPr>
  <p:sorterViewPr>
    <p:cViewPr>
      <p:scale>
        <a:sx n="100" d="100"/>
        <a:sy n="100" d="100"/>
      </p:scale>
      <p:origin x="0" y="-149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font" Target="fonts/font4.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font" Target="fonts/font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font" Target="fonts/font6.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font" Target="fonts/font2.fntdata"/><Relationship Id="rId98" Type="http://schemas.openxmlformats.org/officeDocument/2006/relationships/presProps" Target="presProps.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oleObject" Target="file:///\\VBOXSVR\sunita\admin\akash\pubs\quant\expts\allResul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VBOXSVR\sunita\admin\akash\pubs\quant\expts\all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VBOXSVR\sunita\admin\akash\pubs\quant\expts\all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973162729658767"/>
          <c:y val="0.17071763181501096"/>
          <c:w val="0.81308223972003457"/>
          <c:h val="0.67164291172464263"/>
        </c:manualLayout>
      </c:layout>
      <c:barChart>
        <c:barDir val="col"/>
        <c:grouping val="clustered"/>
        <c:varyColors val="0"/>
        <c:ser>
          <c:idx val="0"/>
          <c:order val="0"/>
          <c:tx>
            <c:strRef>
              <c:f>Sheet4!$A$10</c:f>
              <c:strCache>
                <c:ptCount val="1"/>
                <c:pt idx="0">
                  <c:v>Kernel</c:v>
                </c:pt>
              </c:strCache>
            </c:strRef>
          </c:tx>
          <c:invertIfNegative val="0"/>
          <c:cat>
            <c:strRef>
              <c:f>Sheet4!$B$9:$D$9</c:f>
              <c:strCache>
                <c:ptCount val="3"/>
                <c:pt idx="0">
                  <c:v>WorldBank</c:v>
                </c:pt>
                <c:pt idx="1">
                  <c:v>QCQ</c:v>
                </c:pt>
                <c:pt idx="2">
                  <c:v>InfoGather</c:v>
                </c:pt>
              </c:strCache>
            </c:strRef>
          </c:cat>
          <c:val>
            <c:numRef>
              <c:f>Sheet4!$B$10:$D$10</c:f>
              <c:numCache>
                <c:formatCode>General</c:formatCode>
                <c:ptCount val="3"/>
                <c:pt idx="0">
                  <c:v>0.45909706557674657</c:v>
                </c:pt>
                <c:pt idx="1">
                  <c:v>0.34614527336107676</c:v>
                </c:pt>
                <c:pt idx="2">
                  <c:v>0.32297612167117001</c:v>
                </c:pt>
              </c:numCache>
            </c:numRef>
          </c:val>
          <c:extLst>
            <c:ext xmlns:c16="http://schemas.microsoft.com/office/drawing/2014/chart" uri="{C3380CC4-5D6E-409C-BE32-E72D297353CC}">
              <c16:uniqueId val="{00000000-DC4B-43C6-AFA3-6304DDD500FD}"/>
            </c:ext>
          </c:extLst>
        </c:ser>
        <c:ser>
          <c:idx val="1"/>
          <c:order val="1"/>
          <c:tx>
            <c:strRef>
              <c:f>Sheet4!$A$11</c:f>
              <c:strCache>
                <c:ptCount val="1"/>
                <c:pt idx="0">
                  <c:v>KernelVarW</c:v>
                </c:pt>
              </c:strCache>
            </c:strRef>
          </c:tx>
          <c:invertIfNegative val="0"/>
          <c:cat>
            <c:strRef>
              <c:f>Sheet4!$B$9:$D$9</c:f>
              <c:strCache>
                <c:ptCount val="3"/>
                <c:pt idx="0">
                  <c:v>WorldBank</c:v>
                </c:pt>
                <c:pt idx="1">
                  <c:v>QCQ</c:v>
                </c:pt>
                <c:pt idx="2">
                  <c:v>InfoGather</c:v>
                </c:pt>
              </c:strCache>
            </c:strRef>
          </c:cat>
          <c:val>
            <c:numRef>
              <c:f>Sheet4!$B$11:$D$11</c:f>
              <c:numCache>
                <c:formatCode>General</c:formatCode>
                <c:ptCount val="3"/>
                <c:pt idx="0">
                  <c:v>0.44647012102398281</c:v>
                </c:pt>
                <c:pt idx="1">
                  <c:v>0.35169170119619775</c:v>
                </c:pt>
                <c:pt idx="2">
                  <c:v>0.3332602676315809</c:v>
                </c:pt>
              </c:numCache>
            </c:numRef>
          </c:val>
          <c:extLst>
            <c:ext xmlns:c16="http://schemas.microsoft.com/office/drawing/2014/chart" uri="{C3380CC4-5D6E-409C-BE32-E72D297353CC}">
              <c16:uniqueId val="{00000001-DC4B-43C6-AFA3-6304DDD500FD}"/>
            </c:ext>
          </c:extLst>
        </c:ser>
        <c:ser>
          <c:idx val="2"/>
          <c:order val="2"/>
          <c:tx>
            <c:strRef>
              <c:f>Sheet4!$A$12</c:f>
              <c:strCache>
                <c:ptCount val="1"/>
                <c:pt idx="0">
                  <c:v>Wavelet</c:v>
                </c:pt>
              </c:strCache>
            </c:strRef>
          </c:tx>
          <c:invertIfNegative val="0"/>
          <c:cat>
            <c:strRef>
              <c:f>Sheet4!$B$9:$D$9</c:f>
              <c:strCache>
                <c:ptCount val="3"/>
                <c:pt idx="0">
                  <c:v>WorldBank</c:v>
                </c:pt>
                <c:pt idx="1">
                  <c:v>QCQ</c:v>
                </c:pt>
                <c:pt idx="2">
                  <c:v>InfoGather</c:v>
                </c:pt>
              </c:strCache>
            </c:strRef>
          </c:cat>
          <c:val>
            <c:numRef>
              <c:f>Sheet4!$B$12:$D$12</c:f>
              <c:numCache>
                <c:formatCode>General</c:formatCode>
                <c:ptCount val="3"/>
                <c:pt idx="0">
                  <c:v>0.43966786090051196</c:v>
                </c:pt>
                <c:pt idx="1">
                  <c:v>0.38489933067927951</c:v>
                </c:pt>
                <c:pt idx="2">
                  <c:v>0.32271748859138483</c:v>
                </c:pt>
              </c:numCache>
            </c:numRef>
          </c:val>
          <c:extLst>
            <c:ext xmlns:c16="http://schemas.microsoft.com/office/drawing/2014/chart" uri="{C3380CC4-5D6E-409C-BE32-E72D297353CC}">
              <c16:uniqueId val="{00000002-DC4B-43C6-AFA3-6304DDD500FD}"/>
            </c:ext>
          </c:extLst>
        </c:ser>
        <c:ser>
          <c:idx val="3"/>
          <c:order val="3"/>
          <c:tx>
            <c:strRef>
              <c:f>Sheet4!$A$13</c:f>
              <c:strCache>
                <c:ptCount val="1"/>
                <c:pt idx="0">
                  <c:v>Point</c:v>
                </c:pt>
              </c:strCache>
            </c:strRef>
          </c:tx>
          <c:invertIfNegative val="0"/>
          <c:cat>
            <c:strRef>
              <c:f>Sheet4!$B$9:$D$9</c:f>
              <c:strCache>
                <c:ptCount val="3"/>
                <c:pt idx="0">
                  <c:v>WorldBank</c:v>
                </c:pt>
                <c:pt idx="1">
                  <c:v>QCQ</c:v>
                </c:pt>
                <c:pt idx="2">
                  <c:v>InfoGather</c:v>
                </c:pt>
              </c:strCache>
            </c:strRef>
          </c:cat>
          <c:val>
            <c:numRef>
              <c:f>Sheet4!$B$13:$D$13</c:f>
              <c:numCache>
                <c:formatCode>General</c:formatCode>
                <c:ptCount val="3"/>
                <c:pt idx="0">
                  <c:v>0.42187914080936101</c:v>
                </c:pt>
                <c:pt idx="1">
                  <c:v>0.33560696480953039</c:v>
                </c:pt>
                <c:pt idx="2">
                  <c:v>0.28541803802109256</c:v>
                </c:pt>
              </c:numCache>
            </c:numRef>
          </c:val>
          <c:extLst>
            <c:ext xmlns:c16="http://schemas.microsoft.com/office/drawing/2014/chart" uri="{C3380CC4-5D6E-409C-BE32-E72D297353CC}">
              <c16:uniqueId val="{00000003-DC4B-43C6-AFA3-6304DDD500FD}"/>
            </c:ext>
          </c:extLst>
        </c:ser>
        <c:dLbls>
          <c:showLegendKey val="0"/>
          <c:showVal val="0"/>
          <c:showCatName val="0"/>
          <c:showSerName val="0"/>
          <c:showPercent val="0"/>
          <c:showBubbleSize val="0"/>
        </c:dLbls>
        <c:gapWidth val="150"/>
        <c:axId val="66206336"/>
        <c:axId val="66216320"/>
      </c:barChart>
      <c:catAx>
        <c:axId val="66206336"/>
        <c:scaling>
          <c:orientation val="minMax"/>
        </c:scaling>
        <c:delete val="0"/>
        <c:axPos val="b"/>
        <c:numFmt formatCode="General" sourceLinked="0"/>
        <c:majorTickMark val="out"/>
        <c:minorTickMark val="none"/>
        <c:tickLblPos val="nextTo"/>
        <c:txPr>
          <a:bodyPr/>
          <a:lstStyle/>
          <a:p>
            <a:pPr>
              <a:defRPr sz="1400"/>
            </a:pPr>
            <a:endParaRPr lang="en-US"/>
          </a:p>
        </c:txPr>
        <c:crossAx val="66216320"/>
        <c:crosses val="autoZero"/>
        <c:auto val="1"/>
        <c:lblAlgn val="ctr"/>
        <c:lblOffset val="100"/>
        <c:noMultiLvlLbl val="0"/>
      </c:catAx>
      <c:valAx>
        <c:axId val="66216320"/>
        <c:scaling>
          <c:orientation val="minMax"/>
        </c:scaling>
        <c:delete val="0"/>
        <c:axPos val="l"/>
        <c:title>
          <c:tx>
            <c:rich>
              <a:bodyPr rot="-5400000" vert="horz"/>
              <a:lstStyle/>
              <a:p>
                <a:pPr>
                  <a:defRPr sz="1800" b="0"/>
                </a:pPr>
                <a:r>
                  <a:rPr lang="en-US" sz="1800" b="0"/>
                  <a:t>F1</a:t>
                </a:r>
              </a:p>
            </c:rich>
          </c:tx>
          <c:layout/>
          <c:overlay val="0"/>
        </c:title>
        <c:numFmt formatCode="General" sourceLinked="1"/>
        <c:majorTickMark val="out"/>
        <c:minorTickMark val="none"/>
        <c:tickLblPos val="nextTo"/>
        <c:txPr>
          <a:bodyPr/>
          <a:lstStyle/>
          <a:p>
            <a:pPr>
              <a:defRPr sz="1800"/>
            </a:pPr>
            <a:endParaRPr lang="en-US"/>
          </a:p>
        </c:txPr>
        <c:crossAx val="66206336"/>
        <c:crosses val="autoZero"/>
        <c:crossBetween val="between"/>
      </c:valAx>
    </c:plotArea>
    <c:legend>
      <c:legendPos val="r"/>
      <c:layout>
        <c:manualLayout>
          <c:xMode val="edge"/>
          <c:yMode val="edge"/>
          <c:x val="0.64089020122484963"/>
          <c:y val="4.0536599591717813E-3"/>
          <c:w val="0.35910979877515331"/>
          <c:h val="0.31310040482227952"/>
        </c:manualLayout>
      </c:layout>
      <c:overlay val="0"/>
      <c:txPr>
        <a:bodyPr/>
        <a:lstStyle/>
        <a:p>
          <a:pPr>
            <a:defRPr sz="1600"/>
          </a:pPr>
          <a:endParaRPr lang="en-US"/>
        </a:p>
      </c:txPr>
    </c:legend>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224917449834911"/>
          <c:y val="4.5208151064450267E-2"/>
          <c:w val="0.73182351198035733"/>
          <c:h val="0.73084098862642299"/>
        </c:manualLayout>
      </c:layout>
      <c:scatterChart>
        <c:scatterStyle val="smoothMarker"/>
        <c:varyColors val="0"/>
        <c:ser>
          <c:idx val="0"/>
          <c:order val="0"/>
          <c:tx>
            <c:strRef>
              <c:f>Sheet4!$A$52</c:f>
              <c:strCache>
                <c:ptCount val="1"/>
                <c:pt idx="0">
                  <c:v>MDL</c:v>
                </c:pt>
              </c:strCache>
            </c:strRef>
          </c:tx>
          <c:xVal>
            <c:numRef>
              <c:f>Sheet4!$B$51:$E$51</c:f>
              <c:numCache>
                <c:formatCode>General</c:formatCode>
                <c:ptCount val="4"/>
                <c:pt idx="0">
                  <c:v>1</c:v>
                </c:pt>
                <c:pt idx="1">
                  <c:v>50</c:v>
                </c:pt>
                <c:pt idx="2">
                  <c:v>500</c:v>
                </c:pt>
                <c:pt idx="3">
                  <c:v>2000</c:v>
                </c:pt>
              </c:numCache>
            </c:numRef>
          </c:xVal>
          <c:yVal>
            <c:numRef>
              <c:f>Sheet4!$B$52:$E$52</c:f>
              <c:numCache>
                <c:formatCode>General</c:formatCode>
                <c:ptCount val="4"/>
                <c:pt idx="0">
                  <c:v>0.38078558142855962</c:v>
                </c:pt>
                <c:pt idx="1">
                  <c:v>0.39888406129421589</c:v>
                </c:pt>
                <c:pt idx="2">
                  <c:v>0.38500000000000023</c:v>
                </c:pt>
                <c:pt idx="3">
                  <c:v>0.38279014413035534</c:v>
                </c:pt>
              </c:numCache>
            </c:numRef>
          </c:yVal>
          <c:smooth val="1"/>
          <c:extLst>
            <c:ext xmlns:c16="http://schemas.microsoft.com/office/drawing/2014/chart" uri="{C3380CC4-5D6E-409C-BE32-E72D297353CC}">
              <c16:uniqueId val="{00000000-2D4F-42DF-A645-C567FBCE6AF7}"/>
            </c:ext>
          </c:extLst>
        </c:ser>
        <c:ser>
          <c:idx val="1"/>
          <c:order val="1"/>
          <c:tx>
            <c:strRef>
              <c:f>Sheet4!$A$53</c:f>
              <c:strCache>
                <c:ptCount val="1"/>
                <c:pt idx="0">
                  <c:v>UniformMix</c:v>
                </c:pt>
              </c:strCache>
            </c:strRef>
          </c:tx>
          <c:xVal>
            <c:numRef>
              <c:f>Sheet4!$B$51:$E$51</c:f>
              <c:numCache>
                <c:formatCode>General</c:formatCode>
                <c:ptCount val="4"/>
                <c:pt idx="0">
                  <c:v>1</c:v>
                </c:pt>
                <c:pt idx="1">
                  <c:v>50</c:v>
                </c:pt>
                <c:pt idx="2">
                  <c:v>500</c:v>
                </c:pt>
                <c:pt idx="3">
                  <c:v>2000</c:v>
                </c:pt>
              </c:numCache>
            </c:numRef>
          </c:xVal>
          <c:yVal>
            <c:numRef>
              <c:f>Sheet4!$B$53:$E$53</c:f>
              <c:numCache>
                <c:formatCode>General</c:formatCode>
                <c:ptCount val="4"/>
                <c:pt idx="0">
                  <c:v>0.37051471928212976</c:v>
                </c:pt>
                <c:pt idx="1">
                  <c:v>0.38167409561496507</c:v>
                </c:pt>
                <c:pt idx="2">
                  <c:v>0.3806511273130968</c:v>
                </c:pt>
                <c:pt idx="3">
                  <c:v>0.3433834424103937</c:v>
                </c:pt>
              </c:numCache>
            </c:numRef>
          </c:yVal>
          <c:smooth val="1"/>
          <c:extLst>
            <c:ext xmlns:c16="http://schemas.microsoft.com/office/drawing/2014/chart" uri="{C3380CC4-5D6E-409C-BE32-E72D297353CC}">
              <c16:uniqueId val="{00000001-2D4F-42DF-A645-C567FBCE6AF7}"/>
            </c:ext>
          </c:extLst>
        </c:ser>
        <c:dLbls>
          <c:showLegendKey val="0"/>
          <c:showVal val="0"/>
          <c:showCatName val="0"/>
          <c:showSerName val="0"/>
          <c:showPercent val="0"/>
          <c:showBubbleSize val="0"/>
        </c:dLbls>
        <c:axId val="34997376"/>
        <c:axId val="34999296"/>
      </c:scatterChart>
      <c:valAx>
        <c:axId val="34997376"/>
        <c:scaling>
          <c:logBase val="10"/>
          <c:orientation val="minMax"/>
        </c:scaling>
        <c:delete val="0"/>
        <c:axPos val="b"/>
        <c:title>
          <c:tx>
            <c:rich>
              <a:bodyPr/>
              <a:lstStyle/>
              <a:p>
                <a:pPr>
                  <a:defRPr sz="1600" b="0"/>
                </a:pPr>
                <a:r>
                  <a:rPr lang="en-US" sz="1600" b="0"/>
                  <a:t>Per-interval cost/1000 (In Log-scale)</a:t>
                </a:r>
              </a:p>
            </c:rich>
          </c:tx>
          <c:layout/>
          <c:overlay val="0"/>
        </c:title>
        <c:numFmt formatCode="General" sourceLinked="1"/>
        <c:majorTickMark val="out"/>
        <c:minorTickMark val="none"/>
        <c:tickLblPos val="nextTo"/>
        <c:txPr>
          <a:bodyPr/>
          <a:lstStyle/>
          <a:p>
            <a:pPr>
              <a:defRPr sz="1600"/>
            </a:pPr>
            <a:endParaRPr lang="en-US"/>
          </a:p>
        </c:txPr>
        <c:crossAx val="34999296"/>
        <c:crosses val="autoZero"/>
        <c:crossBetween val="midCat"/>
      </c:valAx>
      <c:valAx>
        <c:axId val="34999296"/>
        <c:scaling>
          <c:orientation val="minMax"/>
        </c:scaling>
        <c:delete val="0"/>
        <c:axPos val="l"/>
        <c:title>
          <c:tx>
            <c:rich>
              <a:bodyPr rot="-5400000" vert="horz"/>
              <a:lstStyle/>
              <a:p>
                <a:pPr>
                  <a:defRPr sz="1600" b="0"/>
                </a:pPr>
                <a:r>
                  <a:rPr lang="en-US" sz="1600" b="0"/>
                  <a:t>F1</a:t>
                </a:r>
              </a:p>
            </c:rich>
          </c:tx>
          <c:layout/>
          <c:overlay val="0"/>
        </c:title>
        <c:numFmt formatCode="General" sourceLinked="1"/>
        <c:majorTickMark val="out"/>
        <c:minorTickMark val="none"/>
        <c:tickLblPos val="nextTo"/>
        <c:txPr>
          <a:bodyPr/>
          <a:lstStyle/>
          <a:p>
            <a:pPr>
              <a:defRPr sz="1800"/>
            </a:pPr>
            <a:endParaRPr lang="en-US"/>
          </a:p>
        </c:txPr>
        <c:crossAx val="34997376"/>
        <c:crosses val="autoZero"/>
        <c:crossBetween val="midCat"/>
      </c:valAx>
    </c:plotArea>
    <c:legend>
      <c:legendPos val="r"/>
      <c:layout>
        <c:manualLayout>
          <c:xMode val="edge"/>
          <c:yMode val="edge"/>
          <c:x val="0.65016666666666667"/>
          <c:y val="1.8134660250801987E-2"/>
          <c:w val="0.299916666666668"/>
          <c:h val="0.23458005249343841"/>
        </c:manualLayout>
      </c:layout>
      <c:overlay val="0"/>
      <c:txPr>
        <a:bodyPr/>
        <a:lstStyle/>
        <a:p>
          <a:pPr>
            <a:defRPr sz="1600"/>
          </a:pPr>
          <a:endParaRPr lang="en-US"/>
        </a:p>
      </c:txPr>
    </c:legend>
    <c:plotVisOnly val="1"/>
    <c:dispBlanksAs val="gap"/>
    <c:showDLblsOverMax val="0"/>
  </c:chart>
  <c:spPr>
    <a:noFill/>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842662848962071"/>
          <c:y val="2.8252405949256338E-2"/>
          <c:w val="0.81356663750364544"/>
          <c:h val="0.8352621026538356"/>
        </c:manualLayout>
      </c:layout>
      <c:scatterChart>
        <c:scatterStyle val="lineMarker"/>
        <c:varyColors val="0"/>
        <c:ser>
          <c:idx val="0"/>
          <c:order val="0"/>
          <c:tx>
            <c:strRef>
              <c:f>Sheet1!$B$1</c:f>
              <c:strCache>
                <c:ptCount val="1"/>
                <c:pt idx="0">
                  <c:v>Reference</c:v>
                </c:pt>
              </c:strCache>
            </c:strRef>
          </c:tx>
          <c:spPr>
            <a:ln>
              <a:noFill/>
            </a:ln>
          </c:spPr>
          <c:xVal>
            <c:numRef>
              <c:f>Sheet1!$A$2:$A$121</c:f>
              <c:numCache>
                <c:formatCode>General</c:formatCode>
                <c:ptCount val="120"/>
                <c:pt idx="0">
                  <c:v>0</c:v>
                </c:pt>
                <c:pt idx="1">
                  <c:v>1</c:v>
                </c:pt>
                <c:pt idx="2">
                  <c:v>2</c:v>
                </c:pt>
                <c:pt idx="3">
                  <c:v>3</c:v>
                </c:pt>
                <c:pt idx="4">
                  <c:v>5</c:v>
                </c:pt>
                <c:pt idx="5">
                  <c:v>10</c:v>
                </c:pt>
                <c:pt idx="6">
                  <c:v>11</c:v>
                </c:pt>
                <c:pt idx="7">
                  <c:v>12.5</c:v>
                </c:pt>
                <c:pt idx="8">
                  <c:v>15</c:v>
                </c:pt>
                <c:pt idx="9">
                  <c:v>16</c:v>
                </c:pt>
                <c:pt idx="10">
                  <c:v>17</c:v>
                </c:pt>
                <c:pt idx="11">
                  <c:v>18</c:v>
                </c:pt>
                <c:pt idx="12">
                  <c:v>19</c:v>
                </c:pt>
                <c:pt idx="13">
                  <c:v>20</c:v>
                </c:pt>
                <c:pt idx="14">
                  <c:v>21</c:v>
                </c:pt>
                <c:pt idx="15">
                  <c:v>21.17</c:v>
                </c:pt>
                <c:pt idx="16">
                  <c:v>21.2</c:v>
                </c:pt>
                <c:pt idx="17">
                  <c:v>21.3</c:v>
                </c:pt>
                <c:pt idx="18">
                  <c:v>21.32</c:v>
                </c:pt>
                <c:pt idx="19">
                  <c:v>22.5</c:v>
                </c:pt>
                <c:pt idx="20">
                  <c:v>24</c:v>
                </c:pt>
                <c:pt idx="21">
                  <c:v>24.2</c:v>
                </c:pt>
                <c:pt idx="22">
                  <c:v>25</c:v>
                </c:pt>
                <c:pt idx="23">
                  <c:v>25.1</c:v>
                </c:pt>
                <c:pt idx="24">
                  <c:v>25.5</c:v>
                </c:pt>
                <c:pt idx="25">
                  <c:v>26</c:v>
                </c:pt>
                <c:pt idx="26">
                  <c:v>26.3</c:v>
                </c:pt>
                <c:pt idx="27">
                  <c:v>26.5</c:v>
                </c:pt>
                <c:pt idx="28">
                  <c:v>26.55</c:v>
                </c:pt>
                <c:pt idx="29">
                  <c:v>27.5</c:v>
                </c:pt>
                <c:pt idx="30">
                  <c:v>28</c:v>
                </c:pt>
                <c:pt idx="31">
                  <c:v>28.59</c:v>
                </c:pt>
                <c:pt idx="32">
                  <c:v>28.6</c:v>
                </c:pt>
                <c:pt idx="33">
                  <c:v>28.7</c:v>
                </c:pt>
                <c:pt idx="34">
                  <c:v>29.5</c:v>
                </c:pt>
                <c:pt idx="35">
                  <c:v>29.630000000000013</c:v>
                </c:pt>
                <c:pt idx="36">
                  <c:v>30</c:v>
                </c:pt>
                <c:pt idx="37">
                  <c:v>30.18</c:v>
                </c:pt>
                <c:pt idx="38">
                  <c:v>30.2</c:v>
                </c:pt>
                <c:pt idx="39">
                  <c:v>30.38</c:v>
                </c:pt>
                <c:pt idx="40">
                  <c:v>30.4</c:v>
                </c:pt>
                <c:pt idx="41">
                  <c:v>30.6</c:v>
                </c:pt>
                <c:pt idx="42">
                  <c:v>30.8</c:v>
                </c:pt>
                <c:pt idx="43">
                  <c:v>31.5</c:v>
                </c:pt>
                <c:pt idx="44">
                  <c:v>31.72</c:v>
                </c:pt>
                <c:pt idx="45">
                  <c:v>32</c:v>
                </c:pt>
                <c:pt idx="46">
                  <c:v>32.5</c:v>
                </c:pt>
                <c:pt idx="47">
                  <c:v>33</c:v>
                </c:pt>
                <c:pt idx="48">
                  <c:v>33.1</c:v>
                </c:pt>
                <c:pt idx="49">
                  <c:v>33.99</c:v>
                </c:pt>
                <c:pt idx="50">
                  <c:v>34</c:v>
                </c:pt>
                <c:pt idx="51">
                  <c:v>34.4</c:v>
                </c:pt>
                <c:pt idx="52">
                  <c:v>34.43</c:v>
                </c:pt>
                <c:pt idx="53">
                  <c:v>34.54</c:v>
                </c:pt>
                <c:pt idx="54">
                  <c:v>35</c:v>
                </c:pt>
                <c:pt idx="55">
                  <c:v>36</c:v>
                </c:pt>
                <c:pt idx="56">
                  <c:v>36.1</c:v>
                </c:pt>
                <c:pt idx="57">
                  <c:v>36.9</c:v>
                </c:pt>
                <c:pt idx="58">
                  <c:v>37</c:v>
                </c:pt>
                <c:pt idx="59">
                  <c:v>37.4</c:v>
                </c:pt>
                <c:pt idx="60">
                  <c:v>37.450000000000003</c:v>
                </c:pt>
                <c:pt idx="61">
                  <c:v>37.800000000000004</c:v>
                </c:pt>
                <c:pt idx="62">
                  <c:v>38</c:v>
                </c:pt>
                <c:pt idx="63">
                  <c:v>38.200000000000003</c:v>
                </c:pt>
                <c:pt idx="64">
                  <c:v>38.300000000000004</c:v>
                </c:pt>
                <c:pt idx="65">
                  <c:v>38.4</c:v>
                </c:pt>
                <c:pt idx="66">
                  <c:v>38.5</c:v>
                </c:pt>
                <c:pt idx="67">
                  <c:v>38.6</c:v>
                </c:pt>
                <c:pt idx="68">
                  <c:v>38.9</c:v>
                </c:pt>
                <c:pt idx="69">
                  <c:v>39</c:v>
                </c:pt>
                <c:pt idx="70">
                  <c:v>39.1</c:v>
                </c:pt>
                <c:pt idx="71">
                  <c:v>39.200000000000003</c:v>
                </c:pt>
                <c:pt idx="72">
                  <c:v>39.300000000000004</c:v>
                </c:pt>
                <c:pt idx="73">
                  <c:v>39.4</c:v>
                </c:pt>
                <c:pt idx="74">
                  <c:v>39.5</c:v>
                </c:pt>
                <c:pt idx="75">
                  <c:v>39.54</c:v>
                </c:pt>
                <c:pt idx="76">
                  <c:v>39.6</c:v>
                </c:pt>
                <c:pt idx="77">
                  <c:v>39.700000000000003</c:v>
                </c:pt>
                <c:pt idx="78">
                  <c:v>39.800000000000004</c:v>
                </c:pt>
                <c:pt idx="79">
                  <c:v>39.9</c:v>
                </c:pt>
                <c:pt idx="80">
                  <c:v>40.1</c:v>
                </c:pt>
                <c:pt idx="81">
                  <c:v>40.4</c:v>
                </c:pt>
                <c:pt idx="82">
                  <c:v>40.5</c:v>
                </c:pt>
                <c:pt idx="83">
                  <c:v>40.700000000000003</c:v>
                </c:pt>
                <c:pt idx="84">
                  <c:v>40.800000000000004</c:v>
                </c:pt>
                <c:pt idx="85">
                  <c:v>40.9</c:v>
                </c:pt>
                <c:pt idx="86">
                  <c:v>41.1</c:v>
                </c:pt>
                <c:pt idx="87">
                  <c:v>41.2</c:v>
                </c:pt>
                <c:pt idx="88">
                  <c:v>41.28</c:v>
                </c:pt>
                <c:pt idx="89">
                  <c:v>41.4</c:v>
                </c:pt>
                <c:pt idx="90">
                  <c:v>41.5</c:v>
                </c:pt>
                <c:pt idx="91">
                  <c:v>41.6</c:v>
                </c:pt>
                <c:pt idx="92">
                  <c:v>41.7</c:v>
                </c:pt>
                <c:pt idx="93">
                  <c:v>41.8</c:v>
                </c:pt>
                <c:pt idx="94">
                  <c:v>42</c:v>
                </c:pt>
                <c:pt idx="95">
                  <c:v>43</c:v>
                </c:pt>
                <c:pt idx="96">
                  <c:v>43.2</c:v>
                </c:pt>
                <c:pt idx="97">
                  <c:v>44.6</c:v>
                </c:pt>
                <c:pt idx="98">
                  <c:v>45</c:v>
                </c:pt>
                <c:pt idx="99">
                  <c:v>45.5</c:v>
                </c:pt>
                <c:pt idx="100">
                  <c:v>45.7</c:v>
                </c:pt>
                <c:pt idx="101">
                  <c:v>45.9</c:v>
                </c:pt>
                <c:pt idx="102">
                  <c:v>46.1</c:v>
                </c:pt>
                <c:pt idx="103">
                  <c:v>46.4</c:v>
                </c:pt>
                <c:pt idx="104">
                  <c:v>47</c:v>
                </c:pt>
                <c:pt idx="105">
                  <c:v>47.3</c:v>
                </c:pt>
                <c:pt idx="106">
                  <c:v>47.5</c:v>
                </c:pt>
                <c:pt idx="107">
                  <c:v>48.6</c:v>
                </c:pt>
                <c:pt idx="108">
                  <c:v>49.6</c:v>
                </c:pt>
                <c:pt idx="109">
                  <c:v>50</c:v>
                </c:pt>
                <c:pt idx="110">
                  <c:v>50.8</c:v>
                </c:pt>
                <c:pt idx="111">
                  <c:v>52</c:v>
                </c:pt>
                <c:pt idx="112">
                  <c:v>52.1</c:v>
                </c:pt>
                <c:pt idx="113">
                  <c:v>52.5</c:v>
                </c:pt>
                <c:pt idx="114">
                  <c:v>54.3</c:v>
                </c:pt>
                <c:pt idx="115">
                  <c:v>55.5</c:v>
                </c:pt>
                <c:pt idx="116">
                  <c:v>56.5</c:v>
                </c:pt>
                <c:pt idx="117">
                  <c:v>57</c:v>
                </c:pt>
                <c:pt idx="118">
                  <c:v>58.2</c:v>
                </c:pt>
                <c:pt idx="119">
                  <c:v>66.7</c:v>
                </c:pt>
              </c:numCache>
            </c:numRef>
          </c:xVal>
          <c:yVal>
            <c:numRef>
              <c:f>Sheet1!$B$2:$B$121</c:f>
              <c:numCache>
                <c:formatCode>General</c:formatCode>
                <c:ptCount val="120"/>
                <c:pt idx="0">
                  <c:v>0.05</c:v>
                </c:pt>
                <c:pt idx="1">
                  <c:v>0.05</c:v>
                </c:pt>
                <c:pt idx="2">
                  <c:v>0.05</c:v>
                </c:pt>
                <c:pt idx="3">
                  <c:v>0.05</c:v>
                </c:pt>
                <c:pt idx="4">
                  <c:v>0.05</c:v>
                </c:pt>
                <c:pt idx="5">
                  <c:v>0.05</c:v>
                </c:pt>
                <c:pt idx="6">
                  <c:v>0.05</c:v>
                </c:pt>
                <c:pt idx="7">
                  <c:v>0.05</c:v>
                </c:pt>
                <c:pt idx="8">
                  <c:v>0.05</c:v>
                </c:pt>
                <c:pt idx="9">
                  <c:v>0.05</c:v>
                </c:pt>
                <c:pt idx="10">
                  <c:v>0.05</c:v>
                </c:pt>
                <c:pt idx="11">
                  <c:v>0.05</c:v>
                </c:pt>
                <c:pt idx="12">
                  <c:v>0.05</c:v>
                </c:pt>
                <c:pt idx="13">
                  <c:v>0.05</c:v>
                </c:pt>
                <c:pt idx="14">
                  <c:v>0.05</c:v>
                </c:pt>
                <c:pt idx="15">
                  <c:v>0.05</c:v>
                </c:pt>
                <c:pt idx="16">
                  <c:v>0.05</c:v>
                </c:pt>
                <c:pt idx="17">
                  <c:v>0.05</c:v>
                </c:pt>
                <c:pt idx="18">
                  <c:v>0.05</c:v>
                </c:pt>
                <c:pt idx="19">
                  <c:v>0.05</c:v>
                </c:pt>
                <c:pt idx="20">
                  <c:v>0.05</c:v>
                </c:pt>
                <c:pt idx="21">
                  <c:v>0.05</c:v>
                </c:pt>
                <c:pt idx="22">
                  <c:v>0.05</c:v>
                </c:pt>
                <c:pt idx="23">
                  <c:v>0.05</c:v>
                </c:pt>
                <c:pt idx="24">
                  <c:v>0.05</c:v>
                </c:pt>
                <c:pt idx="25">
                  <c:v>0.05</c:v>
                </c:pt>
                <c:pt idx="26">
                  <c:v>0.05</c:v>
                </c:pt>
                <c:pt idx="27">
                  <c:v>0.05</c:v>
                </c:pt>
                <c:pt idx="28">
                  <c:v>0.05</c:v>
                </c:pt>
                <c:pt idx="29">
                  <c:v>0.05</c:v>
                </c:pt>
                <c:pt idx="30">
                  <c:v>0.05</c:v>
                </c:pt>
                <c:pt idx="31">
                  <c:v>0.05</c:v>
                </c:pt>
                <c:pt idx="32">
                  <c:v>0.05</c:v>
                </c:pt>
                <c:pt idx="33">
                  <c:v>0.05</c:v>
                </c:pt>
                <c:pt idx="34">
                  <c:v>0.05</c:v>
                </c:pt>
                <c:pt idx="35">
                  <c:v>0.05</c:v>
                </c:pt>
                <c:pt idx="36">
                  <c:v>0.05</c:v>
                </c:pt>
                <c:pt idx="37">
                  <c:v>0.05</c:v>
                </c:pt>
                <c:pt idx="38">
                  <c:v>0.05</c:v>
                </c:pt>
                <c:pt idx="39">
                  <c:v>0.05</c:v>
                </c:pt>
                <c:pt idx="40">
                  <c:v>0.05</c:v>
                </c:pt>
                <c:pt idx="41">
                  <c:v>0.05</c:v>
                </c:pt>
                <c:pt idx="42">
                  <c:v>0.05</c:v>
                </c:pt>
                <c:pt idx="43">
                  <c:v>0.05</c:v>
                </c:pt>
                <c:pt idx="44">
                  <c:v>0.05</c:v>
                </c:pt>
                <c:pt idx="45">
                  <c:v>0.05</c:v>
                </c:pt>
                <c:pt idx="46">
                  <c:v>0.05</c:v>
                </c:pt>
                <c:pt idx="47">
                  <c:v>0.05</c:v>
                </c:pt>
                <c:pt idx="48">
                  <c:v>0.05</c:v>
                </c:pt>
                <c:pt idx="49">
                  <c:v>0.05</c:v>
                </c:pt>
                <c:pt idx="50">
                  <c:v>0.05</c:v>
                </c:pt>
                <c:pt idx="51">
                  <c:v>0.05</c:v>
                </c:pt>
                <c:pt idx="52">
                  <c:v>0.05</c:v>
                </c:pt>
                <c:pt idx="53">
                  <c:v>0.05</c:v>
                </c:pt>
                <c:pt idx="54">
                  <c:v>0.05</c:v>
                </c:pt>
                <c:pt idx="55">
                  <c:v>0.05</c:v>
                </c:pt>
                <c:pt idx="56">
                  <c:v>0.05</c:v>
                </c:pt>
                <c:pt idx="57">
                  <c:v>0.05</c:v>
                </c:pt>
                <c:pt idx="58">
                  <c:v>0.05</c:v>
                </c:pt>
                <c:pt idx="59">
                  <c:v>0.05</c:v>
                </c:pt>
                <c:pt idx="60">
                  <c:v>0.05</c:v>
                </c:pt>
                <c:pt idx="61">
                  <c:v>0.05</c:v>
                </c:pt>
                <c:pt idx="62">
                  <c:v>0.05</c:v>
                </c:pt>
                <c:pt idx="63">
                  <c:v>0.05</c:v>
                </c:pt>
                <c:pt idx="64">
                  <c:v>0.05</c:v>
                </c:pt>
                <c:pt idx="65">
                  <c:v>0.05</c:v>
                </c:pt>
                <c:pt idx="66">
                  <c:v>0.05</c:v>
                </c:pt>
                <c:pt idx="67">
                  <c:v>0.05</c:v>
                </c:pt>
                <c:pt idx="68">
                  <c:v>0.05</c:v>
                </c:pt>
                <c:pt idx="69">
                  <c:v>0.05</c:v>
                </c:pt>
                <c:pt idx="70">
                  <c:v>0.05</c:v>
                </c:pt>
                <c:pt idx="71">
                  <c:v>0.05</c:v>
                </c:pt>
                <c:pt idx="72">
                  <c:v>0.05</c:v>
                </c:pt>
                <c:pt idx="73">
                  <c:v>0.05</c:v>
                </c:pt>
                <c:pt idx="74">
                  <c:v>0.05</c:v>
                </c:pt>
                <c:pt idx="75">
                  <c:v>0.05</c:v>
                </c:pt>
                <c:pt idx="76">
                  <c:v>0.05</c:v>
                </c:pt>
                <c:pt idx="77">
                  <c:v>0.05</c:v>
                </c:pt>
                <c:pt idx="78">
                  <c:v>0.05</c:v>
                </c:pt>
                <c:pt idx="79">
                  <c:v>0.05</c:v>
                </c:pt>
                <c:pt idx="80">
                  <c:v>0.05</c:v>
                </c:pt>
                <c:pt idx="81">
                  <c:v>0.05</c:v>
                </c:pt>
                <c:pt idx="82">
                  <c:v>0.05</c:v>
                </c:pt>
                <c:pt idx="83">
                  <c:v>0.05</c:v>
                </c:pt>
                <c:pt idx="84">
                  <c:v>0.05</c:v>
                </c:pt>
                <c:pt idx="85">
                  <c:v>0.05</c:v>
                </c:pt>
                <c:pt idx="86">
                  <c:v>0.05</c:v>
                </c:pt>
                <c:pt idx="87">
                  <c:v>0.05</c:v>
                </c:pt>
                <c:pt idx="88">
                  <c:v>0.05</c:v>
                </c:pt>
                <c:pt idx="89">
                  <c:v>0.05</c:v>
                </c:pt>
                <c:pt idx="90">
                  <c:v>0.05</c:v>
                </c:pt>
                <c:pt idx="91">
                  <c:v>0.05</c:v>
                </c:pt>
                <c:pt idx="92">
                  <c:v>0.05</c:v>
                </c:pt>
                <c:pt idx="93">
                  <c:v>0.05</c:v>
                </c:pt>
                <c:pt idx="94">
                  <c:v>0.05</c:v>
                </c:pt>
                <c:pt idx="95">
                  <c:v>0.05</c:v>
                </c:pt>
                <c:pt idx="96">
                  <c:v>0.05</c:v>
                </c:pt>
                <c:pt idx="97">
                  <c:v>0.05</c:v>
                </c:pt>
                <c:pt idx="98">
                  <c:v>0.05</c:v>
                </c:pt>
                <c:pt idx="99">
                  <c:v>0.05</c:v>
                </c:pt>
                <c:pt idx="100">
                  <c:v>0.05</c:v>
                </c:pt>
                <c:pt idx="101">
                  <c:v>0.05</c:v>
                </c:pt>
                <c:pt idx="102">
                  <c:v>0.05</c:v>
                </c:pt>
                <c:pt idx="103">
                  <c:v>0.05</c:v>
                </c:pt>
                <c:pt idx="104">
                  <c:v>0.05</c:v>
                </c:pt>
                <c:pt idx="105">
                  <c:v>0.05</c:v>
                </c:pt>
                <c:pt idx="106">
                  <c:v>0.05</c:v>
                </c:pt>
                <c:pt idx="107">
                  <c:v>0.05</c:v>
                </c:pt>
                <c:pt idx="108">
                  <c:v>0.05</c:v>
                </c:pt>
                <c:pt idx="109">
                  <c:v>0.05</c:v>
                </c:pt>
                <c:pt idx="110">
                  <c:v>0.05</c:v>
                </c:pt>
                <c:pt idx="111">
                  <c:v>0.05</c:v>
                </c:pt>
                <c:pt idx="112">
                  <c:v>0.05</c:v>
                </c:pt>
                <c:pt idx="113">
                  <c:v>0.05</c:v>
                </c:pt>
                <c:pt idx="114">
                  <c:v>0.05</c:v>
                </c:pt>
                <c:pt idx="115">
                  <c:v>0.05</c:v>
                </c:pt>
                <c:pt idx="116">
                  <c:v>0.05</c:v>
                </c:pt>
                <c:pt idx="117">
                  <c:v>0.05</c:v>
                </c:pt>
                <c:pt idx="118">
                  <c:v>0.05</c:v>
                </c:pt>
                <c:pt idx="119">
                  <c:v>0.05</c:v>
                </c:pt>
              </c:numCache>
            </c:numRef>
          </c:yVal>
          <c:smooth val="0"/>
          <c:extLst>
            <c:ext xmlns:c16="http://schemas.microsoft.com/office/drawing/2014/chart" uri="{C3380CC4-5D6E-409C-BE32-E72D297353CC}">
              <c16:uniqueId val="{00000000-6B52-48F3-83CC-BADCB65A5CD5}"/>
            </c:ext>
          </c:extLst>
        </c:ser>
        <c:ser>
          <c:idx val="1"/>
          <c:order val="1"/>
          <c:tx>
            <c:v>Extracted</c:v>
          </c:tx>
          <c:spPr>
            <a:ln>
              <a:noFill/>
            </a:ln>
          </c:spPr>
          <c:xVal>
            <c:numRef>
              <c:f>Sheet1!$C$2:$C$21</c:f>
              <c:numCache>
                <c:formatCode>General</c:formatCode>
                <c:ptCount val="20"/>
                <c:pt idx="0">
                  <c:v>-0.1</c:v>
                </c:pt>
                <c:pt idx="1">
                  <c:v>0</c:v>
                </c:pt>
                <c:pt idx="2">
                  <c:v>6.56</c:v>
                </c:pt>
                <c:pt idx="3">
                  <c:v>6.57</c:v>
                </c:pt>
                <c:pt idx="4">
                  <c:v>15</c:v>
                </c:pt>
                <c:pt idx="5">
                  <c:v>20</c:v>
                </c:pt>
                <c:pt idx="6">
                  <c:v>27.1</c:v>
                </c:pt>
                <c:pt idx="7">
                  <c:v>28</c:v>
                </c:pt>
                <c:pt idx="8">
                  <c:v>30</c:v>
                </c:pt>
                <c:pt idx="9">
                  <c:v>30.4</c:v>
                </c:pt>
                <c:pt idx="10">
                  <c:v>35</c:v>
                </c:pt>
                <c:pt idx="11">
                  <c:v>39</c:v>
                </c:pt>
                <c:pt idx="12">
                  <c:v>39.1</c:v>
                </c:pt>
                <c:pt idx="13">
                  <c:v>39.200000000000003</c:v>
                </c:pt>
                <c:pt idx="14">
                  <c:v>39.25</c:v>
                </c:pt>
                <c:pt idx="15">
                  <c:v>39.300000000000004</c:v>
                </c:pt>
                <c:pt idx="16">
                  <c:v>39.4</c:v>
                </c:pt>
                <c:pt idx="17">
                  <c:v>40</c:v>
                </c:pt>
                <c:pt idx="18">
                  <c:v>46.1</c:v>
                </c:pt>
                <c:pt idx="19">
                  <c:v>51.3</c:v>
                </c:pt>
              </c:numCache>
            </c:numRef>
          </c:xVal>
          <c:yVal>
            <c:numRef>
              <c:f>Sheet1!$D$2:$D$21</c:f>
              <c:numCache>
                <c:formatCode>General</c:formatCode>
                <c:ptCount val="20"/>
                <c:pt idx="0">
                  <c:v>2.6116795999999998E-2</c:v>
                </c:pt>
                <c:pt idx="1">
                  <c:v>1.6070429000000018E-3</c:v>
                </c:pt>
                <c:pt idx="2">
                  <c:v>4.1269966999999963E-3</c:v>
                </c:pt>
                <c:pt idx="3">
                  <c:v>5.1960530000000034E-3</c:v>
                </c:pt>
                <c:pt idx="4">
                  <c:v>1.6618103000000009E-3</c:v>
                </c:pt>
                <c:pt idx="5" formatCode="0.00E+00">
                  <c:v>8.1424514000000042E-4</c:v>
                </c:pt>
                <c:pt idx="6">
                  <c:v>4.2154120000000034E-3</c:v>
                </c:pt>
                <c:pt idx="7">
                  <c:v>8.7565980000000095E-3</c:v>
                </c:pt>
                <c:pt idx="8">
                  <c:v>5.7274023999999996E-3</c:v>
                </c:pt>
                <c:pt idx="9">
                  <c:v>9.9333030000000027E-3</c:v>
                </c:pt>
                <c:pt idx="10">
                  <c:v>0.10832425000000009</c:v>
                </c:pt>
                <c:pt idx="11">
                  <c:v>4.4292445999999999E-2</c:v>
                </c:pt>
                <c:pt idx="12">
                  <c:v>4.3442976000000001E-2</c:v>
                </c:pt>
                <c:pt idx="13">
                  <c:v>0.20964734000000018</c:v>
                </c:pt>
                <c:pt idx="14">
                  <c:v>4.3469440000000012E-2</c:v>
                </c:pt>
                <c:pt idx="15">
                  <c:v>0.25339015999999998</c:v>
                </c:pt>
                <c:pt idx="16">
                  <c:v>0.10378701999999998</c:v>
                </c:pt>
                <c:pt idx="17">
                  <c:v>9.521302600000002E-2</c:v>
                </c:pt>
                <c:pt idx="18">
                  <c:v>1.5191949E-2</c:v>
                </c:pt>
                <c:pt idx="19">
                  <c:v>1.3147568000000009E-2</c:v>
                </c:pt>
              </c:numCache>
            </c:numRef>
          </c:yVal>
          <c:smooth val="0"/>
          <c:extLst>
            <c:ext xmlns:c16="http://schemas.microsoft.com/office/drawing/2014/chart" uri="{C3380CC4-5D6E-409C-BE32-E72D297353CC}">
              <c16:uniqueId val="{00000001-6B52-48F3-83CC-BADCB65A5CD5}"/>
            </c:ext>
          </c:extLst>
        </c:ser>
        <c:ser>
          <c:idx val="2"/>
          <c:order val="2"/>
          <c:tx>
            <c:v>True values</c:v>
          </c:tx>
          <c:spPr>
            <a:ln>
              <a:noFill/>
            </a:ln>
          </c:spPr>
          <c:marker>
            <c:symbol val="x"/>
            <c:size val="7"/>
            <c:spPr>
              <a:noFill/>
              <a:ln>
                <a:solidFill>
                  <a:schemeClr val="accent3">
                    <a:lumMod val="75000"/>
                  </a:schemeClr>
                </a:solidFill>
              </a:ln>
            </c:spPr>
          </c:marker>
          <c:xVal>
            <c:numRef>
              <c:f>Sheet1!$E$2:$E$13</c:f>
              <c:numCache>
                <c:formatCode>General</c:formatCode>
                <c:ptCount val="12"/>
                <c:pt idx="0">
                  <c:v>39.095000000000013</c:v>
                </c:pt>
                <c:pt idx="1">
                  <c:v>39.134</c:v>
                </c:pt>
                <c:pt idx="2">
                  <c:v>39.186</c:v>
                </c:pt>
                <c:pt idx="3">
                  <c:v>39.205500000000029</c:v>
                </c:pt>
                <c:pt idx="4">
                  <c:v>39.251000000000005</c:v>
                </c:pt>
                <c:pt idx="5">
                  <c:v>39.2575</c:v>
                </c:pt>
                <c:pt idx="6">
                  <c:v>39.260000000000012</c:v>
                </c:pt>
                <c:pt idx="7">
                  <c:v>39.277000000000001</c:v>
                </c:pt>
                <c:pt idx="8">
                  <c:v>39.300000000000004</c:v>
                </c:pt>
                <c:pt idx="9">
                  <c:v>39.309497999999998</c:v>
                </c:pt>
                <c:pt idx="10">
                  <c:v>39.329998000000003</c:v>
                </c:pt>
                <c:pt idx="11">
                  <c:v>39.340000000000003</c:v>
                </c:pt>
              </c:numCache>
            </c:numRef>
          </c:xVal>
          <c:yVal>
            <c:numRef>
              <c:f>Sheet1!$F$2:$F$13</c:f>
              <c:numCache>
                <c:formatCode>General</c:formatCode>
                <c:ptCount val="12"/>
                <c:pt idx="0">
                  <c:v>8.3333336000000022E-2</c:v>
                </c:pt>
                <c:pt idx="1">
                  <c:v>8.3333336000000022E-2</c:v>
                </c:pt>
                <c:pt idx="2">
                  <c:v>8.3333336000000022E-2</c:v>
                </c:pt>
                <c:pt idx="3">
                  <c:v>8.3333336000000022E-2</c:v>
                </c:pt>
                <c:pt idx="4">
                  <c:v>8.3333336000000022E-2</c:v>
                </c:pt>
                <c:pt idx="5">
                  <c:v>8.3333336000000022E-2</c:v>
                </c:pt>
                <c:pt idx="6">
                  <c:v>8.3333336000000022E-2</c:v>
                </c:pt>
                <c:pt idx="7">
                  <c:v>8.3333336000000022E-2</c:v>
                </c:pt>
                <c:pt idx="8">
                  <c:v>8.3333336000000022E-2</c:v>
                </c:pt>
                <c:pt idx="9">
                  <c:v>8.3333336000000022E-2</c:v>
                </c:pt>
                <c:pt idx="10">
                  <c:v>8.3333336000000022E-2</c:v>
                </c:pt>
                <c:pt idx="11">
                  <c:v>8.3333336000000022E-2</c:v>
                </c:pt>
              </c:numCache>
            </c:numRef>
          </c:yVal>
          <c:smooth val="0"/>
          <c:extLst>
            <c:ext xmlns:c16="http://schemas.microsoft.com/office/drawing/2014/chart" uri="{C3380CC4-5D6E-409C-BE32-E72D297353CC}">
              <c16:uniqueId val="{00000002-6B52-48F3-83CC-BADCB65A5CD5}"/>
            </c:ext>
          </c:extLst>
        </c:ser>
        <c:ser>
          <c:idx val="3"/>
          <c:order val="3"/>
          <c:tx>
            <c:v>MDL</c:v>
          </c:tx>
          <c:spPr>
            <a:ln w="28575">
              <a:solidFill>
                <a:srgbClr val="9BBB59">
                  <a:lumMod val="75000"/>
                </a:srgbClr>
              </a:solidFill>
            </a:ln>
          </c:spPr>
          <c:marker>
            <c:symbol val="none"/>
          </c:marker>
          <c:xVal>
            <c:numRef>
              <c:f>Sheet1!$G$2:$G$5</c:f>
              <c:numCache>
                <c:formatCode>General</c:formatCode>
                <c:ptCount val="4"/>
                <c:pt idx="0">
                  <c:v>39.200000000000003</c:v>
                </c:pt>
                <c:pt idx="1">
                  <c:v>39.200000000000003</c:v>
                </c:pt>
                <c:pt idx="2">
                  <c:v>39.4</c:v>
                </c:pt>
                <c:pt idx="3">
                  <c:v>39.4</c:v>
                </c:pt>
              </c:numCache>
            </c:numRef>
          </c:xVal>
          <c:yVal>
            <c:numRef>
              <c:f>Sheet1!$H$2:$H$5</c:f>
              <c:numCache>
                <c:formatCode>General</c:formatCode>
                <c:ptCount val="4"/>
                <c:pt idx="0">
                  <c:v>0</c:v>
                </c:pt>
                <c:pt idx="1">
                  <c:v>0.60000000000000042</c:v>
                </c:pt>
                <c:pt idx="2">
                  <c:v>0.60000000000000042</c:v>
                </c:pt>
                <c:pt idx="3">
                  <c:v>0</c:v>
                </c:pt>
              </c:numCache>
            </c:numRef>
          </c:yVal>
          <c:smooth val="0"/>
          <c:extLst>
            <c:ext xmlns:c16="http://schemas.microsoft.com/office/drawing/2014/chart" uri="{C3380CC4-5D6E-409C-BE32-E72D297353CC}">
              <c16:uniqueId val="{00000003-6B52-48F3-83CC-BADCB65A5CD5}"/>
            </c:ext>
          </c:extLst>
        </c:ser>
        <c:dLbls>
          <c:showLegendKey val="0"/>
          <c:showVal val="0"/>
          <c:showCatName val="0"/>
          <c:showSerName val="0"/>
          <c:showPercent val="0"/>
          <c:showBubbleSize val="0"/>
        </c:dLbls>
        <c:axId val="35042432"/>
        <c:axId val="35044352"/>
      </c:scatterChart>
      <c:valAx>
        <c:axId val="35042432"/>
        <c:scaling>
          <c:orientation val="minMax"/>
          <c:max val="45"/>
          <c:min val="35"/>
        </c:scaling>
        <c:delete val="0"/>
        <c:axPos val="b"/>
        <c:title>
          <c:tx>
            <c:rich>
              <a:bodyPr/>
              <a:lstStyle/>
              <a:p>
                <a:pPr>
                  <a:defRPr sz="1400" b="0"/>
                </a:pPr>
                <a:r>
                  <a:rPr lang="en-US" sz="1400" b="0"/>
                  <a:t>Values</a:t>
                </a:r>
              </a:p>
            </c:rich>
          </c:tx>
          <c:layout/>
          <c:overlay val="0"/>
        </c:title>
        <c:numFmt formatCode="General" sourceLinked="1"/>
        <c:majorTickMark val="out"/>
        <c:minorTickMark val="none"/>
        <c:tickLblPos val="nextTo"/>
        <c:txPr>
          <a:bodyPr/>
          <a:lstStyle/>
          <a:p>
            <a:pPr>
              <a:defRPr sz="1600"/>
            </a:pPr>
            <a:endParaRPr lang="en-US"/>
          </a:p>
        </c:txPr>
        <c:crossAx val="35044352"/>
        <c:crosses val="autoZero"/>
        <c:crossBetween val="midCat"/>
      </c:valAx>
      <c:valAx>
        <c:axId val="35044352"/>
        <c:scaling>
          <c:orientation val="minMax"/>
          <c:max val="0.60000000000000064"/>
        </c:scaling>
        <c:delete val="0"/>
        <c:axPos val="l"/>
        <c:title>
          <c:tx>
            <c:rich>
              <a:bodyPr rot="-5400000" vert="horz"/>
              <a:lstStyle/>
              <a:p>
                <a:pPr>
                  <a:defRPr sz="1400" b="0">
                    <a:latin typeface="Arial" pitchFamily="34" charset="0"/>
                    <a:cs typeface="Arial" pitchFamily="34" charset="0"/>
                  </a:defRPr>
                </a:pPr>
                <a:r>
                  <a:rPr lang="en-US" sz="1400" b="0">
                    <a:latin typeface="Arial" pitchFamily="34" charset="0"/>
                    <a:cs typeface="Arial" pitchFamily="34" charset="0"/>
                  </a:rPr>
                  <a:t>Probability</a:t>
                </a:r>
              </a:p>
            </c:rich>
          </c:tx>
          <c:layout/>
          <c:overlay val="0"/>
        </c:title>
        <c:numFmt formatCode="General" sourceLinked="1"/>
        <c:majorTickMark val="out"/>
        <c:minorTickMark val="none"/>
        <c:tickLblPos val="nextTo"/>
        <c:txPr>
          <a:bodyPr/>
          <a:lstStyle/>
          <a:p>
            <a:pPr>
              <a:defRPr sz="1600"/>
            </a:pPr>
            <a:endParaRPr lang="en-US"/>
          </a:p>
        </c:txPr>
        <c:crossAx val="35042432"/>
        <c:crosses val="autoZero"/>
        <c:crossBetween val="midCat"/>
      </c:valAx>
    </c:plotArea>
    <c:legend>
      <c:legendPos val="r"/>
      <c:layout>
        <c:manualLayout>
          <c:xMode val="edge"/>
          <c:yMode val="edge"/>
          <c:x val="0.6283273681698891"/>
          <c:y val="1.2872279853907173E-2"/>
          <c:w val="0.37167263183011273"/>
          <c:h val="0.52912830340651862"/>
        </c:manualLayout>
      </c:layout>
      <c:overlay val="0"/>
      <c:txPr>
        <a:bodyPr/>
        <a:lstStyle/>
        <a:p>
          <a:pPr>
            <a:defRPr sz="1600"/>
          </a:pPr>
          <a:endParaRPr lang="en-US"/>
        </a:p>
      </c:txPr>
    </c:legend>
    <c:plotVisOnly val="1"/>
    <c:dispBlanksAs val="gap"/>
    <c:showDLblsOverMax val="0"/>
  </c:chart>
  <c:spPr>
    <a:ln>
      <a:noFill/>
    </a:ln>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768FFD-0A6F-4229-AB34-C6A0C69C35D9}"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IN"/>
        </a:p>
      </dgm:t>
    </dgm:pt>
    <dgm:pt modelId="{526835CB-B532-467E-B7A4-6BDDB2D43FC8}">
      <dgm:prSet phldrT="[Text]" custT="1"/>
      <dgm:spPr/>
      <dgm:t>
        <a:bodyPr/>
        <a:lstStyle/>
        <a:p>
          <a:r>
            <a:rPr lang="en-IN" sz="1200" dirty="0" smtClean="0"/>
            <a:t>Words</a:t>
          </a:r>
          <a:endParaRPr lang="en-IN" sz="1200" dirty="0"/>
        </a:p>
      </dgm:t>
    </dgm:pt>
    <dgm:pt modelId="{988B0E32-AFA6-41B6-AEF8-52EF44960D38}" type="parTrans" cxnId="{933DA6CB-FE15-471F-BB5B-128FD4505AC9}">
      <dgm:prSet/>
      <dgm:spPr/>
      <dgm:t>
        <a:bodyPr/>
        <a:lstStyle/>
        <a:p>
          <a:endParaRPr lang="en-IN" sz="2800"/>
        </a:p>
      </dgm:t>
    </dgm:pt>
    <dgm:pt modelId="{A3DFAEF9-CDD6-4BEF-8287-E14CB073B782}" type="sibTrans" cxnId="{933DA6CB-FE15-471F-BB5B-128FD4505AC9}">
      <dgm:prSet/>
      <dgm:spPr/>
      <dgm:t>
        <a:bodyPr/>
        <a:lstStyle/>
        <a:p>
          <a:endParaRPr lang="en-IN" sz="2800"/>
        </a:p>
      </dgm:t>
    </dgm:pt>
    <dgm:pt modelId="{47EC1E3C-216F-4742-8E1E-FEE4DA433599}">
      <dgm:prSet phldrT="[Text]" custT="1"/>
      <dgm:spPr/>
      <dgm:t>
        <a:bodyPr/>
        <a:lstStyle/>
        <a:p>
          <a:r>
            <a:rPr lang="en-IN" sz="1200" dirty="0" smtClean="0"/>
            <a:t>Word</a:t>
          </a:r>
          <a:endParaRPr lang="en-IN" sz="1200" dirty="0"/>
        </a:p>
      </dgm:t>
    </dgm:pt>
    <dgm:pt modelId="{16A97689-A7E5-4601-A5A9-C3EE29C02097}" type="parTrans" cxnId="{352C0C0F-A2AC-4DE6-9E6A-D5AF0D69E746}">
      <dgm:prSet/>
      <dgm:spPr/>
      <dgm:t>
        <a:bodyPr/>
        <a:lstStyle/>
        <a:p>
          <a:endParaRPr lang="en-IN" sz="2800"/>
        </a:p>
      </dgm:t>
    </dgm:pt>
    <dgm:pt modelId="{25254EDB-B92A-4AF9-8777-E474AFF9A313}" type="sibTrans" cxnId="{352C0C0F-A2AC-4DE6-9E6A-D5AF0D69E746}">
      <dgm:prSet/>
      <dgm:spPr/>
      <dgm:t>
        <a:bodyPr/>
        <a:lstStyle/>
        <a:p>
          <a:endParaRPr lang="en-IN" sz="2800"/>
        </a:p>
      </dgm:t>
    </dgm:pt>
    <dgm:pt modelId="{F471088E-F4A8-4EF4-8EFB-1D712D95D609}">
      <dgm:prSet phldrT="[Text]" custT="1"/>
      <dgm:spPr/>
      <dgm:t>
        <a:bodyPr/>
        <a:lstStyle/>
        <a:p>
          <a:r>
            <a:rPr lang="en-IN" sz="1200" dirty="0" smtClean="0"/>
            <a:t>Word</a:t>
          </a:r>
          <a:endParaRPr lang="en-IN" sz="1200" dirty="0"/>
        </a:p>
      </dgm:t>
    </dgm:pt>
    <dgm:pt modelId="{3AC96293-321E-4836-BF57-9241822BA1E6}" type="parTrans" cxnId="{62DC87EA-1405-4AEB-B619-6D72FF252F4D}">
      <dgm:prSet/>
      <dgm:spPr/>
      <dgm:t>
        <a:bodyPr/>
        <a:lstStyle/>
        <a:p>
          <a:endParaRPr lang="en-IN" sz="2800"/>
        </a:p>
      </dgm:t>
    </dgm:pt>
    <dgm:pt modelId="{24C11C2D-51B1-4B03-AC5F-C94045E2ABE1}" type="sibTrans" cxnId="{62DC87EA-1405-4AEB-B619-6D72FF252F4D}">
      <dgm:prSet/>
      <dgm:spPr/>
      <dgm:t>
        <a:bodyPr/>
        <a:lstStyle/>
        <a:p>
          <a:endParaRPr lang="en-IN" sz="2800"/>
        </a:p>
      </dgm:t>
    </dgm:pt>
    <dgm:pt modelId="{8801DB11-7B2E-4BB5-B336-25B8BA9CEEFE}">
      <dgm:prSet phldrT="[Text]" custT="1"/>
      <dgm:spPr/>
      <dgm:t>
        <a:bodyPr/>
        <a:lstStyle/>
        <a:p>
          <a:r>
            <a:rPr lang="en-IN" sz="1200" dirty="0" smtClean="0"/>
            <a:t>Unit List</a:t>
          </a:r>
          <a:endParaRPr lang="en-IN" sz="1200" dirty="0"/>
        </a:p>
      </dgm:t>
    </dgm:pt>
    <dgm:pt modelId="{2A933A66-F400-448D-8F76-28664E44D875}" type="parTrans" cxnId="{4F004EAE-24A8-4AAF-A477-98E486DC2821}">
      <dgm:prSet/>
      <dgm:spPr/>
      <dgm:t>
        <a:bodyPr/>
        <a:lstStyle/>
        <a:p>
          <a:endParaRPr lang="en-IN" sz="2800"/>
        </a:p>
      </dgm:t>
    </dgm:pt>
    <dgm:pt modelId="{99D4C8EE-EA61-4A53-991B-9226A00E6E61}" type="sibTrans" cxnId="{4F004EAE-24A8-4AAF-A477-98E486DC2821}">
      <dgm:prSet/>
      <dgm:spPr/>
      <dgm:t>
        <a:bodyPr/>
        <a:lstStyle/>
        <a:p>
          <a:endParaRPr lang="en-IN" sz="2800"/>
        </a:p>
      </dgm:t>
    </dgm:pt>
    <dgm:pt modelId="{40FC2A31-2D12-4D09-87B1-040C90AA7F13}">
      <dgm:prSet phldrT="[Text]" custT="1"/>
      <dgm:spPr>
        <a:gradFill rotWithShape="0">
          <a:gsLst>
            <a:gs pos="0">
              <a:srgbClr val="FBEAC7"/>
            </a:gs>
            <a:gs pos="17999">
              <a:srgbClr val="FEE7F2"/>
            </a:gs>
            <a:gs pos="36000">
              <a:srgbClr val="FAC77D"/>
            </a:gs>
            <a:gs pos="61000">
              <a:srgbClr val="FBA97D"/>
            </a:gs>
            <a:gs pos="82001">
              <a:srgbClr val="FBD49C"/>
            </a:gs>
            <a:gs pos="100000">
              <a:srgbClr val="FEE7F2"/>
            </a:gs>
          </a:gsLst>
          <a:lin ang="16200000" scaled="0"/>
        </a:gradFill>
      </dgm:spPr>
      <dgm:t>
        <a:bodyPr/>
        <a:lstStyle/>
        <a:p>
          <a:r>
            <a:rPr lang="en-IN" sz="1200" dirty="0" smtClean="0"/>
            <a:t>Unit</a:t>
          </a:r>
          <a:endParaRPr lang="en-IN" sz="1200" dirty="0"/>
        </a:p>
      </dgm:t>
    </dgm:pt>
    <dgm:pt modelId="{CA33F438-0A6C-41CC-A27D-29E89A2E0436}" type="parTrans" cxnId="{AD043950-8BDE-4481-AF80-09AE26773323}">
      <dgm:prSet/>
      <dgm:spPr/>
      <dgm:t>
        <a:bodyPr/>
        <a:lstStyle/>
        <a:p>
          <a:endParaRPr lang="en-IN" sz="2800"/>
        </a:p>
      </dgm:t>
    </dgm:pt>
    <dgm:pt modelId="{C8557733-3946-4915-A12D-6545FA6CAF49}" type="sibTrans" cxnId="{AD043950-8BDE-4481-AF80-09AE26773323}">
      <dgm:prSet/>
      <dgm:spPr/>
      <dgm:t>
        <a:bodyPr/>
        <a:lstStyle/>
        <a:p>
          <a:endParaRPr lang="en-IN" sz="2800"/>
        </a:p>
      </dgm:t>
    </dgm:pt>
    <dgm:pt modelId="{D323E312-0E35-4C63-B51C-212CB7DCCB07}">
      <dgm:prSet phldrT="[Text]" custT="1"/>
      <dgm:spPr>
        <a:gradFill rotWithShape="0">
          <a:gsLst>
            <a:gs pos="0">
              <a:srgbClr val="FBEAC7"/>
            </a:gs>
            <a:gs pos="17999">
              <a:srgbClr val="FEE7F2"/>
            </a:gs>
            <a:gs pos="36000">
              <a:srgbClr val="FAC77D"/>
            </a:gs>
            <a:gs pos="61000">
              <a:srgbClr val="FBA97D"/>
            </a:gs>
            <a:gs pos="82001">
              <a:srgbClr val="FBD49C"/>
            </a:gs>
            <a:gs pos="100000">
              <a:srgbClr val="FEE7F2"/>
            </a:gs>
          </a:gsLst>
          <a:lin ang="16200000" scaled="0"/>
        </a:gradFill>
      </dgm:spPr>
      <dgm:t>
        <a:bodyPr/>
        <a:lstStyle/>
        <a:p>
          <a:r>
            <a:rPr lang="en-IN" sz="1600" dirty="0" smtClean="0"/>
            <a:t>Unit</a:t>
          </a:r>
          <a:endParaRPr lang="en-IN" sz="1600" dirty="0"/>
        </a:p>
      </dgm:t>
    </dgm:pt>
    <dgm:pt modelId="{34C9A7F9-10C8-4148-9AA2-54D224D97E20}" type="parTrans" cxnId="{A005BCDE-1AA9-429E-8BFD-0033805EFDEC}">
      <dgm:prSet/>
      <dgm:spPr/>
      <dgm:t>
        <a:bodyPr/>
        <a:lstStyle/>
        <a:p>
          <a:endParaRPr lang="en-IN" sz="2800"/>
        </a:p>
      </dgm:t>
    </dgm:pt>
    <dgm:pt modelId="{FBB13AD1-4B1E-4159-92D3-2C85A8C6010C}" type="sibTrans" cxnId="{A005BCDE-1AA9-429E-8BFD-0033805EFDEC}">
      <dgm:prSet/>
      <dgm:spPr/>
      <dgm:t>
        <a:bodyPr/>
        <a:lstStyle/>
        <a:p>
          <a:endParaRPr lang="en-IN" sz="2800"/>
        </a:p>
      </dgm:t>
    </dgm:pt>
    <dgm:pt modelId="{9890EAB9-E30A-4E0B-A27E-90249E5EEF60}">
      <dgm:prSet phldrT="[Text]" custT="1"/>
      <dgm:spPr/>
      <dgm:t>
        <a:bodyPr/>
        <a:lstStyle/>
        <a:p>
          <a:r>
            <a:rPr lang="en-IN" sz="1200" dirty="0" smtClean="0"/>
            <a:t>SU (mile per hour)</a:t>
          </a:r>
          <a:endParaRPr lang="en-IN" sz="1200" dirty="0"/>
        </a:p>
      </dgm:t>
    </dgm:pt>
    <dgm:pt modelId="{83BAE235-9927-460C-9907-3C6804F2B164}" type="parTrans" cxnId="{E221B4E8-9CE5-44E6-BF02-38E2374313FD}">
      <dgm:prSet/>
      <dgm:spPr/>
      <dgm:t>
        <a:bodyPr/>
        <a:lstStyle/>
        <a:p>
          <a:endParaRPr lang="en-IN" sz="2800"/>
        </a:p>
      </dgm:t>
    </dgm:pt>
    <dgm:pt modelId="{9F53F156-5D47-4231-AC4B-23914FE7FE86}" type="sibTrans" cxnId="{E221B4E8-9CE5-44E6-BF02-38E2374313FD}">
      <dgm:prSet/>
      <dgm:spPr/>
      <dgm:t>
        <a:bodyPr/>
        <a:lstStyle/>
        <a:p>
          <a:endParaRPr lang="en-IN" sz="2800"/>
        </a:p>
      </dgm:t>
    </dgm:pt>
    <dgm:pt modelId="{7F9FE1BD-85B2-41D3-A2DA-099403BB0EAD}">
      <dgm:prSet phldrT="[Text]" custT="1"/>
      <dgm:spPr/>
      <dgm:t>
        <a:bodyPr/>
        <a:lstStyle/>
        <a:p>
          <a:r>
            <a:rPr lang="en-IN" sz="1200" dirty="0" smtClean="0"/>
            <a:t>SU (kilometre)</a:t>
          </a:r>
          <a:endParaRPr lang="en-IN" sz="1200" dirty="0"/>
        </a:p>
      </dgm:t>
    </dgm:pt>
    <dgm:pt modelId="{7640168D-946C-4B6D-9F65-38BF03B96292}" type="parTrans" cxnId="{5D5EF5AC-E085-4345-95FB-ADA0300C9083}">
      <dgm:prSet/>
      <dgm:spPr/>
      <dgm:t>
        <a:bodyPr/>
        <a:lstStyle/>
        <a:p>
          <a:endParaRPr lang="en-IN" sz="2800"/>
        </a:p>
      </dgm:t>
    </dgm:pt>
    <dgm:pt modelId="{8A48351C-D271-496F-827F-3A3D889FE830}" type="sibTrans" cxnId="{5D5EF5AC-E085-4345-95FB-ADA0300C9083}">
      <dgm:prSet/>
      <dgm:spPr/>
      <dgm:t>
        <a:bodyPr/>
        <a:lstStyle/>
        <a:p>
          <a:endParaRPr lang="en-IN" sz="2800"/>
        </a:p>
      </dgm:t>
    </dgm:pt>
    <dgm:pt modelId="{F97819BD-6DB6-4E4F-913F-B862EC82F380}">
      <dgm:prSet phldrT="[Text]" custT="1"/>
      <dgm:spPr/>
      <dgm:t>
        <a:bodyPr/>
        <a:lstStyle/>
        <a:p>
          <a:r>
            <a:rPr lang="en-IN" sz="1200" dirty="0" smtClean="0"/>
            <a:t>PER</a:t>
          </a:r>
          <a:endParaRPr lang="en-IN" sz="1200" dirty="0"/>
        </a:p>
      </dgm:t>
    </dgm:pt>
    <dgm:pt modelId="{AC0FB520-51EF-4A90-A1AD-F141AD37F989}" type="parTrans" cxnId="{82895AE2-7DA0-4B05-B878-5925E3DA22D3}">
      <dgm:prSet/>
      <dgm:spPr/>
      <dgm:t>
        <a:bodyPr/>
        <a:lstStyle/>
        <a:p>
          <a:endParaRPr lang="en-IN" sz="2800"/>
        </a:p>
      </dgm:t>
    </dgm:pt>
    <dgm:pt modelId="{2DECC47B-3F92-4960-B351-4DC4CA41370E}" type="sibTrans" cxnId="{82895AE2-7DA0-4B05-B878-5925E3DA22D3}">
      <dgm:prSet/>
      <dgm:spPr/>
      <dgm:t>
        <a:bodyPr/>
        <a:lstStyle/>
        <a:p>
          <a:endParaRPr lang="en-IN" sz="2800"/>
        </a:p>
      </dgm:t>
    </dgm:pt>
    <dgm:pt modelId="{0273946B-4A62-4DF6-9EB6-D68D8969EF5C}">
      <dgm:prSet phldrT="[Text]" custT="1"/>
      <dgm:spPr/>
      <dgm:t>
        <a:bodyPr/>
        <a:lstStyle/>
        <a:p>
          <a:r>
            <a:rPr lang="en-IN" sz="1200" dirty="0" smtClean="0"/>
            <a:t>SU (hour)</a:t>
          </a:r>
          <a:endParaRPr lang="en-IN" sz="1200" dirty="0"/>
        </a:p>
      </dgm:t>
    </dgm:pt>
    <dgm:pt modelId="{034F8911-AD31-42A9-9C3F-169108C2C5D5}" type="parTrans" cxnId="{A9AEBE45-29A9-439A-9CD4-FC8F722131CD}">
      <dgm:prSet/>
      <dgm:spPr/>
      <dgm:t>
        <a:bodyPr/>
        <a:lstStyle/>
        <a:p>
          <a:endParaRPr lang="en-IN" sz="2800"/>
        </a:p>
      </dgm:t>
    </dgm:pt>
    <dgm:pt modelId="{B22917F5-4923-4CCD-B0BF-9EBDC06C1C79}" type="sibTrans" cxnId="{A9AEBE45-29A9-439A-9CD4-FC8F722131CD}">
      <dgm:prSet/>
      <dgm:spPr/>
      <dgm:t>
        <a:bodyPr/>
        <a:lstStyle/>
        <a:p>
          <a:endParaRPr lang="en-IN" sz="2800"/>
        </a:p>
      </dgm:t>
    </dgm:pt>
    <dgm:pt modelId="{C43D5307-F069-4D30-94F1-D5105FFAFCF6}">
      <dgm:prSet phldrT="[Text]" custT="1"/>
      <dgm:spPr>
        <a:noFill/>
      </dgm:spPr>
      <dgm:t>
        <a:bodyPr/>
        <a:lstStyle/>
        <a:p>
          <a:r>
            <a:rPr lang="en-IN" sz="1600" dirty="0" smtClean="0"/>
            <a:t>mph</a:t>
          </a:r>
          <a:endParaRPr lang="en-IN" sz="1600" dirty="0"/>
        </a:p>
      </dgm:t>
    </dgm:pt>
    <dgm:pt modelId="{68CBA03A-EC6F-4687-BAC1-439E7AB40428}" type="parTrans" cxnId="{58359757-2DC6-4902-98B9-0449A6369A7A}">
      <dgm:prSet/>
      <dgm:spPr/>
      <dgm:t>
        <a:bodyPr/>
        <a:lstStyle/>
        <a:p>
          <a:endParaRPr lang="en-IN" sz="2800"/>
        </a:p>
      </dgm:t>
    </dgm:pt>
    <dgm:pt modelId="{218EAC20-D801-43B5-B484-A093A38BEDE3}" type="sibTrans" cxnId="{58359757-2DC6-4902-98B9-0449A6369A7A}">
      <dgm:prSet/>
      <dgm:spPr/>
      <dgm:t>
        <a:bodyPr/>
        <a:lstStyle/>
        <a:p>
          <a:endParaRPr lang="en-IN" sz="2800"/>
        </a:p>
      </dgm:t>
    </dgm:pt>
    <dgm:pt modelId="{3C297D9F-5A59-4CB3-8661-723200E7D6D7}">
      <dgm:prSet phldrT="[Text]" custT="1"/>
      <dgm:spPr>
        <a:noFill/>
      </dgm:spPr>
      <dgm:t>
        <a:bodyPr/>
        <a:lstStyle/>
        <a:p>
          <a:r>
            <a:rPr lang="en-IN" sz="1600" dirty="0" smtClean="0"/>
            <a:t>km</a:t>
          </a:r>
          <a:endParaRPr lang="en-IN" sz="1600" dirty="0"/>
        </a:p>
      </dgm:t>
    </dgm:pt>
    <dgm:pt modelId="{42C4C98D-3BCF-4ADC-AEB3-B88F89466048}" type="parTrans" cxnId="{D5097EB4-EBA9-4BE3-B50A-500679377007}">
      <dgm:prSet/>
      <dgm:spPr/>
      <dgm:t>
        <a:bodyPr/>
        <a:lstStyle/>
        <a:p>
          <a:endParaRPr lang="en-IN" sz="2800"/>
        </a:p>
      </dgm:t>
    </dgm:pt>
    <dgm:pt modelId="{68928AB3-D402-4FF2-BE43-B564C681C7F1}" type="sibTrans" cxnId="{D5097EB4-EBA9-4BE3-B50A-500679377007}">
      <dgm:prSet/>
      <dgm:spPr/>
      <dgm:t>
        <a:bodyPr/>
        <a:lstStyle/>
        <a:p>
          <a:endParaRPr lang="en-IN" sz="2800"/>
        </a:p>
      </dgm:t>
    </dgm:pt>
    <dgm:pt modelId="{BF2641D0-67E6-4E87-9CBE-9EB3F1CF6E46}">
      <dgm:prSet phldrT="[Text]" custT="1"/>
      <dgm:spPr>
        <a:noFill/>
      </dgm:spPr>
      <dgm:t>
        <a:bodyPr/>
        <a:lstStyle/>
        <a:p>
          <a:r>
            <a:rPr lang="en-IN" sz="1600" dirty="0" smtClean="0"/>
            <a:t>/</a:t>
          </a:r>
          <a:endParaRPr lang="en-IN" sz="1600" dirty="0"/>
        </a:p>
      </dgm:t>
    </dgm:pt>
    <dgm:pt modelId="{4ED7E752-E84D-47A9-9F08-79A503E18E22}" type="parTrans" cxnId="{49F93AF8-0F8C-467F-BB0A-7F4B42EB7C1E}">
      <dgm:prSet/>
      <dgm:spPr/>
      <dgm:t>
        <a:bodyPr/>
        <a:lstStyle/>
        <a:p>
          <a:endParaRPr lang="en-IN" sz="2800"/>
        </a:p>
      </dgm:t>
    </dgm:pt>
    <dgm:pt modelId="{B71291E9-DFF0-45CC-8557-FB3DF9E7F497}" type="sibTrans" cxnId="{49F93AF8-0F8C-467F-BB0A-7F4B42EB7C1E}">
      <dgm:prSet/>
      <dgm:spPr/>
      <dgm:t>
        <a:bodyPr/>
        <a:lstStyle/>
        <a:p>
          <a:endParaRPr lang="en-IN" sz="2800"/>
        </a:p>
      </dgm:t>
    </dgm:pt>
    <dgm:pt modelId="{B0E97E1D-3A15-4306-8864-7E44D80C986E}">
      <dgm:prSet phldrT="[Text]" custT="1"/>
      <dgm:spPr>
        <a:noFill/>
      </dgm:spPr>
      <dgm:t>
        <a:bodyPr/>
        <a:lstStyle/>
        <a:p>
          <a:r>
            <a:rPr lang="en-IN" sz="1600" dirty="0" smtClean="0"/>
            <a:t>h</a:t>
          </a:r>
          <a:endParaRPr lang="en-IN" sz="1600" dirty="0"/>
        </a:p>
      </dgm:t>
    </dgm:pt>
    <dgm:pt modelId="{C6EE19C5-C4A3-4214-9A0A-B5434D352918}" type="parTrans" cxnId="{23A30116-A6BF-4E4B-A22D-53767215C30E}">
      <dgm:prSet/>
      <dgm:spPr/>
      <dgm:t>
        <a:bodyPr/>
        <a:lstStyle/>
        <a:p>
          <a:endParaRPr lang="en-IN" sz="2800"/>
        </a:p>
      </dgm:t>
    </dgm:pt>
    <dgm:pt modelId="{4EE6E7F5-C5F8-4C1A-A5B0-FF5D269946F3}" type="sibTrans" cxnId="{23A30116-A6BF-4E4B-A22D-53767215C30E}">
      <dgm:prSet/>
      <dgm:spPr/>
      <dgm:t>
        <a:bodyPr/>
        <a:lstStyle/>
        <a:p>
          <a:endParaRPr lang="en-IN" sz="2800"/>
        </a:p>
      </dgm:t>
    </dgm:pt>
    <dgm:pt modelId="{338F85EE-FECF-49D3-B010-DC00868A174A}">
      <dgm:prSet phldrT="[Text]" custT="1"/>
      <dgm:spPr>
        <a:noFill/>
      </dgm:spPr>
      <dgm:t>
        <a:bodyPr/>
        <a:lstStyle/>
        <a:p>
          <a:r>
            <a:rPr lang="en-IN" sz="1600" dirty="0" smtClean="0"/>
            <a:t>Wind</a:t>
          </a:r>
          <a:endParaRPr lang="en-IN" sz="1600" dirty="0"/>
        </a:p>
      </dgm:t>
    </dgm:pt>
    <dgm:pt modelId="{F400A25B-F036-4A6B-BBE0-86AE6762F3B4}" type="parTrans" cxnId="{95DC938B-068B-4ABA-8393-350AF3260F93}">
      <dgm:prSet/>
      <dgm:spPr/>
      <dgm:t>
        <a:bodyPr/>
        <a:lstStyle/>
        <a:p>
          <a:endParaRPr lang="en-IN" sz="2800"/>
        </a:p>
      </dgm:t>
    </dgm:pt>
    <dgm:pt modelId="{5B4F17B5-7E01-4021-8192-17EDA11923CE}" type="sibTrans" cxnId="{95DC938B-068B-4ABA-8393-350AF3260F93}">
      <dgm:prSet/>
      <dgm:spPr/>
      <dgm:t>
        <a:bodyPr/>
        <a:lstStyle/>
        <a:p>
          <a:endParaRPr lang="en-IN" sz="2800"/>
        </a:p>
      </dgm:t>
    </dgm:pt>
    <dgm:pt modelId="{9A164B87-5428-4BA3-933D-D22AC93EA512}">
      <dgm:prSet phldrT="[Text]" custT="1"/>
      <dgm:spPr>
        <a:noFill/>
      </dgm:spPr>
      <dgm:t>
        <a:bodyPr/>
        <a:lstStyle/>
        <a:p>
          <a:r>
            <a:rPr lang="en-IN" sz="1600" dirty="0" smtClean="0"/>
            <a:t>speed</a:t>
          </a:r>
          <a:endParaRPr lang="en-IN" sz="1600" dirty="0"/>
        </a:p>
      </dgm:t>
    </dgm:pt>
    <dgm:pt modelId="{A11952BC-FAA0-4C08-92D2-0D7F52917B74}" type="parTrans" cxnId="{57DA751B-CE1D-42A4-8B12-26CCCA98B753}">
      <dgm:prSet/>
      <dgm:spPr/>
      <dgm:t>
        <a:bodyPr/>
        <a:lstStyle/>
        <a:p>
          <a:endParaRPr lang="en-IN" sz="2800"/>
        </a:p>
      </dgm:t>
    </dgm:pt>
    <dgm:pt modelId="{0E530803-C773-48D8-BBB0-966B9FEDC42B}" type="sibTrans" cxnId="{57DA751B-CE1D-42A4-8B12-26CCCA98B753}">
      <dgm:prSet/>
      <dgm:spPr/>
      <dgm:t>
        <a:bodyPr/>
        <a:lstStyle/>
        <a:p>
          <a:endParaRPr lang="en-IN" sz="2800"/>
        </a:p>
      </dgm:t>
    </dgm:pt>
    <dgm:pt modelId="{4314D5C6-5F3D-4605-9312-698CB7CD04D6}">
      <dgm:prSet phldrT="[Text]" custT="1"/>
      <dgm:spPr/>
      <dgm:t>
        <a:bodyPr/>
        <a:lstStyle/>
        <a:p>
          <a:r>
            <a:rPr lang="en-IN" sz="1200" dirty="0" smtClean="0"/>
            <a:t>Sep</a:t>
          </a:r>
          <a:endParaRPr lang="en-IN" sz="1200" dirty="0"/>
        </a:p>
      </dgm:t>
    </dgm:pt>
    <dgm:pt modelId="{EA4B7F32-F6AD-4A2D-85A6-9161A1B49ACE}" type="parTrans" cxnId="{F2323802-8826-4356-BE03-D57D8337B0C6}">
      <dgm:prSet/>
      <dgm:spPr/>
      <dgm:t>
        <a:bodyPr/>
        <a:lstStyle/>
        <a:p>
          <a:endParaRPr lang="en-IN" sz="2800"/>
        </a:p>
      </dgm:t>
    </dgm:pt>
    <dgm:pt modelId="{FBDB8692-A1AC-467A-8C02-4918FF88C57F}" type="sibTrans" cxnId="{F2323802-8826-4356-BE03-D57D8337B0C6}">
      <dgm:prSet/>
      <dgm:spPr/>
      <dgm:t>
        <a:bodyPr/>
        <a:lstStyle/>
        <a:p>
          <a:endParaRPr lang="en-IN" sz="2800"/>
        </a:p>
      </dgm:t>
    </dgm:pt>
    <dgm:pt modelId="{32782EBA-B671-4CB2-AD29-C5DCD73E9BE8}">
      <dgm:prSet phldrT="[Text]" custT="1"/>
      <dgm:spPr>
        <a:noFill/>
      </dgm:spPr>
      <dgm:t>
        <a:bodyPr/>
        <a:lstStyle/>
        <a:p>
          <a:r>
            <a:rPr lang="en-IN" sz="1600" dirty="0" smtClean="0"/>
            <a:t>/</a:t>
          </a:r>
          <a:endParaRPr lang="en-IN" sz="1600" dirty="0"/>
        </a:p>
      </dgm:t>
    </dgm:pt>
    <dgm:pt modelId="{8E39468C-11A0-4966-A704-BEF5236A82B1}" type="parTrans" cxnId="{22FC7316-8C82-448E-B13F-300DAA7BC2F9}">
      <dgm:prSet/>
      <dgm:spPr/>
      <dgm:t>
        <a:bodyPr/>
        <a:lstStyle/>
        <a:p>
          <a:endParaRPr lang="en-IN" sz="2800"/>
        </a:p>
      </dgm:t>
    </dgm:pt>
    <dgm:pt modelId="{DB866835-0647-4B42-8986-4AAEC7E263C5}" type="sibTrans" cxnId="{22FC7316-8C82-448E-B13F-300DAA7BC2F9}">
      <dgm:prSet/>
      <dgm:spPr/>
      <dgm:t>
        <a:bodyPr/>
        <a:lstStyle/>
        <a:p>
          <a:endParaRPr lang="en-IN" sz="2800"/>
        </a:p>
      </dgm:t>
    </dgm:pt>
    <dgm:pt modelId="{5F35304B-C902-4EE1-8BFE-7DD8815953DF}">
      <dgm:prSet phldrT="[Text]" custT="1"/>
      <dgm:spPr/>
      <dgm:t>
        <a:bodyPr/>
        <a:lstStyle/>
        <a:p>
          <a:r>
            <a:rPr lang="en-IN" sz="1200" dirty="0" smtClean="0"/>
            <a:t>Header</a:t>
          </a:r>
          <a:endParaRPr lang="en-IN" sz="1200" dirty="0"/>
        </a:p>
      </dgm:t>
    </dgm:pt>
    <dgm:pt modelId="{90CD8B97-1C34-41D9-90C3-C032BBBD45B9}" type="sibTrans" cxnId="{790691F3-2D76-4AAD-BAD8-3C0028147076}">
      <dgm:prSet/>
      <dgm:spPr/>
      <dgm:t>
        <a:bodyPr/>
        <a:lstStyle/>
        <a:p>
          <a:endParaRPr lang="en-IN" sz="2800"/>
        </a:p>
      </dgm:t>
    </dgm:pt>
    <dgm:pt modelId="{CD7CD770-B2E9-4E6C-A074-EB9D6AFBE5CB}" type="parTrans" cxnId="{790691F3-2D76-4AAD-BAD8-3C0028147076}">
      <dgm:prSet/>
      <dgm:spPr/>
      <dgm:t>
        <a:bodyPr/>
        <a:lstStyle/>
        <a:p>
          <a:endParaRPr lang="en-IN" sz="2800"/>
        </a:p>
      </dgm:t>
    </dgm:pt>
    <dgm:pt modelId="{FD3CC376-E56A-4743-89AF-8E3D294D266F}" type="pres">
      <dgm:prSet presAssocID="{0A768FFD-0A6F-4229-AB34-C6A0C69C35D9}" presName="hierChild1" presStyleCnt="0">
        <dgm:presLayoutVars>
          <dgm:orgChart val="1"/>
          <dgm:chPref val="1"/>
          <dgm:dir/>
          <dgm:animOne val="branch"/>
          <dgm:animLvl val="lvl"/>
          <dgm:resizeHandles/>
        </dgm:presLayoutVars>
      </dgm:prSet>
      <dgm:spPr/>
      <dgm:t>
        <a:bodyPr/>
        <a:lstStyle/>
        <a:p>
          <a:endParaRPr lang="en-IN"/>
        </a:p>
      </dgm:t>
    </dgm:pt>
    <dgm:pt modelId="{E3F4C240-2FF0-48B9-87C0-CD1CD124498B}" type="pres">
      <dgm:prSet presAssocID="{5F35304B-C902-4EE1-8BFE-7DD8815953DF}" presName="hierRoot1" presStyleCnt="0">
        <dgm:presLayoutVars>
          <dgm:hierBranch val="init"/>
        </dgm:presLayoutVars>
      </dgm:prSet>
      <dgm:spPr/>
    </dgm:pt>
    <dgm:pt modelId="{DF18C75E-4F2A-4CB9-933E-20454D1D97BC}" type="pres">
      <dgm:prSet presAssocID="{5F35304B-C902-4EE1-8BFE-7DD8815953DF}" presName="rootComposite1" presStyleCnt="0"/>
      <dgm:spPr/>
    </dgm:pt>
    <dgm:pt modelId="{CB858A6A-CFBB-4862-8C31-96D04A54AD5A}" type="pres">
      <dgm:prSet presAssocID="{5F35304B-C902-4EE1-8BFE-7DD8815953DF}" presName="rootText1" presStyleLbl="node0" presStyleIdx="0" presStyleCnt="1">
        <dgm:presLayoutVars>
          <dgm:chPref val="3"/>
        </dgm:presLayoutVars>
      </dgm:prSet>
      <dgm:spPr/>
      <dgm:t>
        <a:bodyPr/>
        <a:lstStyle/>
        <a:p>
          <a:endParaRPr lang="en-IN"/>
        </a:p>
      </dgm:t>
    </dgm:pt>
    <dgm:pt modelId="{6AAC8E99-81D4-4B70-8465-5A9F500CD738}" type="pres">
      <dgm:prSet presAssocID="{5F35304B-C902-4EE1-8BFE-7DD8815953DF}" presName="rootConnector1" presStyleLbl="node1" presStyleIdx="0" presStyleCnt="0"/>
      <dgm:spPr/>
      <dgm:t>
        <a:bodyPr/>
        <a:lstStyle/>
        <a:p>
          <a:endParaRPr lang="en-IN"/>
        </a:p>
      </dgm:t>
    </dgm:pt>
    <dgm:pt modelId="{6F2B9E39-7828-434E-AFF3-A012A0BA2D74}" type="pres">
      <dgm:prSet presAssocID="{5F35304B-C902-4EE1-8BFE-7DD8815953DF}" presName="hierChild2" presStyleCnt="0"/>
      <dgm:spPr/>
    </dgm:pt>
    <dgm:pt modelId="{A81C1FFA-52D3-4DD1-A079-44A1663F83BC}" type="pres">
      <dgm:prSet presAssocID="{988B0E32-AFA6-41B6-AEF8-52EF44960D38}" presName="Name37" presStyleLbl="parChTrans1D2" presStyleIdx="0" presStyleCnt="2"/>
      <dgm:spPr/>
      <dgm:t>
        <a:bodyPr/>
        <a:lstStyle/>
        <a:p>
          <a:endParaRPr lang="en-IN"/>
        </a:p>
      </dgm:t>
    </dgm:pt>
    <dgm:pt modelId="{E4CE43DF-2835-4274-AF14-D5417A477372}" type="pres">
      <dgm:prSet presAssocID="{526835CB-B532-467E-B7A4-6BDDB2D43FC8}" presName="hierRoot2" presStyleCnt="0">
        <dgm:presLayoutVars>
          <dgm:hierBranch val="init"/>
        </dgm:presLayoutVars>
      </dgm:prSet>
      <dgm:spPr/>
    </dgm:pt>
    <dgm:pt modelId="{B76BA95B-1189-4D84-B46C-6D3C6DAF949F}" type="pres">
      <dgm:prSet presAssocID="{526835CB-B532-467E-B7A4-6BDDB2D43FC8}" presName="rootComposite" presStyleCnt="0"/>
      <dgm:spPr/>
    </dgm:pt>
    <dgm:pt modelId="{70DD963E-F5F5-4C51-9C08-792605D007CC}" type="pres">
      <dgm:prSet presAssocID="{526835CB-B532-467E-B7A4-6BDDB2D43FC8}" presName="rootText" presStyleLbl="node2" presStyleIdx="0" presStyleCnt="2">
        <dgm:presLayoutVars>
          <dgm:chPref val="3"/>
        </dgm:presLayoutVars>
      </dgm:prSet>
      <dgm:spPr/>
      <dgm:t>
        <a:bodyPr/>
        <a:lstStyle/>
        <a:p>
          <a:endParaRPr lang="en-IN"/>
        </a:p>
      </dgm:t>
    </dgm:pt>
    <dgm:pt modelId="{2E0B4978-D0A0-4B47-81FE-70C77BE534F3}" type="pres">
      <dgm:prSet presAssocID="{526835CB-B532-467E-B7A4-6BDDB2D43FC8}" presName="rootConnector" presStyleLbl="node2" presStyleIdx="0" presStyleCnt="2"/>
      <dgm:spPr/>
      <dgm:t>
        <a:bodyPr/>
        <a:lstStyle/>
        <a:p>
          <a:endParaRPr lang="en-IN"/>
        </a:p>
      </dgm:t>
    </dgm:pt>
    <dgm:pt modelId="{15D4AAC9-77C6-402D-B5FA-124673BBE54D}" type="pres">
      <dgm:prSet presAssocID="{526835CB-B532-467E-B7A4-6BDDB2D43FC8}" presName="hierChild4" presStyleCnt="0"/>
      <dgm:spPr/>
    </dgm:pt>
    <dgm:pt modelId="{BE598165-3FAA-4F83-817F-2966C3A672ED}" type="pres">
      <dgm:prSet presAssocID="{16A97689-A7E5-4601-A5A9-C3EE29C02097}" presName="Name37" presStyleLbl="parChTrans1D3" presStyleIdx="0" presStyleCnt="5"/>
      <dgm:spPr/>
      <dgm:t>
        <a:bodyPr/>
        <a:lstStyle/>
        <a:p>
          <a:endParaRPr lang="en-IN"/>
        </a:p>
      </dgm:t>
    </dgm:pt>
    <dgm:pt modelId="{8BB28AE1-CD07-4967-980C-F17BB1EA8962}" type="pres">
      <dgm:prSet presAssocID="{47EC1E3C-216F-4742-8E1E-FEE4DA433599}" presName="hierRoot2" presStyleCnt="0">
        <dgm:presLayoutVars>
          <dgm:hierBranch val="init"/>
        </dgm:presLayoutVars>
      </dgm:prSet>
      <dgm:spPr/>
    </dgm:pt>
    <dgm:pt modelId="{FB72DA52-28AC-48FF-B906-698E1B2B7E95}" type="pres">
      <dgm:prSet presAssocID="{47EC1E3C-216F-4742-8E1E-FEE4DA433599}" presName="rootComposite" presStyleCnt="0"/>
      <dgm:spPr/>
    </dgm:pt>
    <dgm:pt modelId="{B24F7F4C-0B59-4EB6-B7B5-EA89E33FCDE0}" type="pres">
      <dgm:prSet presAssocID="{47EC1E3C-216F-4742-8E1E-FEE4DA433599}" presName="rootText" presStyleLbl="node3" presStyleIdx="0" presStyleCnt="5">
        <dgm:presLayoutVars>
          <dgm:chPref val="3"/>
        </dgm:presLayoutVars>
      </dgm:prSet>
      <dgm:spPr/>
      <dgm:t>
        <a:bodyPr/>
        <a:lstStyle/>
        <a:p>
          <a:endParaRPr lang="en-IN"/>
        </a:p>
      </dgm:t>
    </dgm:pt>
    <dgm:pt modelId="{30AF1427-B78B-4AE8-A3DB-D64BC86850EA}" type="pres">
      <dgm:prSet presAssocID="{47EC1E3C-216F-4742-8E1E-FEE4DA433599}" presName="rootConnector" presStyleLbl="node3" presStyleIdx="0" presStyleCnt="5"/>
      <dgm:spPr/>
      <dgm:t>
        <a:bodyPr/>
        <a:lstStyle/>
        <a:p>
          <a:endParaRPr lang="en-IN"/>
        </a:p>
      </dgm:t>
    </dgm:pt>
    <dgm:pt modelId="{C8B45AA3-6FDA-4008-98F8-2C9DC37931F3}" type="pres">
      <dgm:prSet presAssocID="{47EC1E3C-216F-4742-8E1E-FEE4DA433599}" presName="hierChild4" presStyleCnt="0"/>
      <dgm:spPr/>
    </dgm:pt>
    <dgm:pt modelId="{E909BC2B-CE05-426E-8245-6A36E045D4F9}" type="pres">
      <dgm:prSet presAssocID="{F400A25B-F036-4A6B-BBE0-86AE6762F3B4}" presName="Name37" presStyleLbl="parChTrans1D4" presStyleIdx="0" presStyleCnt="11"/>
      <dgm:spPr/>
      <dgm:t>
        <a:bodyPr/>
        <a:lstStyle/>
        <a:p>
          <a:endParaRPr lang="en-IN"/>
        </a:p>
      </dgm:t>
    </dgm:pt>
    <dgm:pt modelId="{512B74BC-E267-4484-BAD1-4D03188F2CE8}" type="pres">
      <dgm:prSet presAssocID="{338F85EE-FECF-49D3-B010-DC00868A174A}" presName="hierRoot2" presStyleCnt="0">
        <dgm:presLayoutVars>
          <dgm:hierBranch val="init"/>
        </dgm:presLayoutVars>
      </dgm:prSet>
      <dgm:spPr/>
    </dgm:pt>
    <dgm:pt modelId="{1B350794-DE06-461F-B8FD-99BD2EC6E64F}" type="pres">
      <dgm:prSet presAssocID="{338F85EE-FECF-49D3-B010-DC00868A174A}" presName="rootComposite" presStyleCnt="0"/>
      <dgm:spPr/>
    </dgm:pt>
    <dgm:pt modelId="{89E8FA12-CEA4-42D1-AA7C-E4585FAE4E3A}" type="pres">
      <dgm:prSet presAssocID="{338F85EE-FECF-49D3-B010-DC00868A174A}" presName="rootText" presStyleLbl="node4" presStyleIdx="0" presStyleCnt="11">
        <dgm:presLayoutVars>
          <dgm:chPref val="3"/>
        </dgm:presLayoutVars>
      </dgm:prSet>
      <dgm:spPr/>
      <dgm:t>
        <a:bodyPr/>
        <a:lstStyle/>
        <a:p>
          <a:endParaRPr lang="en-IN"/>
        </a:p>
      </dgm:t>
    </dgm:pt>
    <dgm:pt modelId="{B46847C9-29CB-41F4-B772-D62F710FBD77}" type="pres">
      <dgm:prSet presAssocID="{338F85EE-FECF-49D3-B010-DC00868A174A}" presName="rootConnector" presStyleLbl="node4" presStyleIdx="0" presStyleCnt="11"/>
      <dgm:spPr/>
      <dgm:t>
        <a:bodyPr/>
        <a:lstStyle/>
        <a:p>
          <a:endParaRPr lang="en-IN"/>
        </a:p>
      </dgm:t>
    </dgm:pt>
    <dgm:pt modelId="{B3A3A784-41BD-4F96-8B32-05F1238BEB70}" type="pres">
      <dgm:prSet presAssocID="{338F85EE-FECF-49D3-B010-DC00868A174A}" presName="hierChild4" presStyleCnt="0"/>
      <dgm:spPr/>
    </dgm:pt>
    <dgm:pt modelId="{BFC2B436-C128-473C-B809-AAC230B10C46}" type="pres">
      <dgm:prSet presAssocID="{338F85EE-FECF-49D3-B010-DC00868A174A}" presName="hierChild5" presStyleCnt="0"/>
      <dgm:spPr/>
    </dgm:pt>
    <dgm:pt modelId="{0DADDA1E-7341-4001-9AEC-583A77AFB504}" type="pres">
      <dgm:prSet presAssocID="{47EC1E3C-216F-4742-8E1E-FEE4DA433599}" presName="hierChild5" presStyleCnt="0"/>
      <dgm:spPr/>
    </dgm:pt>
    <dgm:pt modelId="{81FAD8D3-71C6-4FCC-A314-5A95C732D017}" type="pres">
      <dgm:prSet presAssocID="{3AC96293-321E-4836-BF57-9241822BA1E6}" presName="Name37" presStyleLbl="parChTrans1D3" presStyleIdx="1" presStyleCnt="5"/>
      <dgm:spPr/>
      <dgm:t>
        <a:bodyPr/>
        <a:lstStyle/>
        <a:p>
          <a:endParaRPr lang="en-IN"/>
        </a:p>
      </dgm:t>
    </dgm:pt>
    <dgm:pt modelId="{DDF1A585-2251-4B31-9C5D-F698DA1A0774}" type="pres">
      <dgm:prSet presAssocID="{F471088E-F4A8-4EF4-8EFB-1D712D95D609}" presName="hierRoot2" presStyleCnt="0">
        <dgm:presLayoutVars>
          <dgm:hierBranch val="init"/>
        </dgm:presLayoutVars>
      </dgm:prSet>
      <dgm:spPr/>
    </dgm:pt>
    <dgm:pt modelId="{81E4D233-9A45-4F3C-B7E6-EC009567A3A5}" type="pres">
      <dgm:prSet presAssocID="{F471088E-F4A8-4EF4-8EFB-1D712D95D609}" presName="rootComposite" presStyleCnt="0"/>
      <dgm:spPr/>
    </dgm:pt>
    <dgm:pt modelId="{5DAE7F8D-5450-4F72-AA25-3367F50A7853}" type="pres">
      <dgm:prSet presAssocID="{F471088E-F4A8-4EF4-8EFB-1D712D95D609}" presName="rootText" presStyleLbl="node3" presStyleIdx="1" presStyleCnt="5">
        <dgm:presLayoutVars>
          <dgm:chPref val="3"/>
        </dgm:presLayoutVars>
      </dgm:prSet>
      <dgm:spPr/>
      <dgm:t>
        <a:bodyPr/>
        <a:lstStyle/>
        <a:p>
          <a:endParaRPr lang="en-IN"/>
        </a:p>
      </dgm:t>
    </dgm:pt>
    <dgm:pt modelId="{14F8A8A2-E14E-4718-BB7F-2711181F86E3}" type="pres">
      <dgm:prSet presAssocID="{F471088E-F4A8-4EF4-8EFB-1D712D95D609}" presName="rootConnector" presStyleLbl="node3" presStyleIdx="1" presStyleCnt="5"/>
      <dgm:spPr/>
      <dgm:t>
        <a:bodyPr/>
        <a:lstStyle/>
        <a:p>
          <a:endParaRPr lang="en-IN"/>
        </a:p>
      </dgm:t>
    </dgm:pt>
    <dgm:pt modelId="{0521209E-E2B5-463C-9165-3EFBBF9371E1}" type="pres">
      <dgm:prSet presAssocID="{F471088E-F4A8-4EF4-8EFB-1D712D95D609}" presName="hierChild4" presStyleCnt="0"/>
      <dgm:spPr/>
    </dgm:pt>
    <dgm:pt modelId="{A61B86A2-101F-4223-BCDD-96214BC8A1CF}" type="pres">
      <dgm:prSet presAssocID="{A11952BC-FAA0-4C08-92D2-0D7F52917B74}" presName="Name37" presStyleLbl="parChTrans1D4" presStyleIdx="1" presStyleCnt="11"/>
      <dgm:spPr/>
      <dgm:t>
        <a:bodyPr/>
        <a:lstStyle/>
        <a:p>
          <a:endParaRPr lang="en-IN"/>
        </a:p>
      </dgm:t>
    </dgm:pt>
    <dgm:pt modelId="{F1CF74BF-ED11-4348-91C0-C20772FB7887}" type="pres">
      <dgm:prSet presAssocID="{9A164B87-5428-4BA3-933D-D22AC93EA512}" presName="hierRoot2" presStyleCnt="0">
        <dgm:presLayoutVars>
          <dgm:hierBranch val="init"/>
        </dgm:presLayoutVars>
      </dgm:prSet>
      <dgm:spPr/>
    </dgm:pt>
    <dgm:pt modelId="{0CC36565-2A21-418B-8AB0-09CF5E7771D8}" type="pres">
      <dgm:prSet presAssocID="{9A164B87-5428-4BA3-933D-D22AC93EA512}" presName="rootComposite" presStyleCnt="0"/>
      <dgm:spPr/>
    </dgm:pt>
    <dgm:pt modelId="{2ABB92F5-E4E3-4841-A368-79FA532AA245}" type="pres">
      <dgm:prSet presAssocID="{9A164B87-5428-4BA3-933D-D22AC93EA512}" presName="rootText" presStyleLbl="node4" presStyleIdx="1" presStyleCnt="11">
        <dgm:presLayoutVars>
          <dgm:chPref val="3"/>
        </dgm:presLayoutVars>
      </dgm:prSet>
      <dgm:spPr/>
      <dgm:t>
        <a:bodyPr/>
        <a:lstStyle/>
        <a:p>
          <a:endParaRPr lang="en-IN"/>
        </a:p>
      </dgm:t>
    </dgm:pt>
    <dgm:pt modelId="{8EFA1E73-1BA8-455C-B9C8-251A6B9FC366}" type="pres">
      <dgm:prSet presAssocID="{9A164B87-5428-4BA3-933D-D22AC93EA512}" presName="rootConnector" presStyleLbl="node4" presStyleIdx="1" presStyleCnt="11"/>
      <dgm:spPr/>
      <dgm:t>
        <a:bodyPr/>
        <a:lstStyle/>
        <a:p>
          <a:endParaRPr lang="en-IN"/>
        </a:p>
      </dgm:t>
    </dgm:pt>
    <dgm:pt modelId="{45EADEB1-2FC8-4410-BDA0-FE367502D7BB}" type="pres">
      <dgm:prSet presAssocID="{9A164B87-5428-4BA3-933D-D22AC93EA512}" presName="hierChild4" presStyleCnt="0"/>
      <dgm:spPr/>
    </dgm:pt>
    <dgm:pt modelId="{34D3859F-7AB8-4924-9193-1C6DF85BECC2}" type="pres">
      <dgm:prSet presAssocID="{9A164B87-5428-4BA3-933D-D22AC93EA512}" presName="hierChild5" presStyleCnt="0"/>
      <dgm:spPr/>
    </dgm:pt>
    <dgm:pt modelId="{3301ACEB-1A0E-4E0B-80B5-D2C631FE6675}" type="pres">
      <dgm:prSet presAssocID="{F471088E-F4A8-4EF4-8EFB-1D712D95D609}" presName="hierChild5" presStyleCnt="0"/>
      <dgm:spPr/>
    </dgm:pt>
    <dgm:pt modelId="{35EA4BC8-1937-4B2E-88A4-2F58FCCDBEF1}" type="pres">
      <dgm:prSet presAssocID="{526835CB-B532-467E-B7A4-6BDDB2D43FC8}" presName="hierChild5" presStyleCnt="0"/>
      <dgm:spPr/>
    </dgm:pt>
    <dgm:pt modelId="{3AD1E0BB-9CD6-4E6A-9A27-48294DE799F4}" type="pres">
      <dgm:prSet presAssocID="{2A933A66-F400-448D-8F76-28664E44D875}" presName="Name37" presStyleLbl="parChTrans1D2" presStyleIdx="1" presStyleCnt="2"/>
      <dgm:spPr/>
      <dgm:t>
        <a:bodyPr/>
        <a:lstStyle/>
        <a:p>
          <a:endParaRPr lang="en-IN"/>
        </a:p>
      </dgm:t>
    </dgm:pt>
    <dgm:pt modelId="{081B07F0-2197-4100-8AAC-1E3E01B2A106}" type="pres">
      <dgm:prSet presAssocID="{8801DB11-7B2E-4BB5-B336-25B8BA9CEEFE}" presName="hierRoot2" presStyleCnt="0">
        <dgm:presLayoutVars>
          <dgm:hierBranch val="init"/>
        </dgm:presLayoutVars>
      </dgm:prSet>
      <dgm:spPr/>
    </dgm:pt>
    <dgm:pt modelId="{39A4CFAE-7023-4765-B322-F2CE7B1C0F6F}" type="pres">
      <dgm:prSet presAssocID="{8801DB11-7B2E-4BB5-B336-25B8BA9CEEFE}" presName="rootComposite" presStyleCnt="0"/>
      <dgm:spPr/>
    </dgm:pt>
    <dgm:pt modelId="{575941DB-4B91-463D-9F4B-D04B9B532E5F}" type="pres">
      <dgm:prSet presAssocID="{8801DB11-7B2E-4BB5-B336-25B8BA9CEEFE}" presName="rootText" presStyleLbl="node2" presStyleIdx="1" presStyleCnt="2">
        <dgm:presLayoutVars>
          <dgm:chPref val="3"/>
        </dgm:presLayoutVars>
      </dgm:prSet>
      <dgm:spPr/>
      <dgm:t>
        <a:bodyPr/>
        <a:lstStyle/>
        <a:p>
          <a:endParaRPr lang="en-IN"/>
        </a:p>
      </dgm:t>
    </dgm:pt>
    <dgm:pt modelId="{70CBDD0B-1720-469F-8B35-73931235EB83}" type="pres">
      <dgm:prSet presAssocID="{8801DB11-7B2E-4BB5-B336-25B8BA9CEEFE}" presName="rootConnector" presStyleLbl="node2" presStyleIdx="1" presStyleCnt="2"/>
      <dgm:spPr/>
      <dgm:t>
        <a:bodyPr/>
        <a:lstStyle/>
        <a:p>
          <a:endParaRPr lang="en-IN"/>
        </a:p>
      </dgm:t>
    </dgm:pt>
    <dgm:pt modelId="{9F3A3377-B74E-4E61-A3E8-127D47B269AE}" type="pres">
      <dgm:prSet presAssocID="{8801DB11-7B2E-4BB5-B336-25B8BA9CEEFE}" presName="hierChild4" presStyleCnt="0"/>
      <dgm:spPr/>
    </dgm:pt>
    <dgm:pt modelId="{008C5583-E5F8-4C47-8093-8158252B7A25}" type="pres">
      <dgm:prSet presAssocID="{34C9A7F9-10C8-4148-9AA2-54D224D97E20}" presName="Name37" presStyleLbl="parChTrans1D3" presStyleIdx="2" presStyleCnt="5"/>
      <dgm:spPr/>
      <dgm:t>
        <a:bodyPr/>
        <a:lstStyle/>
        <a:p>
          <a:endParaRPr lang="en-IN"/>
        </a:p>
      </dgm:t>
    </dgm:pt>
    <dgm:pt modelId="{E48A5F89-67EC-435E-92AA-1B22F4743A01}" type="pres">
      <dgm:prSet presAssocID="{D323E312-0E35-4C63-B51C-212CB7DCCB07}" presName="hierRoot2" presStyleCnt="0">
        <dgm:presLayoutVars>
          <dgm:hierBranch val="init"/>
        </dgm:presLayoutVars>
      </dgm:prSet>
      <dgm:spPr/>
    </dgm:pt>
    <dgm:pt modelId="{49D1B48C-E79F-4637-96F8-18070C911726}" type="pres">
      <dgm:prSet presAssocID="{D323E312-0E35-4C63-B51C-212CB7DCCB07}" presName="rootComposite" presStyleCnt="0"/>
      <dgm:spPr/>
    </dgm:pt>
    <dgm:pt modelId="{100EAEEC-CDB1-4F14-817E-DF1E70A13DE8}" type="pres">
      <dgm:prSet presAssocID="{D323E312-0E35-4C63-B51C-212CB7DCCB07}" presName="rootText" presStyleLbl="node3" presStyleIdx="2" presStyleCnt="5">
        <dgm:presLayoutVars>
          <dgm:chPref val="3"/>
        </dgm:presLayoutVars>
      </dgm:prSet>
      <dgm:spPr/>
      <dgm:t>
        <a:bodyPr/>
        <a:lstStyle/>
        <a:p>
          <a:endParaRPr lang="en-IN"/>
        </a:p>
      </dgm:t>
    </dgm:pt>
    <dgm:pt modelId="{305174B7-1C36-40D3-AB23-0819F0FA8EB4}" type="pres">
      <dgm:prSet presAssocID="{D323E312-0E35-4C63-B51C-212CB7DCCB07}" presName="rootConnector" presStyleLbl="node3" presStyleIdx="2" presStyleCnt="5"/>
      <dgm:spPr/>
      <dgm:t>
        <a:bodyPr/>
        <a:lstStyle/>
        <a:p>
          <a:endParaRPr lang="en-IN"/>
        </a:p>
      </dgm:t>
    </dgm:pt>
    <dgm:pt modelId="{045E835F-9824-4F57-91E8-A57CC2F547A6}" type="pres">
      <dgm:prSet presAssocID="{D323E312-0E35-4C63-B51C-212CB7DCCB07}" presName="hierChild4" presStyleCnt="0"/>
      <dgm:spPr/>
    </dgm:pt>
    <dgm:pt modelId="{CCDF024A-BF2F-4AAC-9914-23087EB92937}" type="pres">
      <dgm:prSet presAssocID="{83BAE235-9927-460C-9907-3C6804F2B164}" presName="Name37" presStyleLbl="parChTrans1D4" presStyleIdx="2" presStyleCnt="11"/>
      <dgm:spPr/>
      <dgm:t>
        <a:bodyPr/>
        <a:lstStyle/>
        <a:p>
          <a:endParaRPr lang="en-IN"/>
        </a:p>
      </dgm:t>
    </dgm:pt>
    <dgm:pt modelId="{CCF069D0-1FC9-4BDE-8478-62661F4E1B82}" type="pres">
      <dgm:prSet presAssocID="{9890EAB9-E30A-4E0B-A27E-90249E5EEF60}" presName="hierRoot2" presStyleCnt="0">
        <dgm:presLayoutVars>
          <dgm:hierBranch val="init"/>
        </dgm:presLayoutVars>
      </dgm:prSet>
      <dgm:spPr/>
    </dgm:pt>
    <dgm:pt modelId="{47E6900F-D48A-419C-8A52-2464BF8DED39}" type="pres">
      <dgm:prSet presAssocID="{9890EAB9-E30A-4E0B-A27E-90249E5EEF60}" presName="rootComposite" presStyleCnt="0"/>
      <dgm:spPr/>
    </dgm:pt>
    <dgm:pt modelId="{FF792B85-A209-418F-A510-2723F98688C9}" type="pres">
      <dgm:prSet presAssocID="{9890EAB9-E30A-4E0B-A27E-90249E5EEF60}" presName="rootText" presStyleLbl="node4" presStyleIdx="2" presStyleCnt="11" custScaleX="136890" custScaleY="112449">
        <dgm:presLayoutVars>
          <dgm:chPref val="3"/>
        </dgm:presLayoutVars>
      </dgm:prSet>
      <dgm:spPr/>
      <dgm:t>
        <a:bodyPr/>
        <a:lstStyle/>
        <a:p>
          <a:endParaRPr lang="en-IN"/>
        </a:p>
      </dgm:t>
    </dgm:pt>
    <dgm:pt modelId="{24D2C2CD-1C26-44C6-839D-E02A743191D0}" type="pres">
      <dgm:prSet presAssocID="{9890EAB9-E30A-4E0B-A27E-90249E5EEF60}" presName="rootConnector" presStyleLbl="node4" presStyleIdx="2" presStyleCnt="11"/>
      <dgm:spPr/>
      <dgm:t>
        <a:bodyPr/>
        <a:lstStyle/>
        <a:p>
          <a:endParaRPr lang="en-IN"/>
        </a:p>
      </dgm:t>
    </dgm:pt>
    <dgm:pt modelId="{98D6E797-75C6-4FE5-8476-8599C4187A28}" type="pres">
      <dgm:prSet presAssocID="{9890EAB9-E30A-4E0B-A27E-90249E5EEF60}" presName="hierChild4" presStyleCnt="0"/>
      <dgm:spPr/>
    </dgm:pt>
    <dgm:pt modelId="{F27D287E-822C-4A6F-8EE2-28983EDC1EB9}" type="pres">
      <dgm:prSet presAssocID="{68CBA03A-EC6F-4687-BAC1-439E7AB40428}" presName="Name37" presStyleLbl="parChTrans1D4" presStyleIdx="3" presStyleCnt="11"/>
      <dgm:spPr/>
      <dgm:t>
        <a:bodyPr/>
        <a:lstStyle/>
        <a:p>
          <a:endParaRPr lang="en-IN"/>
        </a:p>
      </dgm:t>
    </dgm:pt>
    <dgm:pt modelId="{3BAE8008-3DB7-43EB-8256-0B0B0A120456}" type="pres">
      <dgm:prSet presAssocID="{C43D5307-F069-4D30-94F1-D5105FFAFCF6}" presName="hierRoot2" presStyleCnt="0">
        <dgm:presLayoutVars>
          <dgm:hierBranch val="init"/>
        </dgm:presLayoutVars>
      </dgm:prSet>
      <dgm:spPr/>
    </dgm:pt>
    <dgm:pt modelId="{5C122B81-BE22-48A1-8D38-F632E70D3F1D}" type="pres">
      <dgm:prSet presAssocID="{C43D5307-F069-4D30-94F1-D5105FFAFCF6}" presName="rootComposite" presStyleCnt="0"/>
      <dgm:spPr/>
    </dgm:pt>
    <dgm:pt modelId="{B439A62F-30DF-47AE-9666-3707932F0E43}" type="pres">
      <dgm:prSet presAssocID="{C43D5307-F069-4D30-94F1-D5105FFAFCF6}" presName="rootText" presStyleLbl="node4" presStyleIdx="3" presStyleCnt="11">
        <dgm:presLayoutVars>
          <dgm:chPref val="3"/>
        </dgm:presLayoutVars>
      </dgm:prSet>
      <dgm:spPr/>
      <dgm:t>
        <a:bodyPr/>
        <a:lstStyle/>
        <a:p>
          <a:endParaRPr lang="en-IN"/>
        </a:p>
      </dgm:t>
    </dgm:pt>
    <dgm:pt modelId="{66E0901A-EF26-40D8-9B98-7021811A7389}" type="pres">
      <dgm:prSet presAssocID="{C43D5307-F069-4D30-94F1-D5105FFAFCF6}" presName="rootConnector" presStyleLbl="node4" presStyleIdx="3" presStyleCnt="11"/>
      <dgm:spPr/>
      <dgm:t>
        <a:bodyPr/>
        <a:lstStyle/>
        <a:p>
          <a:endParaRPr lang="en-IN"/>
        </a:p>
      </dgm:t>
    </dgm:pt>
    <dgm:pt modelId="{5D75E41E-D3A5-46DA-B782-694BBBADD8CE}" type="pres">
      <dgm:prSet presAssocID="{C43D5307-F069-4D30-94F1-D5105FFAFCF6}" presName="hierChild4" presStyleCnt="0"/>
      <dgm:spPr/>
    </dgm:pt>
    <dgm:pt modelId="{D59C42FA-D5E1-4C23-BABD-16FD5C2D84F4}" type="pres">
      <dgm:prSet presAssocID="{C43D5307-F069-4D30-94F1-D5105FFAFCF6}" presName="hierChild5" presStyleCnt="0"/>
      <dgm:spPr/>
    </dgm:pt>
    <dgm:pt modelId="{0C20256F-97B7-4999-862D-C7B3EF7BBFB0}" type="pres">
      <dgm:prSet presAssocID="{9890EAB9-E30A-4E0B-A27E-90249E5EEF60}" presName="hierChild5" presStyleCnt="0"/>
      <dgm:spPr/>
    </dgm:pt>
    <dgm:pt modelId="{2A87E939-C785-43E8-84B8-DC0D87E0B7E2}" type="pres">
      <dgm:prSet presAssocID="{D323E312-0E35-4C63-B51C-212CB7DCCB07}" presName="hierChild5" presStyleCnt="0"/>
      <dgm:spPr/>
    </dgm:pt>
    <dgm:pt modelId="{FDA1D9CD-C9E8-42BA-BE00-68947A0BDF96}" type="pres">
      <dgm:prSet presAssocID="{EA4B7F32-F6AD-4A2D-85A6-9161A1B49ACE}" presName="Name37" presStyleLbl="parChTrans1D3" presStyleIdx="3" presStyleCnt="5"/>
      <dgm:spPr/>
      <dgm:t>
        <a:bodyPr/>
        <a:lstStyle/>
        <a:p>
          <a:endParaRPr lang="en-IN"/>
        </a:p>
      </dgm:t>
    </dgm:pt>
    <dgm:pt modelId="{6E096104-0C30-42D3-804B-348881E610D1}" type="pres">
      <dgm:prSet presAssocID="{4314D5C6-5F3D-4605-9312-698CB7CD04D6}" presName="hierRoot2" presStyleCnt="0">
        <dgm:presLayoutVars>
          <dgm:hierBranch val="init"/>
        </dgm:presLayoutVars>
      </dgm:prSet>
      <dgm:spPr/>
    </dgm:pt>
    <dgm:pt modelId="{F013D585-8EE3-44E9-9B56-AD16B2265E1C}" type="pres">
      <dgm:prSet presAssocID="{4314D5C6-5F3D-4605-9312-698CB7CD04D6}" presName="rootComposite" presStyleCnt="0"/>
      <dgm:spPr/>
    </dgm:pt>
    <dgm:pt modelId="{14BB8E9C-20FE-47DB-BB2C-F53F0BEC4F83}" type="pres">
      <dgm:prSet presAssocID="{4314D5C6-5F3D-4605-9312-698CB7CD04D6}" presName="rootText" presStyleLbl="node3" presStyleIdx="3" presStyleCnt="5">
        <dgm:presLayoutVars>
          <dgm:chPref val="3"/>
        </dgm:presLayoutVars>
      </dgm:prSet>
      <dgm:spPr/>
      <dgm:t>
        <a:bodyPr/>
        <a:lstStyle/>
        <a:p>
          <a:endParaRPr lang="en-IN"/>
        </a:p>
      </dgm:t>
    </dgm:pt>
    <dgm:pt modelId="{3B298FE3-86AA-4350-BFA4-5403C2406511}" type="pres">
      <dgm:prSet presAssocID="{4314D5C6-5F3D-4605-9312-698CB7CD04D6}" presName="rootConnector" presStyleLbl="node3" presStyleIdx="3" presStyleCnt="5"/>
      <dgm:spPr/>
      <dgm:t>
        <a:bodyPr/>
        <a:lstStyle/>
        <a:p>
          <a:endParaRPr lang="en-IN"/>
        </a:p>
      </dgm:t>
    </dgm:pt>
    <dgm:pt modelId="{C31875C5-2BB2-4FAD-8B48-8D88AC9D9921}" type="pres">
      <dgm:prSet presAssocID="{4314D5C6-5F3D-4605-9312-698CB7CD04D6}" presName="hierChild4" presStyleCnt="0"/>
      <dgm:spPr/>
    </dgm:pt>
    <dgm:pt modelId="{A30006D7-7DF0-4259-A285-01B0475E5414}" type="pres">
      <dgm:prSet presAssocID="{8E39468C-11A0-4966-A704-BEF5236A82B1}" presName="Name37" presStyleLbl="parChTrans1D4" presStyleIdx="4" presStyleCnt="11"/>
      <dgm:spPr/>
      <dgm:t>
        <a:bodyPr/>
        <a:lstStyle/>
        <a:p>
          <a:endParaRPr lang="en-IN"/>
        </a:p>
      </dgm:t>
    </dgm:pt>
    <dgm:pt modelId="{CBC5284F-E72B-46F3-AD0A-8342DBEA8597}" type="pres">
      <dgm:prSet presAssocID="{32782EBA-B671-4CB2-AD29-C5DCD73E9BE8}" presName="hierRoot2" presStyleCnt="0">
        <dgm:presLayoutVars>
          <dgm:hierBranch val="init"/>
        </dgm:presLayoutVars>
      </dgm:prSet>
      <dgm:spPr/>
    </dgm:pt>
    <dgm:pt modelId="{25B0C62D-9D45-4F83-8253-369C4BA9C9B6}" type="pres">
      <dgm:prSet presAssocID="{32782EBA-B671-4CB2-AD29-C5DCD73E9BE8}" presName="rootComposite" presStyleCnt="0"/>
      <dgm:spPr/>
    </dgm:pt>
    <dgm:pt modelId="{EB159918-2203-43A9-95BA-E4864E13D36B}" type="pres">
      <dgm:prSet presAssocID="{32782EBA-B671-4CB2-AD29-C5DCD73E9BE8}" presName="rootText" presStyleLbl="node4" presStyleIdx="4" presStyleCnt="11">
        <dgm:presLayoutVars>
          <dgm:chPref val="3"/>
        </dgm:presLayoutVars>
      </dgm:prSet>
      <dgm:spPr/>
      <dgm:t>
        <a:bodyPr/>
        <a:lstStyle/>
        <a:p>
          <a:endParaRPr lang="en-IN"/>
        </a:p>
      </dgm:t>
    </dgm:pt>
    <dgm:pt modelId="{2F67E61A-30CF-47C9-B31E-395AECCFA86B}" type="pres">
      <dgm:prSet presAssocID="{32782EBA-B671-4CB2-AD29-C5DCD73E9BE8}" presName="rootConnector" presStyleLbl="node4" presStyleIdx="4" presStyleCnt="11"/>
      <dgm:spPr/>
      <dgm:t>
        <a:bodyPr/>
        <a:lstStyle/>
        <a:p>
          <a:endParaRPr lang="en-IN"/>
        </a:p>
      </dgm:t>
    </dgm:pt>
    <dgm:pt modelId="{9563908A-0EF4-42BF-92F3-97EB17AFE753}" type="pres">
      <dgm:prSet presAssocID="{32782EBA-B671-4CB2-AD29-C5DCD73E9BE8}" presName="hierChild4" presStyleCnt="0"/>
      <dgm:spPr/>
    </dgm:pt>
    <dgm:pt modelId="{2D511521-D138-4661-B97C-A1270B2598D9}" type="pres">
      <dgm:prSet presAssocID="{32782EBA-B671-4CB2-AD29-C5DCD73E9BE8}" presName="hierChild5" presStyleCnt="0"/>
      <dgm:spPr/>
    </dgm:pt>
    <dgm:pt modelId="{4697D502-D826-4DE6-8BFD-EDC4C27632E1}" type="pres">
      <dgm:prSet presAssocID="{4314D5C6-5F3D-4605-9312-698CB7CD04D6}" presName="hierChild5" presStyleCnt="0"/>
      <dgm:spPr/>
    </dgm:pt>
    <dgm:pt modelId="{7557F2EA-5A01-4E20-923D-35FAC7A608F5}" type="pres">
      <dgm:prSet presAssocID="{CA33F438-0A6C-41CC-A27D-29E89A2E0436}" presName="Name37" presStyleLbl="parChTrans1D3" presStyleIdx="4" presStyleCnt="5"/>
      <dgm:spPr/>
      <dgm:t>
        <a:bodyPr/>
        <a:lstStyle/>
        <a:p>
          <a:endParaRPr lang="en-IN"/>
        </a:p>
      </dgm:t>
    </dgm:pt>
    <dgm:pt modelId="{ADE98AA3-52EA-4D7A-9F7A-312665E6A672}" type="pres">
      <dgm:prSet presAssocID="{40FC2A31-2D12-4D09-87B1-040C90AA7F13}" presName="hierRoot2" presStyleCnt="0">
        <dgm:presLayoutVars>
          <dgm:hierBranch val="init"/>
        </dgm:presLayoutVars>
      </dgm:prSet>
      <dgm:spPr/>
    </dgm:pt>
    <dgm:pt modelId="{7CCFB8A3-5F56-476D-875A-989C90881F9D}" type="pres">
      <dgm:prSet presAssocID="{40FC2A31-2D12-4D09-87B1-040C90AA7F13}" presName="rootComposite" presStyleCnt="0"/>
      <dgm:spPr/>
    </dgm:pt>
    <dgm:pt modelId="{B581168D-FC60-4D16-B588-1FE03E83CE29}" type="pres">
      <dgm:prSet presAssocID="{40FC2A31-2D12-4D09-87B1-040C90AA7F13}" presName="rootText" presStyleLbl="node3" presStyleIdx="4" presStyleCnt="5">
        <dgm:presLayoutVars>
          <dgm:chPref val="3"/>
        </dgm:presLayoutVars>
      </dgm:prSet>
      <dgm:spPr/>
      <dgm:t>
        <a:bodyPr/>
        <a:lstStyle/>
        <a:p>
          <a:endParaRPr lang="en-IN"/>
        </a:p>
      </dgm:t>
    </dgm:pt>
    <dgm:pt modelId="{AADF5922-4E6F-4834-A70F-9A26283D19B0}" type="pres">
      <dgm:prSet presAssocID="{40FC2A31-2D12-4D09-87B1-040C90AA7F13}" presName="rootConnector" presStyleLbl="node3" presStyleIdx="4" presStyleCnt="5"/>
      <dgm:spPr/>
      <dgm:t>
        <a:bodyPr/>
        <a:lstStyle/>
        <a:p>
          <a:endParaRPr lang="en-IN"/>
        </a:p>
      </dgm:t>
    </dgm:pt>
    <dgm:pt modelId="{FD7E6116-3523-4E4A-81FC-386E484089F7}" type="pres">
      <dgm:prSet presAssocID="{40FC2A31-2D12-4D09-87B1-040C90AA7F13}" presName="hierChild4" presStyleCnt="0"/>
      <dgm:spPr/>
    </dgm:pt>
    <dgm:pt modelId="{5B0BC75A-E033-41A4-B48A-A187B4229C59}" type="pres">
      <dgm:prSet presAssocID="{7640168D-946C-4B6D-9F65-38BF03B96292}" presName="Name37" presStyleLbl="parChTrans1D4" presStyleIdx="5" presStyleCnt="11"/>
      <dgm:spPr/>
      <dgm:t>
        <a:bodyPr/>
        <a:lstStyle/>
        <a:p>
          <a:endParaRPr lang="en-IN"/>
        </a:p>
      </dgm:t>
    </dgm:pt>
    <dgm:pt modelId="{9BAC866F-E6CC-4734-B053-4730942318A7}" type="pres">
      <dgm:prSet presAssocID="{7F9FE1BD-85B2-41D3-A2DA-099403BB0EAD}" presName="hierRoot2" presStyleCnt="0">
        <dgm:presLayoutVars>
          <dgm:hierBranch val="init"/>
        </dgm:presLayoutVars>
      </dgm:prSet>
      <dgm:spPr/>
    </dgm:pt>
    <dgm:pt modelId="{7249F4EB-A346-4B16-AB9B-8019B4C02AD2}" type="pres">
      <dgm:prSet presAssocID="{7F9FE1BD-85B2-41D3-A2DA-099403BB0EAD}" presName="rootComposite" presStyleCnt="0"/>
      <dgm:spPr/>
    </dgm:pt>
    <dgm:pt modelId="{8D3C1C89-662F-4301-A672-530871164401}" type="pres">
      <dgm:prSet presAssocID="{7F9FE1BD-85B2-41D3-A2DA-099403BB0EAD}" presName="rootText" presStyleLbl="node4" presStyleIdx="5" presStyleCnt="11" custScaleX="148594">
        <dgm:presLayoutVars>
          <dgm:chPref val="3"/>
        </dgm:presLayoutVars>
      </dgm:prSet>
      <dgm:spPr/>
      <dgm:t>
        <a:bodyPr/>
        <a:lstStyle/>
        <a:p>
          <a:endParaRPr lang="en-IN"/>
        </a:p>
      </dgm:t>
    </dgm:pt>
    <dgm:pt modelId="{1D35E535-9B76-4B23-8F36-7FA0513901C6}" type="pres">
      <dgm:prSet presAssocID="{7F9FE1BD-85B2-41D3-A2DA-099403BB0EAD}" presName="rootConnector" presStyleLbl="node4" presStyleIdx="5" presStyleCnt="11"/>
      <dgm:spPr/>
      <dgm:t>
        <a:bodyPr/>
        <a:lstStyle/>
        <a:p>
          <a:endParaRPr lang="en-IN"/>
        </a:p>
      </dgm:t>
    </dgm:pt>
    <dgm:pt modelId="{361E533C-DED2-4B6D-B114-EB3922297981}" type="pres">
      <dgm:prSet presAssocID="{7F9FE1BD-85B2-41D3-A2DA-099403BB0EAD}" presName="hierChild4" presStyleCnt="0"/>
      <dgm:spPr/>
    </dgm:pt>
    <dgm:pt modelId="{E8C68859-7685-48DA-81A8-DEB58E3C9573}" type="pres">
      <dgm:prSet presAssocID="{42C4C98D-3BCF-4ADC-AEB3-B88F89466048}" presName="Name37" presStyleLbl="parChTrans1D4" presStyleIdx="6" presStyleCnt="11"/>
      <dgm:spPr/>
      <dgm:t>
        <a:bodyPr/>
        <a:lstStyle/>
        <a:p>
          <a:endParaRPr lang="en-IN"/>
        </a:p>
      </dgm:t>
    </dgm:pt>
    <dgm:pt modelId="{B323EB9B-2E67-4D39-843D-B84720DF9318}" type="pres">
      <dgm:prSet presAssocID="{3C297D9F-5A59-4CB3-8661-723200E7D6D7}" presName="hierRoot2" presStyleCnt="0">
        <dgm:presLayoutVars>
          <dgm:hierBranch val="init"/>
        </dgm:presLayoutVars>
      </dgm:prSet>
      <dgm:spPr/>
    </dgm:pt>
    <dgm:pt modelId="{A19DD84C-1B45-441B-9E8B-537DFD7BD6C8}" type="pres">
      <dgm:prSet presAssocID="{3C297D9F-5A59-4CB3-8661-723200E7D6D7}" presName="rootComposite" presStyleCnt="0"/>
      <dgm:spPr/>
    </dgm:pt>
    <dgm:pt modelId="{F5B6CC68-CDEF-4426-9D84-0FCB58B7AD05}" type="pres">
      <dgm:prSet presAssocID="{3C297D9F-5A59-4CB3-8661-723200E7D6D7}" presName="rootText" presStyleLbl="node4" presStyleIdx="6" presStyleCnt="11">
        <dgm:presLayoutVars>
          <dgm:chPref val="3"/>
        </dgm:presLayoutVars>
      </dgm:prSet>
      <dgm:spPr/>
      <dgm:t>
        <a:bodyPr/>
        <a:lstStyle/>
        <a:p>
          <a:endParaRPr lang="en-IN"/>
        </a:p>
      </dgm:t>
    </dgm:pt>
    <dgm:pt modelId="{52D51103-C2C3-4188-90AA-51663F6D6B09}" type="pres">
      <dgm:prSet presAssocID="{3C297D9F-5A59-4CB3-8661-723200E7D6D7}" presName="rootConnector" presStyleLbl="node4" presStyleIdx="6" presStyleCnt="11"/>
      <dgm:spPr/>
      <dgm:t>
        <a:bodyPr/>
        <a:lstStyle/>
        <a:p>
          <a:endParaRPr lang="en-IN"/>
        </a:p>
      </dgm:t>
    </dgm:pt>
    <dgm:pt modelId="{D73954B8-F194-431C-9C58-428B8DC54D47}" type="pres">
      <dgm:prSet presAssocID="{3C297D9F-5A59-4CB3-8661-723200E7D6D7}" presName="hierChild4" presStyleCnt="0"/>
      <dgm:spPr/>
    </dgm:pt>
    <dgm:pt modelId="{C31A71FC-E88A-4950-909B-DABB41E9C615}" type="pres">
      <dgm:prSet presAssocID="{3C297D9F-5A59-4CB3-8661-723200E7D6D7}" presName="hierChild5" presStyleCnt="0"/>
      <dgm:spPr/>
    </dgm:pt>
    <dgm:pt modelId="{142D2195-D2BC-4433-8104-597B62C8DA72}" type="pres">
      <dgm:prSet presAssocID="{7F9FE1BD-85B2-41D3-A2DA-099403BB0EAD}" presName="hierChild5" presStyleCnt="0"/>
      <dgm:spPr/>
    </dgm:pt>
    <dgm:pt modelId="{42ECB40E-F05F-433E-ACE3-BD3599DE0B6F}" type="pres">
      <dgm:prSet presAssocID="{AC0FB520-51EF-4A90-A1AD-F141AD37F989}" presName="Name37" presStyleLbl="parChTrans1D4" presStyleIdx="7" presStyleCnt="11"/>
      <dgm:spPr/>
      <dgm:t>
        <a:bodyPr/>
        <a:lstStyle/>
        <a:p>
          <a:endParaRPr lang="en-IN"/>
        </a:p>
      </dgm:t>
    </dgm:pt>
    <dgm:pt modelId="{0E075394-B344-4BA4-8674-78CC37D9F14F}" type="pres">
      <dgm:prSet presAssocID="{F97819BD-6DB6-4E4F-913F-B862EC82F380}" presName="hierRoot2" presStyleCnt="0">
        <dgm:presLayoutVars>
          <dgm:hierBranch val="init"/>
        </dgm:presLayoutVars>
      </dgm:prSet>
      <dgm:spPr/>
    </dgm:pt>
    <dgm:pt modelId="{0718AF1D-ADF9-4F7F-8AC9-4320C0C416C1}" type="pres">
      <dgm:prSet presAssocID="{F97819BD-6DB6-4E4F-913F-B862EC82F380}" presName="rootComposite" presStyleCnt="0"/>
      <dgm:spPr/>
    </dgm:pt>
    <dgm:pt modelId="{EF0AFFCB-3434-4DC1-BE45-E6EAADE3AE0C}" type="pres">
      <dgm:prSet presAssocID="{F97819BD-6DB6-4E4F-913F-B862EC82F380}" presName="rootText" presStyleLbl="node4" presStyleIdx="7" presStyleCnt="11">
        <dgm:presLayoutVars>
          <dgm:chPref val="3"/>
        </dgm:presLayoutVars>
      </dgm:prSet>
      <dgm:spPr/>
      <dgm:t>
        <a:bodyPr/>
        <a:lstStyle/>
        <a:p>
          <a:endParaRPr lang="en-IN"/>
        </a:p>
      </dgm:t>
    </dgm:pt>
    <dgm:pt modelId="{B46F2529-2261-4C3E-B38A-394A4B5F932B}" type="pres">
      <dgm:prSet presAssocID="{F97819BD-6DB6-4E4F-913F-B862EC82F380}" presName="rootConnector" presStyleLbl="node4" presStyleIdx="7" presStyleCnt="11"/>
      <dgm:spPr/>
      <dgm:t>
        <a:bodyPr/>
        <a:lstStyle/>
        <a:p>
          <a:endParaRPr lang="en-IN"/>
        </a:p>
      </dgm:t>
    </dgm:pt>
    <dgm:pt modelId="{2CC050E1-7F4D-4DCE-BED0-2FFBF1976109}" type="pres">
      <dgm:prSet presAssocID="{F97819BD-6DB6-4E4F-913F-B862EC82F380}" presName="hierChild4" presStyleCnt="0"/>
      <dgm:spPr/>
    </dgm:pt>
    <dgm:pt modelId="{3BCBAD33-D7E5-4714-BFA9-D62C927E0A1D}" type="pres">
      <dgm:prSet presAssocID="{4ED7E752-E84D-47A9-9F08-79A503E18E22}" presName="Name37" presStyleLbl="parChTrans1D4" presStyleIdx="8" presStyleCnt="11"/>
      <dgm:spPr/>
      <dgm:t>
        <a:bodyPr/>
        <a:lstStyle/>
        <a:p>
          <a:endParaRPr lang="en-IN"/>
        </a:p>
      </dgm:t>
    </dgm:pt>
    <dgm:pt modelId="{17BFF989-09C3-48D1-B5DB-8C5B3547E763}" type="pres">
      <dgm:prSet presAssocID="{BF2641D0-67E6-4E87-9CBE-9EB3F1CF6E46}" presName="hierRoot2" presStyleCnt="0">
        <dgm:presLayoutVars>
          <dgm:hierBranch val="init"/>
        </dgm:presLayoutVars>
      </dgm:prSet>
      <dgm:spPr/>
    </dgm:pt>
    <dgm:pt modelId="{04EEB066-97C1-4BF7-B807-156AEDD2DC9F}" type="pres">
      <dgm:prSet presAssocID="{BF2641D0-67E6-4E87-9CBE-9EB3F1CF6E46}" presName="rootComposite" presStyleCnt="0"/>
      <dgm:spPr/>
    </dgm:pt>
    <dgm:pt modelId="{02BC2D3B-76B9-48D4-8180-E3E82C1842B0}" type="pres">
      <dgm:prSet presAssocID="{BF2641D0-67E6-4E87-9CBE-9EB3F1CF6E46}" presName="rootText" presStyleLbl="node4" presStyleIdx="8" presStyleCnt="11">
        <dgm:presLayoutVars>
          <dgm:chPref val="3"/>
        </dgm:presLayoutVars>
      </dgm:prSet>
      <dgm:spPr/>
      <dgm:t>
        <a:bodyPr/>
        <a:lstStyle/>
        <a:p>
          <a:endParaRPr lang="en-IN"/>
        </a:p>
      </dgm:t>
    </dgm:pt>
    <dgm:pt modelId="{2161DF49-6E2E-4DB5-95C5-0FC9C898C91E}" type="pres">
      <dgm:prSet presAssocID="{BF2641D0-67E6-4E87-9CBE-9EB3F1CF6E46}" presName="rootConnector" presStyleLbl="node4" presStyleIdx="8" presStyleCnt="11"/>
      <dgm:spPr/>
      <dgm:t>
        <a:bodyPr/>
        <a:lstStyle/>
        <a:p>
          <a:endParaRPr lang="en-IN"/>
        </a:p>
      </dgm:t>
    </dgm:pt>
    <dgm:pt modelId="{8306CBC4-E4DC-4B8B-B6BF-B73CA32EA4A0}" type="pres">
      <dgm:prSet presAssocID="{BF2641D0-67E6-4E87-9CBE-9EB3F1CF6E46}" presName="hierChild4" presStyleCnt="0"/>
      <dgm:spPr/>
    </dgm:pt>
    <dgm:pt modelId="{CA102B8E-14BD-4EA9-B7B4-F6E2694648B2}" type="pres">
      <dgm:prSet presAssocID="{BF2641D0-67E6-4E87-9CBE-9EB3F1CF6E46}" presName="hierChild5" presStyleCnt="0"/>
      <dgm:spPr/>
    </dgm:pt>
    <dgm:pt modelId="{FD3C3F47-1CD9-44B8-BBD2-587F6EAE0A89}" type="pres">
      <dgm:prSet presAssocID="{F97819BD-6DB6-4E4F-913F-B862EC82F380}" presName="hierChild5" presStyleCnt="0"/>
      <dgm:spPr/>
    </dgm:pt>
    <dgm:pt modelId="{08D06D36-CC40-483B-9B4D-498D6D748F17}" type="pres">
      <dgm:prSet presAssocID="{034F8911-AD31-42A9-9C3F-169108C2C5D5}" presName="Name37" presStyleLbl="parChTrans1D4" presStyleIdx="9" presStyleCnt="11"/>
      <dgm:spPr/>
      <dgm:t>
        <a:bodyPr/>
        <a:lstStyle/>
        <a:p>
          <a:endParaRPr lang="en-IN"/>
        </a:p>
      </dgm:t>
    </dgm:pt>
    <dgm:pt modelId="{7B19B33A-70AB-46D3-9FB0-8D60ABB6D955}" type="pres">
      <dgm:prSet presAssocID="{0273946B-4A62-4DF6-9EB6-D68D8969EF5C}" presName="hierRoot2" presStyleCnt="0">
        <dgm:presLayoutVars>
          <dgm:hierBranch val="init"/>
        </dgm:presLayoutVars>
      </dgm:prSet>
      <dgm:spPr/>
    </dgm:pt>
    <dgm:pt modelId="{6EB4E8FD-D994-4097-803E-7949C91DB51D}" type="pres">
      <dgm:prSet presAssocID="{0273946B-4A62-4DF6-9EB6-D68D8969EF5C}" presName="rootComposite" presStyleCnt="0"/>
      <dgm:spPr/>
    </dgm:pt>
    <dgm:pt modelId="{C7FAF53D-9942-47F2-807A-BA7D038548B3}" type="pres">
      <dgm:prSet presAssocID="{0273946B-4A62-4DF6-9EB6-D68D8969EF5C}" presName="rootText" presStyleLbl="node4" presStyleIdx="9" presStyleCnt="11">
        <dgm:presLayoutVars>
          <dgm:chPref val="3"/>
        </dgm:presLayoutVars>
      </dgm:prSet>
      <dgm:spPr/>
      <dgm:t>
        <a:bodyPr/>
        <a:lstStyle/>
        <a:p>
          <a:endParaRPr lang="en-IN"/>
        </a:p>
      </dgm:t>
    </dgm:pt>
    <dgm:pt modelId="{D710C6C6-3EC0-4A08-9636-9B87AF8D15E4}" type="pres">
      <dgm:prSet presAssocID="{0273946B-4A62-4DF6-9EB6-D68D8969EF5C}" presName="rootConnector" presStyleLbl="node4" presStyleIdx="9" presStyleCnt="11"/>
      <dgm:spPr/>
      <dgm:t>
        <a:bodyPr/>
        <a:lstStyle/>
        <a:p>
          <a:endParaRPr lang="en-IN"/>
        </a:p>
      </dgm:t>
    </dgm:pt>
    <dgm:pt modelId="{6B21889B-6E26-4EDB-BC26-361AE707DA0A}" type="pres">
      <dgm:prSet presAssocID="{0273946B-4A62-4DF6-9EB6-D68D8969EF5C}" presName="hierChild4" presStyleCnt="0"/>
      <dgm:spPr/>
    </dgm:pt>
    <dgm:pt modelId="{5D0A5EAE-D5ED-4278-890B-CACD97680EB3}" type="pres">
      <dgm:prSet presAssocID="{C6EE19C5-C4A3-4214-9A0A-B5434D352918}" presName="Name37" presStyleLbl="parChTrans1D4" presStyleIdx="10" presStyleCnt="11"/>
      <dgm:spPr/>
      <dgm:t>
        <a:bodyPr/>
        <a:lstStyle/>
        <a:p>
          <a:endParaRPr lang="en-IN"/>
        </a:p>
      </dgm:t>
    </dgm:pt>
    <dgm:pt modelId="{0075597D-769F-4CAB-8978-580AE7FAEC28}" type="pres">
      <dgm:prSet presAssocID="{B0E97E1D-3A15-4306-8864-7E44D80C986E}" presName="hierRoot2" presStyleCnt="0">
        <dgm:presLayoutVars>
          <dgm:hierBranch val="init"/>
        </dgm:presLayoutVars>
      </dgm:prSet>
      <dgm:spPr/>
    </dgm:pt>
    <dgm:pt modelId="{CCB3D1F5-7E4B-4225-9F40-C4FD6DDF79CD}" type="pres">
      <dgm:prSet presAssocID="{B0E97E1D-3A15-4306-8864-7E44D80C986E}" presName="rootComposite" presStyleCnt="0"/>
      <dgm:spPr/>
    </dgm:pt>
    <dgm:pt modelId="{D23E1630-4BF8-490E-848E-B17CD61D9AA9}" type="pres">
      <dgm:prSet presAssocID="{B0E97E1D-3A15-4306-8864-7E44D80C986E}" presName="rootText" presStyleLbl="node4" presStyleIdx="10" presStyleCnt="11">
        <dgm:presLayoutVars>
          <dgm:chPref val="3"/>
        </dgm:presLayoutVars>
      </dgm:prSet>
      <dgm:spPr/>
      <dgm:t>
        <a:bodyPr/>
        <a:lstStyle/>
        <a:p>
          <a:endParaRPr lang="en-IN"/>
        </a:p>
      </dgm:t>
    </dgm:pt>
    <dgm:pt modelId="{679FF287-4C3B-428E-84C3-73D33EBEC3FB}" type="pres">
      <dgm:prSet presAssocID="{B0E97E1D-3A15-4306-8864-7E44D80C986E}" presName="rootConnector" presStyleLbl="node4" presStyleIdx="10" presStyleCnt="11"/>
      <dgm:spPr/>
      <dgm:t>
        <a:bodyPr/>
        <a:lstStyle/>
        <a:p>
          <a:endParaRPr lang="en-IN"/>
        </a:p>
      </dgm:t>
    </dgm:pt>
    <dgm:pt modelId="{A63D348F-C832-4141-A93A-CC5BD3729031}" type="pres">
      <dgm:prSet presAssocID="{B0E97E1D-3A15-4306-8864-7E44D80C986E}" presName="hierChild4" presStyleCnt="0"/>
      <dgm:spPr/>
    </dgm:pt>
    <dgm:pt modelId="{CF96D7A9-698D-446A-8136-D7DFA0553153}" type="pres">
      <dgm:prSet presAssocID="{B0E97E1D-3A15-4306-8864-7E44D80C986E}" presName="hierChild5" presStyleCnt="0"/>
      <dgm:spPr/>
    </dgm:pt>
    <dgm:pt modelId="{214DA931-6EAC-4E22-B918-71F9B1C9A678}" type="pres">
      <dgm:prSet presAssocID="{0273946B-4A62-4DF6-9EB6-D68D8969EF5C}" presName="hierChild5" presStyleCnt="0"/>
      <dgm:spPr/>
    </dgm:pt>
    <dgm:pt modelId="{CC387A63-C3B9-4726-9EA4-4C15D8301B2B}" type="pres">
      <dgm:prSet presAssocID="{40FC2A31-2D12-4D09-87B1-040C90AA7F13}" presName="hierChild5" presStyleCnt="0"/>
      <dgm:spPr/>
    </dgm:pt>
    <dgm:pt modelId="{CC909237-7DC0-4441-82D1-92634B2D88BF}" type="pres">
      <dgm:prSet presAssocID="{8801DB11-7B2E-4BB5-B336-25B8BA9CEEFE}" presName="hierChild5" presStyleCnt="0"/>
      <dgm:spPr/>
    </dgm:pt>
    <dgm:pt modelId="{F9361462-096F-40D9-9ABA-66EC803B8781}" type="pres">
      <dgm:prSet presAssocID="{5F35304B-C902-4EE1-8BFE-7DD8815953DF}" presName="hierChild3" presStyleCnt="0"/>
      <dgm:spPr/>
    </dgm:pt>
  </dgm:ptLst>
  <dgm:cxnLst>
    <dgm:cxn modelId="{22FC7316-8C82-448E-B13F-300DAA7BC2F9}" srcId="{4314D5C6-5F3D-4605-9312-698CB7CD04D6}" destId="{32782EBA-B671-4CB2-AD29-C5DCD73E9BE8}" srcOrd="0" destOrd="0" parTransId="{8E39468C-11A0-4966-A704-BEF5236A82B1}" sibTransId="{DB866835-0647-4B42-8986-4AAEC7E263C5}"/>
    <dgm:cxn modelId="{D1CC89F8-4C56-416F-93D9-563F649848E1}" type="presOf" srcId="{3C297D9F-5A59-4CB3-8661-723200E7D6D7}" destId="{F5B6CC68-CDEF-4426-9D84-0FCB58B7AD05}" srcOrd="0" destOrd="0" presId="urn:microsoft.com/office/officeart/2005/8/layout/orgChart1"/>
    <dgm:cxn modelId="{261F0BA9-A4A6-4CA2-895E-C942FCD78C09}" type="presOf" srcId="{C43D5307-F069-4D30-94F1-D5105FFAFCF6}" destId="{66E0901A-EF26-40D8-9B98-7021811A7389}" srcOrd="1" destOrd="0" presId="urn:microsoft.com/office/officeart/2005/8/layout/orgChart1"/>
    <dgm:cxn modelId="{EAA4B2DE-78B2-4AF0-9C32-58FC0B325BD0}" type="presOf" srcId="{9A164B87-5428-4BA3-933D-D22AC93EA512}" destId="{2ABB92F5-E4E3-4841-A368-79FA532AA245}" srcOrd="0" destOrd="0" presId="urn:microsoft.com/office/officeart/2005/8/layout/orgChart1"/>
    <dgm:cxn modelId="{F2323802-8826-4356-BE03-D57D8337B0C6}" srcId="{8801DB11-7B2E-4BB5-B336-25B8BA9CEEFE}" destId="{4314D5C6-5F3D-4605-9312-698CB7CD04D6}" srcOrd="1" destOrd="0" parTransId="{EA4B7F32-F6AD-4A2D-85A6-9161A1B49ACE}" sibTransId="{FBDB8692-A1AC-467A-8C02-4918FF88C57F}"/>
    <dgm:cxn modelId="{869B48B4-E333-495E-A68E-400E095D5961}" type="presOf" srcId="{8801DB11-7B2E-4BB5-B336-25B8BA9CEEFE}" destId="{70CBDD0B-1720-469F-8B35-73931235EB83}" srcOrd="1" destOrd="0" presId="urn:microsoft.com/office/officeart/2005/8/layout/orgChart1"/>
    <dgm:cxn modelId="{ABE5AF01-4BAA-4903-A575-3066F8266A7C}" type="presOf" srcId="{83BAE235-9927-460C-9907-3C6804F2B164}" destId="{CCDF024A-BF2F-4AAC-9914-23087EB92937}" srcOrd="0" destOrd="0" presId="urn:microsoft.com/office/officeart/2005/8/layout/orgChart1"/>
    <dgm:cxn modelId="{82895AE2-7DA0-4B05-B878-5925E3DA22D3}" srcId="{40FC2A31-2D12-4D09-87B1-040C90AA7F13}" destId="{F97819BD-6DB6-4E4F-913F-B862EC82F380}" srcOrd="1" destOrd="0" parTransId="{AC0FB520-51EF-4A90-A1AD-F141AD37F989}" sibTransId="{2DECC47B-3F92-4960-B351-4DC4CA41370E}"/>
    <dgm:cxn modelId="{A546D9AC-ED2B-4BEE-B6C4-CD9C8C371756}" type="presOf" srcId="{D323E312-0E35-4C63-B51C-212CB7DCCB07}" destId="{100EAEEC-CDB1-4F14-817E-DF1E70A13DE8}" srcOrd="0" destOrd="0" presId="urn:microsoft.com/office/officeart/2005/8/layout/orgChart1"/>
    <dgm:cxn modelId="{5D5EF5AC-E085-4345-95FB-ADA0300C9083}" srcId="{40FC2A31-2D12-4D09-87B1-040C90AA7F13}" destId="{7F9FE1BD-85B2-41D3-A2DA-099403BB0EAD}" srcOrd="0" destOrd="0" parTransId="{7640168D-946C-4B6D-9F65-38BF03B96292}" sibTransId="{8A48351C-D271-496F-827F-3A3D889FE830}"/>
    <dgm:cxn modelId="{ECE0A1F0-44C9-4FDD-BA12-73CCF90E4166}" type="presOf" srcId="{CA33F438-0A6C-41CC-A27D-29E89A2E0436}" destId="{7557F2EA-5A01-4E20-923D-35FAC7A608F5}" srcOrd="0" destOrd="0" presId="urn:microsoft.com/office/officeart/2005/8/layout/orgChart1"/>
    <dgm:cxn modelId="{FF72FDD5-C77F-425C-9B43-87DF8CD17E8B}" type="presOf" srcId="{9890EAB9-E30A-4E0B-A27E-90249E5EEF60}" destId="{FF792B85-A209-418F-A510-2723F98688C9}" srcOrd="0" destOrd="0" presId="urn:microsoft.com/office/officeart/2005/8/layout/orgChart1"/>
    <dgm:cxn modelId="{D981A494-FD9C-4C52-ABBF-FDB2EAB80C47}" type="presOf" srcId="{5F35304B-C902-4EE1-8BFE-7DD8815953DF}" destId="{6AAC8E99-81D4-4B70-8465-5A9F500CD738}" srcOrd="1" destOrd="0" presId="urn:microsoft.com/office/officeart/2005/8/layout/orgChart1"/>
    <dgm:cxn modelId="{ABD66142-E569-4835-AF92-E89678D380EE}" type="presOf" srcId="{4ED7E752-E84D-47A9-9F08-79A503E18E22}" destId="{3BCBAD33-D7E5-4714-BFA9-D62C927E0A1D}" srcOrd="0" destOrd="0" presId="urn:microsoft.com/office/officeart/2005/8/layout/orgChart1"/>
    <dgm:cxn modelId="{D5097EB4-EBA9-4BE3-B50A-500679377007}" srcId="{7F9FE1BD-85B2-41D3-A2DA-099403BB0EAD}" destId="{3C297D9F-5A59-4CB3-8661-723200E7D6D7}" srcOrd="0" destOrd="0" parTransId="{42C4C98D-3BCF-4ADC-AEB3-B88F89466048}" sibTransId="{68928AB3-D402-4FF2-BE43-B564C681C7F1}"/>
    <dgm:cxn modelId="{352C0C0F-A2AC-4DE6-9E6A-D5AF0D69E746}" srcId="{526835CB-B532-467E-B7A4-6BDDB2D43FC8}" destId="{47EC1E3C-216F-4742-8E1E-FEE4DA433599}" srcOrd="0" destOrd="0" parTransId="{16A97689-A7E5-4601-A5A9-C3EE29C02097}" sibTransId="{25254EDB-B92A-4AF9-8777-E474AFF9A313}"/>
    <dgm:cxn modelId="{CA87316A-E1FC-42C5-AE60-32B2D15FED6B}" type="presOf" srcId="{5F35304B-C902-4EE1-8BFE-7DD8815953DF}" destId="{CB858A6A-CFBB-4862-8C31-96D04A54AD5A}" srcOrd="0" destOrd="0" presId="urn:microsoft.com/office/officeart/2005/8/layout/orgChart1"/>
    <dgm:cxn modelId="{32AF8EA4-41C6-4806-A2AA-9A2B2D42E205}" type="presOf" srcId="{988B0E32-AFA6-41B6-AEF8-52EF44960D38}" destId="{A81C1FFA-52D3-4DD1-A079-44A1663F83BC}" srcOrd="0" destOrd="0" presId="urn:microsoft.com/office/officeart/2005/8/layout/orgChart1"/>
    <dgm:cxn modelId="{41ACCA51-FABA-4B43-90EE-7448FBE6BF24}" type="presOf" srcId="{68CBA03A-EC6F-4687-BAC1-439E7AB40428}" destId="{F27D287E-822C-4A6F-8EE2-28983EDC1EB9}" srcOrd="0" destOrd="0" presId="urn:microsoft.com/office/officeart/2005/8/layout/orgChart1"/>
    <dgm:cxn modelId="{33FE1B49-EB47-4D36-AA5C-400F200CD498}" type="presOf" srcId="{D323E312-0E35-4C63-B51C-212CB7DCCB07}" destId="{305174B7-1C36-40D3-AB23-0819F0FA8EB4}" srcOrd="1" destOrd="0" presId="urn:microsoft.com/office/officeart/2005/8/layout/orgChart1"/>
    <dgm:cxn modelId="{A9FC3875-26B7-4E84-B4F4-0E1301136B27}" type="presOf" srcId="{9890EAB9-E30A-4E0B-A27E-90249E5EEF60}" destId="{24D2C2CD-1C26-44C6-839D-E02A743191D0}" srcOrd="1" destOrd="0" presId="urn:microsoft.com/office/officeart/2005/8/layout/orgChart1"/>
    <dgm:cxn modelId="{0ACA2C06-2709-4386-910C-E739F036F8D8}" type="presOf" srcId="{C43D5307-F069-4D30-94F1-D5105FFAFCF6}" destId="{B439A62F-30DF-47AE-9666-3707932F0E43}" srcOrd="0" destOrd="0" presId="urn:microsoft.com/office/officeart/2005/8/layout/orgChart1"/>
    <dgm:cxn modelId="{477D1286-4D3F-48A9-B68B-A3CFC6398593}" type="presOf" srcId="{F471088E-F4A8-4EF4-8EFB-1D712D95D609}" destId="{14F8A8A2-E14E-4718-BB7F-2711181F86E3}" srcOrd="1" destOrd="0" presId="urn:microsoft.com/office/officeart/2005/8/layout/orgChart1"/>
    <dgm:cxn modelId="{27D883A3-A71B-4EF7-BD42-403B238B5556}" type="presOf" srcId="{7F9FE1BD-85B2-41D3-A2DA-099403BB0EAD}" destId="{1D35E535-9B76-4B23-8F36-7FA0513901C6}" srcOrd="1" destOrd="0" presId="urn:microsoft.com/office/officeart/2005/8/layout/orgChart1"/>
    <dgm:cxn modelId="{49F93AF8-0F8C-467F-BB0A-7F4B42EB7C1E}" srcId="{F97819BD-6DB6-4E4F-913F-B862EC82F380}" destId="{BF2641D0-67E6-4E87-9CBE-9EB3F1CF6E46}" srcOrd="0" destOrd="0" parTransId="{4ED7E752-E84D-47A9-9F08-79A503E18E22}" sibTransId="{B71291E9-DFF0-45CC-8557-FB3DF9E7F497}"/>
    <dgm:cxn modelId="{C3B08202-7E12-4854-BFE9-D397F19E015B}" type="presOf" srcId="{F97819BD-6DB6-4E4F-913F-B862EC82F380}" destId="{B46F2529-2261-4C3E-B38A-394A4B5F932B}" srcOrd="1" destOrd="0" presId="urn:microsoft.com/office/officeart/2005/8/layout/orgChart1"/>
    <dgm:cxn modelId="{95455770-5313-44AA-8F11-A315507E81EE}" type="presOf" srcId="{0A768FFD-0A6F-4229-AB34-C6A0C69C35D9}" destId="{FD3CC376-E56A-4743-89AF-8E3D294D266F}" srcOrd="0" destOrd="0" presId="urn:microsoft.com/office/officeart/2005/8/layout/orgChart1"/>
    <dgm:cxn modelId="{AAC5EC9D-D733-4A84-897E-0A69BB27CE0C}" type="presOf" srcId="{16A97689-A7E5-4601-A5A9-C3EE29C02097}" destId="{BE598165-3FAA-4F83-817F-2966C3A672ED}" srcOrd="0" destOrd="0" presId="urn:microsoft.com/office/officeart/2005/8/layout/orgChart1"/>
    <dgm:cxn modelId="{87FA8B5E-6017-4620-A319-E559193CC917}" type="presOf" srcId="{34C9A7F9-10C8-4148-9AA2-54D224D97E20}" destId="{008C5583-E5F8-4C47-8093-8158252B7A25}" srcOrd="0" destOrd="0" presId="urn:microsoft.com/office/officeart/2005/8/layout/orgChart1"/>
    <dgm:cxn modelId="{8BBCFF43-F14B-4053-8B74-80FC223503AC}" type="presOf" srcId="{9A164B87-5428-4BA3-933D-D22AC93EA512}" destId="{8EFA1E73-1BA8-455C-B9C8-251A6B9FC366}" srcOrd="1" destOrd="0" presId="urn:microsoft.com/office/officeart/2005/8/layout/orgChart1"/>
    <dgm:cxn modelId="{F67CB947-8ACB-4ECB-9594-617BC3B8FF8B}" type="presOf" srcId="{EA4B7F32-F6AD-4A2D-85A6-9161A1B49ACE}" destId="{FDA1D9CD-C9E8-42BA-BE00-68947A0BDF96}" srcOrd="0" destOrd="0" presId="urn:microsoft.com/office/officeart/2005/8/layout/orgChart1"/>
    <dgm:cxn modelId="{336A3231-D65A-4F23-B0C6-8E0072811B3A}" type="presOf" srcId="{8801DB11-7B2E-4BB5-B336-25B8BA9CEEFE}" destId="{575941DB-4B91-463D-9F4B-D04B9B532E5F}" srcOrd="0" destOrd="0" presId="urn:microsoft.com/office/officeart/2005/8/layout/orgChart1"/>
    <dgm:cxn modelId="{56775E7D-2B68-46AF-B664-927DFC2B404A}" type="presOf" srcId="{8E39468C-11A0-4966-A704-BEF5236A82B1}" destId="{A30006D7-7DF0-4259-A285-01B0475E5414}" srcOrd="0" destOrd="0" presId="urn:microsoft.com/office/officeart/2005/8/layout/orgChart1"/>
    <dgm:cxn modelId="{B884364B-5159-4532-9D92-DFB20A7C0B51}" type="presOf" srcId="{B0E97E1D-3A15-4306-8864-7E44D80C986E}" destId="{D23E1630-4BF8-490E-848E-B17CD61D9AA9}" srcOrd="0" destOrd="0" presId="urn:microsoft.com/office/officeart/2005/8/layout/orgChart1"/>
    <dgm:cxn modelId="{B145F524-3921-416A-82F0-57AB407A5827}" type="presOf" srcId="{AC0FB520-51EF-4A90-A1AD-F141AD37F989}" destId="{42ECB40E-F05F-433E-ACE3-BD3599DE0B6F}" srcOrd="0" destOrd="0" presId="urn:microsoft.com/office/officeart/2005/8/layout/orgChart1"/>
    <dgm:cxn modelId="{64337950-BECA-4139-83FA-72ADB30D84AF}" type="presOf" srcId="{47EC1E3C-216F-4742-8E1E-FEE4DA433599}" destId="{30AF1427-B78B-4AE8-A3DB-D64BC86850EA}" srcOrd="1" destOrd="0" presId="urn:microsoft.com/office/officeart/2005/8/layout/orgChart1"/>
    <dgm:cxn modelId="{AD043950-8BDE-4481-AF80-09AE26773323}" srcId="{8801DB11-7B2E-4BB5-B336-25B8BA9CEEFE}" destId="{40FC2A31-2D12-4D09-87B1-040C90AA7F13}" srcOrd="2" destOrd="0" parTransId="{CA33F438-0A6C-41CC-A27D-29E89A2E0436}" sibTransId="{C8557733-3946-4915-A12D-6545FA6CAF49}"/>
    <dgm:cxn modelId="{F837A976-5883-46D6-9FDA-E0459DD10CD4}" type="presOf" srcId="{C6EE19C5-C4A3-4214-9A0A-B5434D352918}" destId="{5D0A5EAE-D5ED-4278-890B-CACD97680EB3}" srcOrd="0" destOrd="0" presId="urn:microsoft.com/office/officeart/2005/8/layout/orgChart1"/>
    <dgm:cxn modelId="{58359757-2DC6-4902-98B9-0449A6369A7A}" srcId="{9890EAB9-E30A-4E0B-A27E-90249E5EEF60}" destId="{C43D5307-F069-4D30-94F1-D5105FFAFCF6}" srcOrd="0" destOrd="0" parTransId="{68CBA03A-EC6F-4687-BAC1-439E7AB40428}" sibTransId="{218EAC20-D801-43B5-B484-A093A38BEDE3}"/>
    <dgm:cxn modelId="{0BA6027B-6C3D-44F3-8D2C-9425194E4D31}" type="presOf" srcId="{7640168D-946C-4B6D-9F65-38BF03B96292}" destId="{5B0BC75A-E033-41A4-B48A-A187B4229C59}" srcOrd="0" destOrd="0" presId="urn:microsoft.com/office/officeart/2005/8/layout/orgChart1"/>
    <dgm:cxn modelId="{76BCF4C0-3BB3-414C-BE17-D362C4E92890}" type="presOf" srcId="{42C4C98D-3BCF-4ADC-AEB3-B88F89466048}" destId="{E8C68859-7685-48DA-81A8-DEB58E3C9573}" srcOrd="0" destOrd="0" presId="urn:microsoft.com/office/officeart/2005/8/layout/orgChart1"/>
    <dgm:cxn modelId="{52B986BE-51C7-4C54-9D61-03A5B28C83B1}" type="presOf" srcId="{3C297D9F-5A59-4CB3-8661-723200E7D6D7}" destId="{52D51103-C2C3-4188-90AA-51663F6D6B09}" srcOrd="1" destOrd="0" presId="urn:microsoft.com/office/officeart/2005/8/layout/orgChart1"/>
    <dgm:cxn modelId="{016ABBC3-FF17-4A7A-8B92-315C6D429238}" type="presOf" srcId="{526835CB-B532-467E-B7A4-6BDDB2D43FC8}" destId="{70DD963E-F5F5-4C51-9C08-792605D007CC}" srcOrd="0" destOrd="0" presId="urn:microsoft.com/office/officeart/2005/8/layout/orgChart1"/>
    <dgm:cxn modelId="{F72FFD21-A6B1-4A71-8543-E59704C72808}" type="presOf" srcId="{7F9FE1BD-85B2-41D3-A2DA-099403BB0EAD}" destId="{8D3C1C89-662F-4301-A672-530871164401}" srcOrd="0" destOrd="0" presId="urn:microsoft.com/office/officeart/2005/8/layout/orgChart1"/>
    <dgm:cxn modelId="{E221B4E8-9CE5-44E6-BF02-38E2374313FD}" srcId="{D323E312-0E35-4C63-B51C-212CB7DCCB07}" destId="{9890EAB9-E30A-4E0B-A27E-90249E5EEF60}" srcOrd="0" destOrd="0" parTransId="{83BAE235-9927-460C-9907-3C6804F2B164}" sibTransId="{9F53F156-5D47-4231-AC4B-23914FE7FE86}"/>
    <dgm:cxn modelId="{DBBE16E9-D779-478B-AC62-77933157EADC}" type="presOf" srcId="{2A933A66-F400-448D-8F76-28664E44D875}" destId="{3AD1E0BB-9CD6-4E6A-9A27-48294DE799F4}" srcOrd="0" destOrd="0" presId="urn:microsoft.com/office/officeart/2005/8/layout/orgChart1"/>
    <dgm:cxn modelId="{5DB2E5E4-68E1-4D1D-A616-0BCCF8DFC74B}" type="presOf" srcId="{0273946B-4A62-4DF6-9EB6-D68D8969EF5C}" destId="{D710C6C6-3EC0-4A08-9636-9B87AF8D15E4}" srcOrd="1" destOrd="0" presId="urn:microsoft.com/office/officeart/2005/8/layout/orgChart1"/>
    <dgm:cxn modelId="{5A544694-3EB0-436A-B1E5-23D6DE3A7A4D}" type="presOf" srcId="{F97819BD-6DB6-4E4F-913F-B862EC82F380}" destId="{EF0AFFCB-3434-4DC1-BE45-E6EAADE3AE0C}" srcOrd="0" destOrd="0" presId="urn:microsoft.com/office/officeart/2005/8/layout/orgChart1"/>
    <dgm:cxn modelId="{330E8482-03E6-482B-8A0A-96C3F7EF5B6D}" type="presOf" srcId="{32782EBA-B671-4CB2-AD29-C5DCD73E9BE8}" destId="{2F67E61A-30CF-47C9-B31E-395AECCFA86B}" srcOrd="1" destOrd="0" presId="urn:microsoft.com/office/officeart/2005/8/layout/orgChart1"/>
    <dgm:cxn modelId="{62DC87EA-1405-4AEB-B619-6D72FF252F4D}" srcId="{526835CB-B532-467E-B7A4-6BDDB2D43FC8}" destId="{F471088E-F4A8-4EF4-8EFB-1D712D95D609}" srcOrd="1" destOrd="0" parTransId="{3AC96293-321E-4836-BF57-9241822BA1E6}" sibTransId="{24C11C2D-51B1-4B03-AC5F-C94045E2ABE1}"/>
    <dgm:cxn modelId="{28D42D9D-8712-47C0-B741-C42437953ACF}" type="presOf" srcId="{40FC2A31-2D12-4D09-87B1-040C90AA7F13}" destId="{B581168D-FC60-4D16-B588-1FE03E83CE29}" srcOrd="0" destOrd="0" presId="urn:microsoft.com/office/officeart/2005/8/layout/orgChart1"/>
    <dgm:cxn modelId="{4F004EAE-24A8-4AAF-A477-98E486DC2821}" srcId="{5F35304B-C902-4EE1-8BFE-7DD8815953DF}" destId="{8801DB11-7B2E-4BB5-B336-25B8BA9CEEFE}" srcOrd="1" destOrd="0" parTransId="{2A933A66-F400-448D-8F76-28664E44D875}" sibTransId="{99D4C8EE-EA61-4A53-991B-9226A00E6E61}"/>
    <dgm:cxn modelId="{FE0CD71E-D37A-4603-9558-C4FE554ECA40}" type="presOf" srcId="{F400A25B-F036-4A6B-BBE0-86AE6762F3B4}" destId="{E909BC2B-CE05-426E-8245-6A36E045D4F9}" srcOrd="0" destOrd="0" presId="urn:microsoft.com/office/officeart/2005/8/layout/orgChart1"/>
    <dgm:cxn modelId="{9606D460-E5E0-49BA-BCB1-686B522528CE}" type="presOf" srcId="{4314D5C6-5F3D-4605-9312-698CB7CD04D6}" destId="{14BB8E9C-20FE-47DB-BB2C-F53F0BEC4F83}" srcOrd="0" destOrd="0" presId="urn:microsoft.com/office/officeart/2005/8/layout/orgChart1"/>
    <dgm:cxn modelId="{A2195096-77FE-42C1-ACD1-142FB6A7AFD4}" type="presOf" srcId="{3AC96293-321E-4836-BF57-9241822BA1E6}" destId="{81FAD8D3-71C6-4FCC-A314-5A95C732D017}" srcOrd="0" destOrd="0" presId="urn:microsoft.com/office/officeart/2005/8/layout/orgChart1"/>
    <dgm:cxn modelId="{4A93B4E6-5AD6-436F-842D-B63DEF990262}" type="presOf" srcId="{338F85EE-FECF-49D3-B010-DC00868A174A}" destId="{89E8FA12-CEA4-42D1-AA7C-E4585FAE4E3A}" srcOrd="0" destOrd="0" presId="urn:microsoft.com/office/officeart/2005/8/layout/orgChart1"/>
    <dgm:cxn modelId="{A005BCDE-1AA9-429E-8BFD-0033805EFDEC}" srcId="{8801DB11-7B2E-4BB5-B336-25B8BA9CEEFE}" destId="{D323E312-0E35-4C63-B51C-212CB7DCCB07}" srcOrd="0" destOrd="0" parTransId="{34C9A7F9-10C8-4148-9AA2-54D224D97E20}" sibTransId="{FBB13AD1-4B1E-4159-92D3-2C85A8C6010C}"/>
    <dgm:cxn modelId="{AEBFAEF0-C34B-476F-89E1-19306604A9B5}" type="presOf" srcId="{40FC2A31-2D12-4D09-87B1-040C90AA7F13}" destId="{AADF5922-4E6F-4834-A70F-9A26283D19B0}" srcOrd="1" destOrd="0" presId="urn:microsoft.com/office/officeart/2005/8/layout/orgChart1"/>
    <dgm:cxn modelId="{EAEB5599-FA3F-43F2-A3A6-C650632CDAAA}" type="presOf" srcId="{4314D5C6-5F3D-4605-9312-698CB7CD04D6}" destId="{3B298FE3-86AA-4350-BFA4-5403C2406511}" srcOrd="1" destOrd="0" presId="urn:microsoft.com/office/officeart/2005/8/layout/orgChart1"/>
    <dgm:cxn modelId="{25DDAC49-B376-493A-83ED-9A43EE903326}" type="presOf" srcId="{A11952BC-FAA0-4C08-92D2-0D7F52917B74}" destId="{A61B86A2-101F-4223-BCDD-96214BC8A1CF}" srcOrd="0" destOrd="0" presId="urn:microsoft.com/office/officeart/2005/8/layout/orgChart1"/>
    <dgm:cxn modelId="{23A30116-A6BF-4E4B-A22D-53767215C30E}" srcId="{0273946B-4A62-4DF6-9EB6-D68D8969EF5C}" destId="{B0E97E1D-3A15-4306-8864-7E44D80C986E}" srcOrd="0" destOrd="0" parTransId="{C6EE19C5-C4A3-4214-9A0A-B5434D352918}" sibTransId="{4EE6E7F5-C5F8-4C1A-A5B0-FF5D269946F3}"/>
    <dgm:cxn modelId="{71EAF755-7CA0-41A6-88C1-F84558EDAE47}" type="presOf" srcId="{B0E97E1D-3A15-4306-8864-7E44D80C986E}" destId="{679FF287-4C3B-428E-84C3-73D33EBEC3FB}" srcOrd="1" destOrd="0" presId="urn:microsoft.com/office/officeart/2005/8/layout/orgChart1"/>
    <dgm:cxn modelId="{95DC938B-068B-4ABA-8393-350AF3260F93}" srcId="{47EC1E3C-216F-4742-8E1E-FEE4DA433599}" destId="{338F85EE-FECF-49D3-B010-DC00868A174A}" srcOrd="0" destOrd="0" parTransId="{F400A25B-F036-4A6B-BBE0-86AE6762F3B4}" sibTransId="{5B4F17B5-7E01-4021-8192-17EDA11923CE}"/>
    <dgm:cxn modelId="{8E518669-59B9-4010-92E2-EE9F26BFF8AC}" type="presOf" srcId="{338F85EE-FECF-49D3-B010-DC00868A174A}" destId="{B46847C9-29CB-41F4-B772-D62F710FBD77}" srcOrd="1" destOrd="0" presId="urn:microsoft.com/office/officeart/2005/8/layout/orgChart1"/>
    <dgm:cxn modelId="{2D1E5F8E-1028-4778-BA80-F522DB25EF4B}" type="presOf" srcId="{F471088E-F4A8-4EF4-8EFB-1D712D95D609}" destId="{5DAE7F8D-5450-4F72-AA25-3367F50A7853}" srcOrd="0" destOrd="0" presId="urn:microsoft.com/office/officeart/2005/8/layout/orgChart1"/>
    <dgm:cxn modelId="{BC061EB1-AC1D-4030-925F-1974BA7428A7}" type="presOf" srcId="{526835CB-B532-467E-B7A4-6BDDB2D43FC8}" destId="{2E0B4978-D0A0-4B47-81FE-70C77BE534F3}" srcOrd="1" destOrd="0" presId="urn:microsoft.com/office/officeart/2005/8/layout/orgChart1"/>
    <dgm:cxn modelId="{790691F3-2D76-4AAD-BAD8-3C0028147076}" srcId="{0A768FFD-0A6F-4229-AB34-C6A0C69C35D9}" destId="{5F35304B-C902-4EE1-8BFE-7DD8815953DF}" srcOrd="0" destOrd="0" parTransId="{CD7CD770-B2E9-4E6C-A074-EB9D6AFBE5CB}" sibTransId="{90CD8B97-1C34-41D9-90C3-C032BBBD45B9}"/>
    <dgm:cxn modelId="{2889B255-5F41-42EF-B96D-4B1336D1A7BA}" type="presOf" srcId="{32782EBA-B671-4CB2-AD29-C5DCD73E9BE8}" destId="{EB159918-2203-43A9-95BA-E4864E13D36B}" srcOrd="0" destOrd="0" presId="urn:microsoft.com/office/officeart/2005/8/layout/orgChart1"/>
    <dgm:cxn modelId="{C50559CD-79E2-4A69-B1F9-BBCB1ED029E2}" type="presOf" srcId="{47EC1E3C-216F-4742-8E1E-FEE4DA433599}" destId="{B24F7F4C-0B59-4EB6-B7B5-EA89E33FCDE0}" srcOrd="0" destOrd="0" presId="urn:microsoft.com/office/officeart/2005/8/layout/orgChart1"/>
    <dgm:cxn modelId="{D52127AC-DAD4-4F2F-9344-B3FF6E89935D}" type="presOf" srcId="{BF2641D0-67E6-4E87-9CBE-9EB3F1CF6E46}" destId="{2161DF49-6E2E-4DB5-95C5-0FC9C898C91E}" srcOrd="1" destOrd="0" presId="urn:microsoft.com/office/officeart/2005/8/layout/orgChart1"/>
    <dgm:cxn modelId="{AE582AC9-B1D2-4C96-823B-572CF5D76B4E}" type="presOf" srcId="{BF2641D0-67E6-4E87-9CBE-9EB3F1CF6E46}" destId="{02BC2D3B-76B9-48D4-8180-E3E82C1842B0}" srcOrd="0" destOrd="0" presId="urn:microsoft.com/office/officeart/2005/8/layout/orgChart1"/>
    <dgm:cxn modelId="{57DA751B-CE1D-42A4-8B12-26CCCA98B753}" srcId="{F471088E-F4A8-4EF4-8EFB-1D712D95D609}" destId="{9A164B87-5428-4BA3-933D-D22AC93EA512}" srcOrd="0" destOrd="0" parTransId="{A11952BC-FAA0-4C08-92D2-0D7F52917B74}" sibTransId="{0E530803-C773-48D8-BBB0-966B9FEDC42B}"/>
    <dgm:cxn modelId="{933DA6CB-FE15-471F-BB5B-128FD4505AC9}" srcId="{5F35304B-C902-4EE1-8BFE-7DD8815953DF}" destId="{526835CB-B532-467E-B7A4-6BDDB2D43FC8}" srcOrd="0" destOrd="0" parTransId="{988B0E32-AFA6-41B6-AEF8-52EF44960D38}" sibTransId="{A3DFAEF9-CDD6-4BEF-8287-E14CB073B782}"/>
    <dgm:cxn modelId="{A9AEBE45-29A9-439A-9CD4-FC8F722131CD}" srcId="{40FC2A31-2D12-4D09-87B1-040C90AA7F13}" destId="{0273946B-4A62-4DF6-9EB6-D68D8969EF5C}" srcOrd="2" destOrd="0" parTransId="{034F8911-AD31-42A9-9C3F-169108C2C5D5}" sibTransId="{B22917F5-4923-4CCD-B0BF-9EBDC06C1C79}"/>
    <dgm:cxn modelId="{AEB1AEB6-F889-4D1C-8D15-710984685F53}" type="presOf" srcId="{0273946B-4A62-4DF6-9EB6-D68D8969EF5C}" destId="{C7FAF53D-9942-47F2-807A-BA7D038548B3}" srcOrd="0" destOrd="0" presId="urn:microsoft.com/office/officeart/2005/8/layout/orgChart1"/>
    <dgm:cxn modelId="{EA302EA4-7089-4D07-B174-2F20DE853D73}" type="presOf" srcId="{034F8911-AD31-42A9-9C3F-169108C2C5D5}" destId="{08D06D36-CC40-483B-9B4D-498D6D748F17}" srcOrd="0" destOrd="0" presId="urn:microsoft.com/office/officeart/2005/8/layout/orgChart1"/>
    <dgm:cxn modelId="{A1843557-160C-46C5-BC93-47D52FC4BB99}" type="presParOf" srcId="{FD3CC376-E56A-4743-89AF-8E3D294D266F}" destId="{E3F4C240-2FF0-48B9-87C0-CD1CD124498B}" srcOrd="0" destOrd="0" presId="urn:microsoft.com/office/officeart/2005/8/layout/orgChart1"/>
    <dgm:cxn modelId="{A63BA4BF-B920-41CF-B498-61F8C467E1F6}" type="presParOf" srcId="{E3F4C240-2FF0-48B9-87C0-CD1CD124498B}" destId="{DF18C75E-4F2A-4CB9-933E-20454D1D97BC}" srcOrd="0" destOrd="0" presId="urn:microsoft.com/office/officeart/2005/8/layout/orgChart1"/>
    <dgm:cxn modelId="{D8437F12-593E-41E7-A9B5-E82BF36CEAAF}" type="presParOf" srcId="{DF18C75E-4F2A-4CB9-933E-20454D1D97BC}" destId="{CB858A6A-CFBB-4862-8C31-96D04A54AD5A}" srcOrd="0" destOrd="0" presId="urn:microsoft.com/office/officeart/2005/8/layout/orgChart1"/>
    <dgm:cxn modelId="{AF7881AA-F0ED-415B-908C-3711ECF3ABEA}" type="presParOf" srcId="{DF18C75E-4F2A-4CB9-933E-20454D1D97BC}" destId="{6AAC8E99-81D4-4B70-8465-5A9F500CD738}" srcOrd="1" destOrd="0" presId="urn:microsoft.com/office/officeart/2005/8/layout/orgChart1"/>
    <dgm:cxn modelId="{AC05FA1C-E695-4F66-B704-753228184075}" type="presParOf" srcId="{E3F4C240-2FF0-48B9-87C0-CD1CD124498B}" destId="{6F2B9E39-7828-434E-AFF3-A012A0BA2D74}" srcOrd="1" destOrd="0" presId="urn:microsoft.com/office/officeart/2005/8/layout/orgChart1"/>
    <dgm:cxn modelId="{3C6163C1-7C67-4FA3-8C57-6973F01B8785}" type="presParOf" srcId="{6F2B9E39-7828-434E-AFF3-A012A0BA2D74}" destId="{A81C1FFA-52D3-4DD1-A079-44A1663F83BC}" srcOrd="0" destOrd="0" presId="urn:microsoft.com/office/officeart/2005/8/layout/orgChart1"/>
    <dgm:cxn modelId="{46771789-390E-4094-AC45-C2A544F5A498}" type="presParOf" srcId="{6F2B9E39-7828-434E-AFF3-A012A0BA2D74}" destId="{E4CE43DF-2835-4274-AF14-D5417A477372}" srcOrd="1" destOrd="0" presId="urn:microsoft.com/office/officeart/2005/8/layout/orgChart1"/>
    <dgm:cxn modelId="{C9C07FF4-97EE-4B34-8B42-44A1A5BE932C}" type="presParOf" srcId="{E4CE43DF-2835-4274-AF14-D5417A477372}" destId="{B76BA95B-1189-4D84-B46C-6D3C6DAF949F}" srcOrd="0" destOrd="0" presId="urn:microsoft.com/office/officeart/2005/8/layout/orgChart1"/>
    <dgm:cxn modelId="{6C18909D-13BD-4380-B270-4C5459EC09A8}" type="presParOf" srcId="{B76BA95B-1189-4D84-B46C-6D3C6DAF949F}" destId="{70DD963E-F5F5-4C51-9C08-792605D007CC}" srcOrd="0" destOrd="0" presId="urn:microsoft.com/office/officeart/2005/8/layout/orgChart1"/>
    <dgm:cxn modelId="{4701E048-4483-4A84-A040-E4A481EDCDCE}" type="presParOf" srcId="{B76BA95B-1189-4D84-B46C-6D3C6DAF949F}" destId="{2E0B4978-D0A0-4B47-81FE-70C77BE534F3}" srcOrd="1" destOrd="0" presId="urn:microsoft.com/office/officeart/2005/8/layout/orgChart1"/>
    <dgm:cxn modelId="{13BF6235-16A4-43B7-B593-6DBCB1B67C8E}" type="presParOf" srcId="{E4CE43DF-2835-4274-AF14-D5417A477372}" destId="{15D4AAC9-77C6-402D-B5FA-124673BBE54D}" srcOrd="1" destOrd="0" presId="urn:microsoft.com/office/officeart/2005/8/layout/orgChart1"/>
    <dgm:cxn modelId="{C4463345-E141-42C1-B593-81245462E887}" type="presParOf" srcId="{15D4AAC9-77C6-402D-B5FA-124673BBE54D}" destId="{BE598165-3FAA-4F83-817F-2966C3A672ED}" srcOrd="0" destOrd="0" presId="urn:microsoft.com/office/officeart/2005/8/layout/orgChart1"/>
    <dgm:cxn modelId="{6C916CF2-4C5D-4BE5-BCDE-DAAC6C2F7AA9}" type="presParOf" srcId="{15D4AAC9-77C6-402D-B5FA-124673BBE54D}" destId="{8BB28AE1-CD07-4967-980C-F17BB1EA8962}" srcOrd="1" destOrd="0" presId="urn:microsoft.com/office/officeart/2005/8/layout/orgChart1"/>
    <dgm:cxn modelId="{8EB98FB3-3488-426C-8C49-AE59445233C3}" type="presParOf" srcId="{8BB28AE1-CD07-4967-980C-F17BB1EA8962}" destId="{FB72DA52-28AC-48FF-B906-698E1B2B7E95}" srcOrd="0" destOrd="0" presId="urn:microsoft.com/office/officeart/2005/8/layout/orgChart1"/>
    <dgm:cxn modelId="{AC607D7C-8510-4033-9B2E-80EAFD930FDD}" type="presParOf" srcId="{FB72DA52-28AC-48FF-B906-698E1B2B7E95}" destId="{B24F7F4C-0B59-4EB6-B7B5-EA89E33FCDE0}" srcOrd="0" destOrd="0" presId="urn:microsoft.com/office/officeart/2005/8/layout/orgChart1"/>
    <dgm:cxn modelId="{17EA8AC0-B271-4057-AFE2-4EC161AD41CC}" type="presParOf" srcId="{FB72DA52-28AC-48FF-B906-698E1B2B7E95}" destId="{30AF1427-B78B-4AE8-A3DB-D64BC86850EA}" srcOrd="1" destOrd="0" presId="urn:microsoft.com/office/officeart/2005/8/layout/orgChart1"/>
    <dgm:cxn modelId="{7007F02B-8194-436C-9989-635A516DA657}" type="presParOf" srcId="{8BB28AE1-CD07-4967-980C-F17BB1EA8962}" destId="{C8B45AA3-6FDA-4008-98F8-2C9DC37931F3}" srcOrd="1" destOrd="0" presId="urn:microsoft.com/office/officeart/2005/8/layout/orgChart1"/>
    <dgm:cxn modelId="{04E8A4ED-4F84-427D-BA7A-9F875E04B480}" type="presParOf" srcId="{C8B45AA3-6FDA-4008-98F8-2C9DC37931F3}" destId="{E909BC2B-CE05-426E-8245-6A36E045D4F9}" srcOrd="0" destOrd="0" presId="urn:microsoft.com/office/officeart/2005/8/layout/orgChart1"/>
    <dgm:cxn modelId="{A6D2D3F8-21CB-49E2-A14C-889F0CAED7D3}" type="presParOf" srcId="{C8B45AA3-6FDA-4008-98F8-2C9DC37931F3}" destId="{512B74BC-E267-4484-BAD1-4D03188F2CE8}" srcOrd="1" destOrd="0" presId="urn:microsoft.com/office/officeart/2005/8/layout/orgChart1"/>
    <dgm:cxn modelId="{F05D9976-84AF-4E45-9EBC-56B8F3C34891}" type="presParOf" srcId="{512B74BC-E267-4484-BAD1-4D03188F2CE8}" destId="{1B350794-DE06-461F-B8FD-99BD2EC6E64F}" srcOrd="0" destOrd="0" presId="urn:microsoft.com/office/officeart/2005/8/layout/orgChart1"/>
    <dgm:cxn modelId="{FD37EDB5-1050-4B34-AF43-D777626F54B6}" type="presParOf" srcId="{1B350794-DE06-461F-B8FD-99BD2EC6E64F}" destId="{89E8FA12-CEA4-42D1-AA7C-E4585FAE4E3A}" srcOrd="0" destOrd="0" presId="urn:microsoft.com/office/officeart/2005/8/layout/orgChart1"/>
    <dgm:cxn modelId="{C44A2648-CE6F-41AC-96DA-B2EC87E3E3F1}" type="presParOf" srcId="{1B350794-DE06-461F-B8FD-99BD2EC6E64F}" destId="{B46847C9-29CB-41F4-B772-D62F710FBD77}" srcOrd="1" destOrd="0" presId="urn:microsoft.com/office/officeart/2005/8/layout/orgChart1"/>
    <dgm:cxn modelId="{24C3E0C3-DAE4-42EA-AC58-BAC1F2434502}" type="presParOf" srcId="{512B74BC-E267-4484-BAD1-4D03188F2CE8}" destId="{B3A3A784-41BD-4F96-8B32-05F1238BEB70}" srcOrd="1" destOrd="0" presId="urn:microsoft.com/office/officeart/2005/8/layout/orgChart1"/>
    <dgm:cxn modelId="{F4198922-5063-4819-9A60-AE036CCC744B}" type="presParOf" srcId="{512B74BC-E267-4484-BAD1-4D03188F2CE8}" destId="{BFC2B436-C128-473C-B809-AAC230B10C46}" srcOrd="2" destOrd="0" presId="urn:microsoft.com/office/officeart/2005/8/layout/orgChart1"/>
    <dgm:cxn modelId="{92A599B7-9382-4ED9-9608-6F644C04AD96}" type="presParOf" srcId="{8BB28AE1-CD07-4967-980C-F17BB1EA8962}" destId="{0DADDA1E-7341-4001-9AEC-583A77AFB504}" srcOrd="2" destOrd="0" presId="urn:microsoft.com/office/officeart/2005/8/layout/orgChart1"/>
    <dgm:cxn modelId="{4DF96B2E-D9AE-4A31-8669-DA86FB5E9073}" type="presParOf" srcId="{15D4AAC9-77C6-402D-B5FA-124673BBE54D}" destId="{81FAD8D3-71C6-4FCC-A314-5A95C732D017}" srcOrd="2" destOrd="0" presId="urn:microsoft.com/office/officeart/2005/8/layout/orgChart1"/>
    <dgm:cxn modelId="{C307CA8A-D45D-4F81-8BED-EB8C00822627}" type="presParOf" srcId="{15D4AAC9-77C6-402D-B5FA-124673BBE54D}" destId="{DDF1A585-2251-4B31-9C5D-F698DA1A0774}" srcOrd="3" destOrd="0" presId="urn:microsoft.com/office/officeart/2005/8/layout/orgChart1"/>
    <dgm:cxn modelId="{DCD63498-3453-4A23-AA98-1B3AAC4E9E0C}" type="presParOf" srcId="{DDF1A585-2251-4B31-9C5D-F698DA1A0774}" destId="{81E4D233-9A45-4F3C-B7E6-EC009567A3A5}" srcOrd="0" destOrd="0" presId="urn:microsoft.com/office/officeart/2005/8/layout/orgChart1"/>
    <dgm:cxn modelId="{CB5248C0-BC45-45FE-8F24-BC6EB382D8B3}" type="presParOf" srcId="{81E4D233-9A45-4F3C-B7E6-EC009567A3A5}" destId="{5DAE7F8D-5450-4F72-AA25-3367F50A7853}" srcOrd="0" destOrd="0" presId="urn:microsoft.com/office/officeart/2005/8/layout/orgChart1"/>
    <dgm:cxn modelId="{1E357CA4-0B38-4DD8-8CA7-20F7EBDB851C}" type="presParOf" srcId="{81E4D233-9A45-4F3C-B7E6-EC009567A3A5}" destId="{14F8A8A2-E14E-4718-BB7F-2711181F86E3}" srcOrd="1" destOrd="0" presId="urn:microsoft.com/office/officeart/2005/8/layout/orgChart1"/>
    <dgm:cxn modelId="{7345DA04-FA19-4DD2-A79D-0494A91E46CF}" type="presParOf" srcId="{DDF1A585-2251-4B31-9C5D-F698DA1A0774}" destId="{0521209E-E2B5-463C-9165-3EFBBF9371E1}" srcOrd="1" destOrd="0" presId="urn:microsoft.com/office/officeart/2005/8/layout/orgChart1"/>
    <dgm:cxn modelId="{C06C0989-5986-450B-B694-20011802BC57}" type="presParOf" srcId="{0521209E-E2B5-463C-9165-3EFBBF9371E1}" destId="{A61B86A2-101F-4223-BCDD-96214BC8A1CF}" srcOrd="0" destOrd="0" presId="urn:microsoft.com/office/officeart/2005/8/layout/orgChart1"/>
    <dgm:cxn modelId="{7400C4D8-56A7-43CD-865E-6C76E739E68E}" type="presParOf" srcId="{0521209E-E2B5-463C-9165-3EFBBF9371E1}" destId="{F1CF74BF-ED11-4348-91C0-C20772FB7887}" srcOrd="1" destOrd="0" presId="urn:microsoft.com/office/officeart/2005/8/layout/orgChart1"/>
    <dgm:cxn modelId="{7554B009-173D-41AA-B46B-A8AD6917EEBF}" type="presParOf" srcId="{F1CF74BF-ED11-4348-91C0-C20772FB7887}" destId="{0CC36565-2A21-418B-8AB0-09CF5E7771D8}" srcOrd="0" destOrd="0" presId="urn:microsoft.com/office/officeart/2005/8/layout/orgChart1"/>
    <dgm:cxn modelId="{F37B6116-BD7E-4143-8D0F-CF9269E78494}" type="presParOf" srcId="{0CC36565-2A21-418B-8AB0-09CF5E7771D8}" destId="{2ABB92F5-E4E3-4841-A368-79FA532AA245}" srcOrd="0" destOrd="0" presId="urn:microsoft.com/office/officeart/2005/8/layout/orgChart1"/>
    <dgm:cxn modelId="{23E1D935-B23E-4EB0-930A-AE57597052C2}" type="presParOf" srcId="{0CC36565-2A21-418B-8AB0-09CF5E7771D8}" destId="{8EFA1E73-1BA8-455C-B9C8-251A6B9FC366}" srcOrd="1" destOrd="0" presId="urn:microsoft.com/office/officeart/2005/8/layout/orgChart1"/>
    <dgm:cxn modelId="{26A3971D-77AE-4250-A6D4-EE2BF1AB9846}" type="presParOf" srcId="{F1CF74BF-ED11-4348-91C0-C20772FB7887}" destId="{45EADEB1-2FC8-4410-BDA0-FE367502D7BB}" srcOrd="1" destOrd="0" presId="urn:microsoft.com/office/officeart/2005/8/layout/orgChart1"/>
    <dgm:cxn modelId="{0DC60C17-F0C4-43BF-9A50-A47406C23BE1}" type="presParOf" srcId="{F1CF74BF-ED11-4348-91C0-C20772FB7887}" destId="{34D3859F-7AB8-4924-9193-1C6DF85BECC2}" srcOrd="2" destOrd="0" presId="urn:microsoft.com/office/officeart/2005/8/layout/orgChart1"/>
    <dgm:cxn modelId="{1DCE9659-5CE5-4167-AD9B-7445903335E3}" type="presParOf" srcId="{DDF1A585-2251-4B31-9C5D-F698DA1A0774}" destId="{3301ACEB-1A0E-4E0B-80B5-D2C631FE6675}" srcOrd="2" destOrd="0" presId="urn:microsoft.com/office/officeart/2005/8/layout/orgChart1"/>
    <dgm:cxn modelId="{75D0D38D-84ED-4B81-8DC5-1BB861C545E4}" type="presParOf" srcId="{E4CE43DF-2835-4274-AF14-D5417A477372}" destId="{35EA4BC8-1937-4B2E-88A4-2F58FCCDBEF1}" srcOrd="2" destOrd="0" presId="urn:microsoft.com/office/officeart/2005/8/layout/orgChart1"/>
    <dgm:cxn modelId="{2A7CF2E8-74A9-4E91-8DF8-4FCB1269A4AD}" type="presParOf" srcId="{6F2B9E39-7828-434E-AFF3-A012A0BA2D74}" destId="{3AD1E0BB-9CD6-4E6A-9A27-48294DE799F4}" srcOrd="2" destOrd="0" presId="urn:microsoft.com/office/officeart/2005/8/layout/orgChart1"/>
    <dgm:cxn modelId="{F194C6C3-2BE9-4CE2-BFBE-DD08B1B9CF99}" type="presParOf" srcId="{6F2B9E39-7828-434E-AFF3-A012A0BA2D74}" destId="{081B07F0-2197-4100-8AAC-1E3E01B2A106}" srcOrd="3" destOrd="0" presId="urn:microsoft.com/office/officeart/2005/8/layout/orgChart1"/>
    <dgm:cxn modelId="{E379B0A7-E088-4066-B831-24AC9CE7790C}" type="presParOf" srcId="{081B07F0-2197-4100-8AAC-1E3E01B2A106}" destId="{39A4CFAE-7023-4765-B322-F2CE7B1C0F6F}" srcOrd="0" destOrd="0" presId="urn:microsoft.com/office/officeart/2005/8/layout/orgChart1"/>
    <dgm:cxn modelId="{98600A05-F1AF-4D5B-A1A4-48F021127FE3}" type="presParOf" srcId="{39A4CFAE-7023-4765-B322-F2CE7B1C0F6F}" destId="{575941DB-4B91-463D-9F4B-D04B9B532E5F}" srcOrd="0" destOrd="0" presId="urn:microsoft.com/office/officeart/2005/8/layout/orgChart1"/>
    <dgm:cxn modelId="{9D284807-CE7C-4473-8D21-BE24F937C400}" type="presParOf" srcId="{39A4CFAE-7023-4765-B322-F2CE7B1C0F6F}" destId="{70CBDD0B-1720-469F-8B35-73931235EB83}" srcOrd="1" destOrd="0" presId="urn:microsoft.com/office/officeart/2005/8/layout/orgChart1"/>
    <dgm:cxn modelId="{37D04623-B553-4F44-BDE0-DDABA510DFA7}" type="presParOf" srcId="{081B07F0-2197-4100-8AAC-1E3E01B2A106}" destId="{9F3A3377-B74E-4E61-A3E8-127D47B269AE}" srcOrd="1" destOrd="0" presId="urn:microsoft.com/office/officeart/2005/8/layout/orgChart1"/>
    <dgm:cxn modelId="{5D65E9D6-C060-416A-9ADA-57278D97D2CC}" type="presParOf" srcId="{9F3A3377-B74E-4E61-A3E8-127D47B269AE}" destId="{008C5583-E5F8-4C47-8093-8158252B7A25}" srcOrd="0" destOrd="0" presId="urn:microsoft.com/office/officeart/2005/8/layout/orgChart1"/>
    <dgm:cxn modelId="{DDF79250-ABF7-4D8C-9D2E-7DFDFA7F5FB8}" type="presParOf" srcId="{9F3A3377-B74E-4E61-A3E8-127D47B269AE}" destId="{E48A5F89-67EC-435E-92AA-1B22F4743A01}" srcOrd="1" destOrd="0" presId="urn:microsoft.com/office/officeart/2005/8/layout/orgChart1"/>
    <dgm:cxn modelId="{B6190C76-6061-4FB1-87D5-3775A089E029}" type="presParOf" srcId="{E48A5F89-67EC-435E-92AA-1B22F4743A01}" destId="{49D1B48C-E79F-4637-96F8-18070C911726}" srcOrd="0" destOrd="0" presId="urn:microsoft.com/office/officeart/2005/8/layout/orgChart1"/>
    <dgm:cxn modelId="{18E0BFF8-B12F-4C25-B985-4AE4D211D666}" type="presParOf" srcId="{49D1B48C-E79F-4637-96F8-18070C911726}" destId="{100EAEEC-CDB1-4F14-817E-DF1E70A13DE8}" srcOrd="0" destOrd="0" presId="urn:microsoft.com/office/officeart/2005/8/layout/orgChart1"/>
    <dgm:cxn modelId="{1CA85A06-5098-44E0-93D0-0C42FD20A2E9}" type="presParOf" srcId="{49D1B48C-E79F-4637-96F8-18070C911726}" destId="{305174B7-1C36-40D3-AB23-0819F0FA8EB4}" srcOrd="1" destOrd="0" presId="urn:microsoft.com/office/officeart/2005/8/layout/orgChart1"/>
    <dgm:cxn modelId="{A7C037B2-6629-4543-91AE-F3E06A1380A1}" type="presParOf" srcId="{E48A5F89-67EC-435E-92AA-1B22F4743A01}" destId="{045E835F-9824-4F57-91E8-A57CC2F547A6}" srcOrd="1" destOrd="0" presId="urn:microsoft.com/office/officeart/2005/8/layout/orgChart1"/>
    <dgm:cxn modelId="{6945DA0A-F443-401A-BD8F-8A6095C36BAD}" type="presParOf" srcId="{045E835F-9824-4F57-91E8-A57CC2F547A6}" destId="{CCDF024A-BF2F-4AAC-9914-23087EB92937}" srcOrd="0" destOrd="0" presId="urn:microsoft.com/office/officeart/2005/8/layout/orgChart1"/>
    <dgm:cxn modelId="{E50BAE54-F4FF-49ED-A452-6F549F56D3A5}" type="presParOf" srcId="{045E835F-9824-4F57-91E8-A57CC2F547A6}" destId="{CCF069D0-1FC9-4BDE-8478-62661F4E1B82}" srcOrd="1" destOrd="0" presId="urn:microsoft.com/office/officeart/2005/8/layout/orgChart1"/>
    <dgm:cxn modelId="{DC9EE998-99C7-46BE-B191-F894F8BD74BA}" type="presParOf" srcId="{CCF069D0-1FC9-4BDE-8478-62661F4E1B82}" destId="{47E6900F-D48A-419C-8A52-2464BF8DED39}" srcOrd="0" destOrd="0" presId="urn:microsoft.com/office/officeart/2005/8/layout/orgChart1"/>
    <dgm:cxn modelId="{B914753C-110A-4345-AE5C-8DFFE5985E42}" type="presParOf" srcId="{47E6900F-D48A-419C-8A52-2464BF8DED39}" destId="{FF792B85-A209-418F-A510-2723F98688C9}" srcOrd="0" destOrd="0" presId="urn:microsoft.com/office/officeart/2005/8/layout/orgChart1"/>
    <dgm:cxn modelId="{3FFFA01A-F288-498C-B6F7-04AD84120FE0}" type="presParOf" srcId="{47E6900F-D48A-419C-8A52-2464BF8DED39}" destId="{24D2C2CD-1C26-44C6-839D-E02A743191D0}" srcOrd="1" destOrd="0" presId="urn:microsoft.com/office/officeart/2005/8/layout/orgChart1"/>
    <dgm:cxn modelId="{D544E19D-1989-48C1-BFD1-AA92A75DCEF4}" type="presParOf" srcId="{CCF069D0-1FC9-4BDE-8478-62661F4E1B82}" destId="{98D6E797-75C6-4FE5-8476-8599C4187A28}" srcOrd="1" destOrd="0" presId="urn:microsoft.com/office/officeart/2005/8/layout/orgChart1"/>
    <dgm:cxn modelId="{D8A21A77-5EC4-4DE0-B69E-2D491C5B0C63}" type="presParOf" srcId="{98D6E797-75C6-4FE5-8476-8599C4187A28}" destId="{F27D287E-822C-4A6F-8EE2-28983EDC1EB9}" srcOrd="0" destOrd="0" presId="urn:microsoft.com/office/officeart/2005/8/layout/orgChart1"/>
    <dgm:cxn modelId="{5D3E9039-0586-44DE-AAD5-08F851C9F679}" type="presParOf" srcId="{98D6E797-75C6-4FE5-8476-8599C4187A28}" destId="{3BAE8008-3DB7-43EB-8256-0B0B0A120456}" srcOrd="1" destOrd="0" presId="urn:microsoft.com/office/officeart/2005/8/layout/orgChart1"/>
    <dgm:cxn modelId="{0D8BF479-9C7B-4994-B5D0-2171E5CF8013}" type="presParOf" srcId="{3BAE8008-3DB7-43EB-8256-0B0B0A120456}" destId="{5C122B81-BE22-48A1-8D38-F632E70D3F1D}" srcOrd="0" destOrd="0" presId="urn:microsoft.com/office/officeart/2005/8/layout/orgChart1"/>
    <dgm:cxn modelId="{E73C0A86-6959-446E-BF89-BB93E4ED7F93}" type="presParOf" srcId="{5C122B81-BE22-48A1-8D38-F632E70D3F1D}" destId="{B439A62F-30DF-47AE-9666-3707932F0E43}" srcOrd="0" destOrd="0" presId="urn:microsoft.com/office/officeart/2005/8/layout/orgChart1"/>
    <dgm:cxn modelId="{BE6A5A1B-98F8-4D56-9CA1-03E7490C0032}" type="presParOf" srcId="{5C122B81-BE22-48A1-8D38-F632E70D3F1D}" destId="{66E0901A-EF26-40D8-9B98-7021811A7389}" srcOrd="1" destOrd="0" presId="urn:microsoft.com/office/officeart/2005/8/layout/orgChart1"/>
    <dgm:cxn modelId="{DE115633-FA98-4DA9-991A-C1AD54550573}" type="presParOf" srcId="{3BAE8008-3DB7-43EB-8256-0B0B0A120456}" destId="{5D75E41E-D3A5-46DA-B782-694BBBADD8CE}" srcOrd="1" destOrd="0" presId="urn:microsoft.com/office/officeart/2005/8/layout/orgChart1"/>
    <dgm:cxn modelId="{91EBBD4B-2BC8-4331-AA0B-559BAE13462A}" type="presParOf" srcId="{3BAE8008-3DB7-43EB-8256-0B0B0A120456}" destId="{D59C42FA-D5E1-4C23-BABD-16FD5C2D84F4}" srcOrd="2" destOrd="0" presId="urn:microsoft.com/office/officeart/2005/8/layout/orgChart1"/>
    <dgm:cxn modelId="{547998C5-CC3C-4641-9EF8-CF8DE4431C06}" type="presParOf" srcId="{CCF069D0-1FC9-4BDE-8478-62661F4E1B82}" destId="{0C20256F-97B7-4999-862D-C7B3EF7BBFB0}" srcOrd="2" destOrd="0" presId="urn:microsoft.com/office/officeart/2005/8/layout/orgChart1"/>
    <dgm:cxn modelId="{49069F45-ACAB-4DB8-B25D-1EA9C7ADAB1F}" type="presParOf" srcId="{E48A5F89-67EC-435E-92AA-1B22F4743A01}" destId="{2A87E939-C785-43E8-84B8-DC0D87E0B7E2}" srcOrd="2" destOrd="0" presId="urn:microsoft.com/office/officeart/2005/8/layout/orgChart1"/>
    <dgm:cxn modelId="{DA679BB6-8DA3-4336-A638-F8A00DFBB1AB}" type="presParOf" srcId="{9F3A3377-B74E-4E61-A3E8-127D47B269AE}" destId="{FDA1D9CD-C9E8-42BA-BE00-68947A0BDF96}" srcOrd="2" destOrd="0" presId="urn:microsoft.com/office/officeart/2005/8/layout/orgChart1"/>
    <dgm:cxn modelId="{7A5CF0F1-ACD3-4B59-8186-8967D157F624}" type="presParOf" srcId="{9F3A3377-B74E-4E61-A3E8-127D47B269AE}" destId="{6E096104-0C30-42D3-804B-348881E610D1}" srcOrd="3" destOrd="0" presId="urn:microsoft.com/office/officeart/2005/8/layout/orgChart1"/>
    <dgm:cxn modelId="{A1074825-2EA2-4583-90BD-9CCEF18F55F4}" type="presParOf" srcId="{6E096104-0C30-42D3-804B-348881E610D1}" destId="{F013D585-8EE3-44E9-9B56-AD16B2265E1C}" srcOrd="0" destOrd="0" presId="urn:microsoft.com/office/officeart/2005/8/layout/orgChart1"/>
    <dgm:cxn modelId="{5F4E29BD-68B9-4414-97CF-9122C9934892}" type="presParOf" srcId="{F013D585-8EE3-44E9-9B56-AD16B2265E1C}" destId="{14BB8E9C-20FE-47DB-BB2C-F53F0BEC4F83}" srcOrd="0" destOrd="0" presId="urn:microsoft.com/office/officeart/2005/8/layout/orgChart1"/>
    <dgm:cxn modelId="{0A62ED65-2903-4B62-8CC9-07762E6C1D08}" type="presParOf" srcId="{F013D585-8EE3-44E9-9B56-AD16B2265E1C}" destId="{3B298FE3-86AA-4350-BFA4-5403C2406511}" srcOrd="1" destOrd="0" presId="urn:microsoft.com/office/officeart/2005/8/layout/orgChart1"/>
    <dgm:cxn modelId="{5FA6D8BC-4611-44B5-BC88-3D152B602DF3}" type="presParOf" srcId="{6E096104-0C30-42D3-804B-348881E610D1}" destId="{C31875C5-2BB2-4FAD-8B48-8D88AC9D9921}" srcOrd="1" destOrd="0" presId="urn:microsoft.com/office/officeart/2005/8/layout/orgChart1"/>
    <dgm:cxn modelId="{AC0CF044-AFB1-4F3A-AB28-7C5E608ECCC0}" type="presParOf" srcId="{C31875C5-2BB2-4FAD-8B48-8D88AC9D9921}" destId="{A30006D7-7DF0-4259-A285-01B0475E5414}" srcOrd="0" destOrd="0" presId="urn:microsoft.com/office/officeart/2005/8/layout/orgChart1"/>
    <dgm:cxn modelId="{2B42419B-DAD1-43A1-A3B4-DF566E662A30}" type="presParOf" srcId="{C31875C5-2BB2-4FAD-8B48-8D88AC9D9921}" destId="{CBC5284F-E72B-46F3-AD0A-8342DBEA8597}" srcOrd="1" destOrd="0" presId="urn:microsoft.com/office/officeart/2005/8/layout/orgChart1"/>
    <dgm:cxn modelId="{E8C67D91-049C-4A96-B863-11C88DB511EB}" type="presParOf" srcId="{CBC5284F-E72B-46F3-AD0A-8342DBEA8597}" destId="{25B0C62D-9D45-4F83-8253-369C4BA9C9B6}" srcOrd="0" destOrd="0" presId="urn:microsoft.com/office/officeart/2005/8/layout/orgChart1"/>
    <dgm:cxn modelId="{3DD4DC78-5EC8-42AB-9224-692490586F77}" type="presParOf" srcId="{25B0C62D-9D45-4F83-8253-369C4BA9C9B6}" destId="{EB159918-2203-43A9-95BA-E4864E13D36B}" srcOrd="0" destOrd="0" presId="urn:microsoft.com/office/officeart/2005/8/layout/orgChart1"/>
    <dgm:cxn modelId="{266BAB97-CE95-43FE-B54F-655BA918A238}" type="presParOf" srcId="{25B0C62D-9D45-4F83-8253-369C4BA9C9B6}" destId="{2F67E61A-30CF-47C9-B31E-395AECCFA86B}" srcOrd="1" destOrd="0" presId="urn:microsoft.com/office/officeart/2005/8/layout/orgChart1"/>
    <dgm:cxn modelId="{5D74F341-FF83-4ADC-B117-8A8687975ED6}" type="presParOf" srcId="{CBC5284F-E72B-46F3-AD0A-8342DBEA8597}" destId="{9563908A-0EF4-42BF-92F3-97EB17AFE753}" srcOrd="1" destOrd="0" presId="urn:microsoft.com/office/officeart/2005/8/layout/orgChart1"/>
    <dgm:cxn modelId="{A706EBB1-6565-4473-A494-3DAD471D9C9A}" type="presParOf" srcId="{CBC5284F-E72B-46F3-AD0A-8342DBEA8597}" destId="{2D511521-D138-4661-B97C-A1270B2598D9}" srcOrd="2" destOrd="0" presId="urn:microsoft.com/office/officeart/2005/8/layout/orgChart1"/>
    <dgm:cxn modelId="{D36B1B2B-46DA-4AE1-BF51-6DD6713EBF0B}" type="presParOf" srcId="{6E096104-0C30-42D3-804B-348881E610D1}" destId="{4697D502-D826-4DE6-8BFD-EDC4C27632E1}" srcOrd="2" destOrd="0" presId="urn:microsoft.com/office/officeart/2005/8/layout/orgChart1"/>
    <dgm:cxn modelId="{D70A4D93-DCB4-49F1-A1BC-587790E77EEB}" type="presParOf" srcId="{9F3A3377-B74E-4E61-A3E8-127D47B269AE}" destId="{7557F2EA-5A01-4E20-923D-35FAC7A608F5}" srcOrd="4" destOrd="0" presId="urn:microsoft.com/office/officeart/2005/8/layout/orgChart1"/>
    <dgm:cxn modelId="{B24D1DC6-4564-41B9-B841-0A0BDF8A2C29}" type="presParOf" srcId="{9F3A3377-B74E-4E61-A3E8-127D47B269AE}" destId="{ADE98AA3-52EA-4D7A-9F7A-312665E6A672}" srcOrd="5" destOrd="0" presId="urn:microsoft.com/office/officeart/2005/8/layout/orgChart1"/>
    <dgm:cxn modelId="{F98AAF00-9F0F-408D-843B-7782F7AC2B3B}" type="presParOf" srcId="{ADE98AA3-52EA-4D7A-9F7A-312665E6A672}" destId="{7CCFB8A3-5F56-476D-875A-989C90881F9D}" srcOrd="0" destOrd="0" presId="urn:microsoft.com/office/officeart/2005/8/layout/orgChart1"/>
    <dgm:cxn modelId="{AD3440A0-EB93-4D31-AE91-B030EAB380ED}" type="presParOf" srcId="{7CCFB8A3-5F56-476D-875A-989C90881F9D}" destId="{B581168D-FC60-4D16-B588-1FE03E83CE29}" srcOrd="0" destOrd="0" presId="urn:microsoft.com/office/officeart/2005/8/layout/orgChart1"/>
    <dgm:cxn modelId="{F5B6C789-4397-4B29-A669-D012120770FF}" type="presParOf" srcId="{7CCFB8A3-5F56-476D-875A-989C90881F9D}" destId="{AADF5922-4E6F-4834-A70F-9A26283D19B0}" srcOrd="1" destOrd="0" presId="urn:microsoft.com/office/officeart/2005/8/layout/orgChart1"/>
    <dgm:cxn modelId="{D79CF90F-458C-4BE3-B386-16E1FD8C98F4}" type="presParOf" srcId="{ADE98AA3-52EA-4D7A-9F7A-312665E6A672}" destId="{FD7E6116-3523-4E4A-81FC-386E484089F7}" srcOrd="1" destOrd="0" presId="urn:microsoft.com/office/officeart/2005/8/layout/orgChart1"/>
    <dgm:cxn modelId="{D67FE427-8C5A-4A48-9557-F53761894E08}" type="presParOf" srcId="{FD7E6116-3523-4E4A-81FC-386E484089F7}" destId="{5B0BC75A-E033-41A4-B48A-A187B4229C59}" srcOrd="0" destOrd="0" presId="urn:microsoft.com/office/officeart/2005/8/layout/orgChart1"/>
    <dgm:cxn modelId="{CFB2E868-0935-458C-8FBE-AADA3C4B8FE7}" type="presParOf" srcId="{FD7E6116-3523-4E4A-81FC-386E484089F7}" destId="{9BAC866F-E6CC-4734-B053-4730942318A7}" srcOrd="1" destOrd="0" presId="urn:microsoft.com/office/officeart/2005/8/layout/orgChart1"/>
    <dgm:cxn modelId="{1AE209F2-78DF-4569-BBAF-8ABE3081EECD}" type="presParOf" srcId="{9BAC866F-E6CC-4734-B053-4730942318A7}" destId="{7249F4EB-A346-4B16-AB9B-8019B4C02AD2}" srcOrd="0" destOrd="0" presId="urn:microsoft.com/office/officeart/2005/8/layout/orgChart1"/>
    <dgm:cxn modelId="{06468EC6-8803-4091-B645-6500D8817779}" type="presParOf" srcId="{7249F4EB-A346-4B16-AB9B-8019B4C02AD2}" destId="{8D3C1C89-662F-4301-A672-530871164401}" srcOrd="0" destOrd="0" presId="urn:microsoft.com/office/officeart/2005/8/layout/orgChart1"/>
    <dgm:cxn modelId="{00D3DAC4-7821-452A-ACF1-544EC5ED3A57}" type="presParOf" srcId="{7249F4EB-A346-4B16-AB9B-8019B4C02AD2}" destId="{1D35E535-9B76-4B23-8F36-7FA0513901C6}" srcOrd="1" destOrd="0" presId="urn:microsoft.com/office/officeart/2005/8/layout/orgChart1"/>
    <dgm:cxn modelId="{070A20E7-EC95-4054-AFF0-C9FAA90F0AE8}" type="presParOf" srcId="{9BAC866F-E6CC-4734-B053-4730942318A7}" destId="{361E533C-DED2-4B6D-B114-EB3922297981}" srcOrd="1" destOrd="0" presId="urn:microsoft.com/office/officeart/2005/8/layout/orgChart1"/>
    <dgm:cxn modelId="{6E140972-6838-48ED-BABD-0AF2AF1F01A8}" type="presParOf" srcId="{361E533C-DED2-4B6D-B114-EB3922297981}" destId="{E8C68859-7685-48DA-81A8-DEB58E3C9573}" srcOrd="0" destOrd="0" presId="urn:microsoft.com/office/officeart/2005/8/layout/orgChart1"/>
    <dgm:cxn modelId="{BDBD95F5-5170-4E85-BE4B-D75300E9C8BF}" type="presParOf" srcId="{361E533C-DED2-4B6D-B114-EB3922297981}" destId="{B323EB9B-2E67-4D39-843D-B84720DF9318}" srcOrd="1" destOrd="0" presId="urn:microsoft.com/office/officeart/2005/8/layout/orgChart1"/>
    <dgm:cxn modelId="{47618403-C91E-41AC-A15A-9EFB472F2DC6}" type="presParOf" srcId="{B323EB9B-2E67-4D39-843D-B84720DF9318}" destId="{A19DD84C-1B45-441B-9E8B-537DFD7BD6C8}" srcOrd="0" destOrd="0" presId="urn:microsoft.com/office/officeart/2005/8/layout/orgChart1"/>
    <dgm:cxn modelId="{5BD0EAD9-3D54-48D8-B94B-530E186D6EE4}" type="presParOf" srcId="{A19DD84C-1B45-441B-9E8B-537DFD7BD6C8}" destId="{F5B6CC68-CDEF-4426-9D84-0FCB58B7AD05}" srcOrd="0" destOrd="0" presId="urn:microsoft.com/office/officeart/2005/8/layout/orgChart1"/>
    <dgm:cxn modelId="{857776CA-081A-428F-9F72-9FCF7FAB6A84}" type="presParOf" srcId="{A19DD84C-1B45-441B-9E8B-537DFD7BD6C8}" destId="{52D51103-C2C3-4188-90AA-51663F6D6B09}" srcOrd="1" destOrd="0" presId="urn:microsoft.com/office/officeart/2005/8/layout/orgChart1"/>
    <dgm:cxn modelId="{36E60635-44DB-4F1A-B3B2-EFBECF907036}" type="presParOf" srcId="{B323EB9B-2E67-4D39-843D-B84720DF9318}" destId="{D73954B8-F194-431C-9C58-428B8DC54D47}" srcOrd="1" destOrd="0" presId="urn:microsoft.com/office/officeart/2005/8/layout/orgChart1"/>
    <dgm:cxn modelId="{E8936ED4-4C78-4FD5-8FDB-905100870004}" type="presParOf" srcId="{B323EB9B-2E67-4D39-843D-B84720DF9318}" destId="{C31A71FC-E88A-4950-909B-DABB41E9C615}" srcOrd="2" destOrd="0" presId="urn:microsoft.com/office/officeart/2005/8/layout/orgChart1"/>
    <dgm:cxn modelId="{5D16E900-B1E5-46D0-A483-66B23954ABFA}" type="presParOf" srcId="{9BAC866F-E6CC-4734-B053-4730942318A7}" destId="{142D2195-D2BC-4433-8104-597B62C8DA72}" srcOrd="2" destOrd="0" presId="urn:microsoft.com/office/officeart/2005/8/layout/orgChart1"/>
    <dgm:cxn modelId="{51D9B213-18B5-4A82-9D3E-53426A6277A5}" type="presParOf" srcId="{FD7E6116-3523-4E4A-81FC-386E484089F7}" destId="{42ECB40E-F05F-433E-ACE3-BD3599DE0B6F}" srcOrd="2" destOrd="0" presId="urn:microsoft.com/office/officeart/2005/8/layout/orgChart1"/>
    <dgm:cxn modelId="{6311F171-2B6E-46DF-BCD9-BEA79019BDC0}" type="presParOf" srcId="{FD7E6116-3523-4E4A-81FC-386E484089F7}" destId="{0E075394-B344-4BA4-8674-78CC37D9F14F}" srcOrd="3" destOrd="0" presId="urn:microsoft.com/office/officeart/2005/8/layout/orgChart1"/>
    <dgm:cxn modelId="{BEA647FC-13F0-4C11-8E0A-F92DC491D9E5}" type="presParOf" srcId="{0E075394-B344-4BA4-8674-78CC37D9F14F}" destId="{0718AF1D-ADF9-4F7F-8AC9-4320C0C416C1}" srcOrd="0" destOrd="0" presId="urn:microsoft.com/office/officeart/2005/8/layout/orgChart1"/>
    <dgm:cxn modelId="{BCF03EEE-F4D5-453C-A640-FC89FF5B986B}" type="presParOf" srcId="{0718AF1D-ADF9-4F7F-8AC9-4320C0C416C1}" destId="{EF0AFFCB-3434-4DC1-BE45-E6EAADE3AE0C}" srcOrd="0" destOrd="0" presId="urn:microsoft.com/office/officeart/2005/8/layout/orgChart1"/>
    <dgm:cxn modelId="{CFFA6247-EE9E-475B-BD7D-522555D7DCC2}" type="presParOf" srcId="{0718AF1D-ADF9-4F7F-8AC9-4320C0C416C1}" destId="{B46F2529-2261-4C3E-B38A-394A4B5F932B}" srcOrd="1" destOrd="0" presId="urn:microsoft.com/office/officeart/2005/8/layout/orgChart1"/>
    <dgm:cxn modelId="{F705F230-1E1C-49DF-B22A-C86C841B9FE5}" type="presParOf" srcId="{0E075394-B344-4BA4-8674-78CC37D9F14F}" destId="{2CC050E1-7F4D-4DCE-BED0-2FFBF1976109}" srcOrd="1" destOrd="0" presId="urn:microsoft.com/office/officeart/2005/8/layout/orgChart1"/>
    <dgm:cxn modelId="{473FFF05-DA5C-4853-B852-80E4A3FB14F6}" type="presParOf" srcId="{2CC050E1-7F4D-4DCE-BED0-2FFBF1976109}" destId="{3BCBAD33-D7E5-4714-BFA9-D62C927E0A1D}" srcOrd="0" destOrd="0" presId="urn:microsoft.com/office/officeart/2005/8/layout/orgChart1"/>
    <dgm:cxn modelId="{F97CF295-43AB-4923-BD90-F59704056295}" type="presParOf" srcId="{2CC050E1-7F4D-4DCE-BED0-2FFBF1976109}" destId="{17BFF989-09C3-48D1-B5DB-8C5B3547E763}" srcOrd="1" destOrd="0" presId="urn:microsoft.com/office/officeart/2005/8/layout/orgChart1"/>
    <dgm:cxn modelId="{2B348EDD-AC33-427F-9AE1-7943BD8E2506}" type="presParOf" srcId="{17BFF989-09C3-48D1-B5DB-8C5B3547E763}" destId="{04EEB066-97C1-4BF7-B807-156AEDD2DC9F}" srcOrd="0" destOrd="0" presId="urn:microsoft.com/office/officeart/2005/8/layout/orgChart1"/>
    <dgm:cxn modelId="{EDB86877-AC66-4199-B4F4-0A2F94F61FFC}" type="presParOf" srcId="{04EEB066-97C1-4BF7-B807-156AEDD2DC9F}" destId="{02BC2D3B-76B9-48D4-8180-E3E82C1842B0}" srcOrd="0" destOrd="0" presId="urn:microsoft.com/office/officeart/2005/8/layout/orgChart1"/>
    <dgm:cxn modelId="{A84B7736-3EA4-43EB-8C07-A8C3F3C04D20}" type="presParOf" srcId="{04EEB066-97C1-4BF7-B807-156AEDD2DC9F}" destId="{2161DF49-6E2E-4DB5-95C5-0FC9C898C91E}" srcOrd="1" destOrd="0" presId="urn:microsoft.com/office/officeart/2005/8/layout/orgChart1"/>
    <dgm:cxn modelId="{147D9A10-0C39-4267-8BF8-794FE64A26E9}" type="presParOf" srcId="{17BFF989-09C3-48D1-B5DB-8C5B3547E763}" destId="{8306CBC4-E4DC-4B8B-B6BF-B73CA32EA4A0}" srcOrd="1" destOrd="0" presId="urn:microsoft.com/office/officeart/2005/8/layout/orgChart1"/>
    <dgm:cxn modelId="{5386FF3C-9C3C-428A-AC44-F7EA5986F6D5}" type="presParOf" srcId="{17BFF989-09C3-48D1-B5DB-8C5B3547E763}" destId="{CA102B8E-14BD-4EA9-B7B4-F6E2694648B2}" srcOrd="2" destOrd="0" presId="urn:microsoft.com/office/officeart/2005/8/layout/orgChart1"/>
    <dgm:cxn modelId="{CA6675AD-6B8A-4865-8817-D9625C38179D}" type="presParOf" srcId="{0E075394-B344-4BA4-8674-78CC37D9F14F}" destId="{FD3C3F47-1CD9-44B8-BBD2-587F6EAE0A89}" srcOrd="2" destOrd="0" presId="urn:microsoft.com/office/officeart/2005/8/layout/orgChart1"/>
    <dgm:cxn modelId="{1D4FAD9D-0312-46BE-A621-0511E950F2A5}" type="presParOf" srcId="{FD7E6116-3523-4E4A-81FC-386E484089F7}" destId="{08D06D36-CC40-483B-9B4D-498D6D748F17}" srcOrd="4" destOrd="0" presId="urn:microsoft.com/office/officeart/2005/8/layout/orgChart1"/>
    <dgm:cxn modelId="{8B73908B-0D97-4C14-B63B-4B1DE15F0FB4}" type="presParOf" srcId="{FD7E6116-3523-4E4A-81FC-386E484089F7}" destId="{7B19B33A-70AB-46D3-9FB0-8D60ABB6D955}" srcOrd="5" destOrd="0" presId="urn:microsoft.com/office/officeart/2005/8/layout/orgChart1"/>
    <dgm:cxn modelId="{5C3D9E0F-8114-4B47-AA32-7E8D86EDCCB3}" type="presParOf" srcId="{7B19B33A-70AB-46D3-9FB0-8D60ABB6D955}" destId="{6EB4E8FD-D994-4097-803E-7949C91DB51D}" srcOrd="0" destOrd="0" presId="urn:microsoft.com/office/officeart/2005/8/layout/orgChart1"/>
    <dgm:cxn modelId="{F8DAB39C-5DB5-4A58-A140-1BDA1A1BD873}" type="presParOf" srcId="{6EB4E8FD-D994-4097-803E-7949C91DB51D}" destId="{C7FAF53D-9942-47F2-807A-BA7D038548B3}" srcOrd="0" destOrd="0" presId="urn:microsoft.com/office/officeart/2005/8/layout/orgChart1"/>
    <dgm:cxn modelId="{58DB1F4C-6975-43E4-B58E-666DC63A822D}" type="presParOf" srcId="{6EB4E8FD-D994-4097-803E-7949C91DB51D}" destId="{D710C6C6-3EC0-4A08-9636-9B87AF8D15E4}" srcOrd="1" destOrd="0" presId="urn:microsoft.com/office/officeart/2005/8/layout/orgChart1"/>
    <dgm:cxn modelId="{2FE1418E-6320-407C-A1E8-DD4A6ABFA227}" type="presParOf" srcId="{7B19B33A-70AB-46D3-9FB0-8D60ABB6D955}" destId="{6B21889B-6E26-4EDB-BC26-361AE707DA0A}" srcOrd="1" destOrd="0" presId="urn:microsoft.com/office/officeart/2005/8/layout/orgChart1"/>
    <dgm:cxn modelId="{2E806823-2CB2-4CF0-852C-613B08B9538E}" type="presParOf" srcId="{6B21889B-6E26-4EDB-BC26-361AE707DA0A}" destId="{5D0A5EAE-D5ED-4278-890B-CACD97680EB3}" srcOrd="0" destOrd="0" presId="urn:microsoft.com/office/officeart/2005/8/layout/orgChart1"/>
    <dgm:cxn modelId="{EBE6E427-2984-442B-841D-3E352CB6198D}" type="presParOf" srcId="{6B21889B-6E26-4EDB-BC26-361AE707DA0A}" destId="{0075597D-769F-4CAB-8978-580AE7FAEC28}" srcOrd="1" destOrd="0" presId="urn:microsoft.com/office/officeart/2005/8/layout/orgChart1"/>
    <dgm:cxn modelId="{04BEC2F1-2581-4F41-9CE8-2CCA64242508}" type="presParOf" srcId="{0075597D-769F-4CAB-8978-580AE7FAEC28}" destId="{CCB3D1F5-7E4B-4225-9F40-C4FD6DDF79CD}" srcOrd="0" destOrd="0" presId="urn:microsoft.com/office/officeart/2005/8/layout/orgChart1"/>
    <dgm:cxn modelId="{86148DC6-AFCA-4B00-9199-FA6B8259F1E6}" type="presParOf" srcId="{CCB3D1F5-7E4B-4225-9F40-C4FD6DDF79CD}" destId="{D23E1630-4BF8-490E-848E-B17CD61D9AA9}" srcOrd="0" destOrd="0" presId="urn:microsoft.com/office/officeart/2005/8/layout/orgChart1"/>
    <dgm:cxn modelId="{B1B932E2-F20B-46A3-B98D-595F2D690A57}" type="presParOf" srcId="{CCB3D1F5-7E4B-4225-9F40-C4FD6DDF79CD}" destId="{679FF287-4C3B-428E-84C3-73D33EBEC3FB}" srcOrd="1" destOrd="0" presId="urn:microsoft.com/office/officeart/2005/8/layout/orgChart1"/>
    <dgm:cxn modelId="{9928BD9D-4803-4BA4-A47A-1BA67C84CE0A}" type="presParOf" srcId="{0075597D-769F-4CAB-8978-580AE7FAEC28}" destId="{A63D348F-C832-4141-A93A-CC5BD3729031}" srcOrd="1" destOrd="0" presId="urn:microsoft.com/office/officeart/2005/8/layout/orgChart1"/>
    <dgm:cxn modelId="{5C58D782-8B03-44E7-A52C-1EEC56F102E2}" type="presParOf" srcId="{0075597D-769F-4CAB-8978-580AE7FAEC28}" destId="{CF96D7A9-698D-446A-8136-D7DFA0553153}" srcOrd="2" destOrd="0" presId="urn:microsoft.com/office/officeart/2005/8/layout/orgChart1"/>
    <dgm:cxn modelId="{9873E53F-7BFC-4231-8F2A-288B6D7AB884}" type="presParOf" srcId="{7B19B33A-70AB-46D3-9FB0-8D60ABB6D955}" destId="{214DA931-6EAC-4E22-B918-71F9B1C9A678}" srcOrd="2" destOrd="0" presId="urn:microsoft.com/office/officeart/2005/8/layout/orgChart1"/>
    <dgm:cxn modelId="{302CF2A0-7D23-478A-9FF6-A803ABAE402C}" type="presParOf" srcId="{ADE98AA3-52EA-4D7A-9F7A-312665E6A672}" destId="{CC387A63-C3B9-4726-9EA4-4C15D8301B2B}" srcOrd="2" destOrd="0" presId="urn:microsoft.com/office/officeart/2005/8/layout/orgChart1"/>
    <dgm:cxn modelId="{FC1BADA0-8F3D-4A83-8C3B-3334C76DD1F1}" type="presParOf" srcId="{081B07F0-2197-4100-8AAC-1E3E01B2A106}" destId="{CC909237-7DC0-4441-82D1-92634B2D88BF}" srcOrd="2" destOrd="0" presId="urn:microsoft.com/office/officeart/2005/8/layout/orgChart1"/>
    <dgm:cxn modelId="{DFCF790B-C49A-4FE2-AE6D-6FF0882D4AC8}" type="presParOf" srcId="{E3F4C240-2FF0-48B9-87C0-CD1CD124498B}" destId="{F9361462-096F-40D9-9ABA-66EC803B8781}"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A5EAE-D5ED-4278-890B-CACD97680EB3}">
      <dsp:nvSpPr>
        <dsp:cNvPr id="0" name=""/>
        <dsp:cNvSpPr/>
      </dsp:nvSpPr>
      <dsp:spPr>
        <a:xfrm>
          <a:off x="4199958" y="1861753"/>
          <a:ext cx="91440" cy="228756"/>
        </a:xfrm>
        <a:custGeom>
          <a:avLst/>
          <a:gdLst/>
          <a:ahLst/>
          <a:cxnLst/>
          <a:rect l="0" t="0" r="0" b="0"/>
          <a:pathLst>
            <a:path>
              <a:moveTo>
                <a:pt x="45720" y="0"/>
              </a:moveTo>
              <a:lnTo>
                <a:pt x="45720" y="228756"/>
              </a:lnTo>
              <a:lnTo>
                <a:pt x="120314" y="2287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D06D36-CC40-483B-9B4D-498D6D748F17}">
      <dsp:nvSpPr>
        <dsp:cNvPr id="0" name=""/>
        <dsp:cNvSpPr/>
      </dsp:nvSpPr>
      <dsp:spPr>
        <a:xfrm>
          <a:off x="3722040" y="1508673"/>
          <a:ext cx="722555" cy="104432"/>
        </a:xfrm>
        <a:custGeom>
          <a:avLst/>
          <a:gdLst/>
          <a:ahLst/>
          <a:cxnLst/>
          <a:rect l="0" t="0" r="0" b="0"/>
          <a:pathLst>
            <a:path>
              <a:moveTo>
                <a:pt x="0" y="0"/>
              </a:moveTo>
              <a:lnTo>
                <a:pt x="0" y="52216"/>
              </a:lnTo>
              <a:lnTo>
                <a:pt x="722555" y="52216"/>
              </a:lnTo>
              <a:lnTo>
                <a:pt x="722555" y="104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CBAD33-D7E5-4714-BFA9-D62C927E0A1D}">
      <dsp:nvSpPr>
        <dsp:cNvPr id="0" name=""/>
        <dsp:cNvSpPr/>
      </dsp:nvSpPr>
      <dsp:spPr>
        <a:xfrm>
          <a:off x="3598230" y="1861753"/>
          <a:ext cx="91440" cy="228756"/>
        </a:xfrm>
        <a:custGeom>
          <a:avLst/>
          <a:gdLst/>
          <a:ahLst/>
          <a:cxnLst/>
          <a:rect l="0" t="0" r="0" b="0"/>
          <a:pathLst>
            <a:path>
              <a:moveTo>
                <a:pt x="45720" y="0"/>
              </a:moveTo>
              <a:lnTo>
                <a:pt x="45720" y="228756"/>
              </a:lnTo>
              <a:lnTo>
                <a:pt x="120314" y="2287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ECB40E-F05F-433E-ACE3-BD3599DE0B6F}">
      <dsp:nvSpPr>
        <dsp:cNvPr id="0" name=""/>
        <dsp:cNvSpPr/>
      </dsp:nvSpPr>
      <dsp:spPr>
        <a:xfrm>
          <a:off x="3722040" y="1508673"/>
          <a:ext cx="120827" cy="104432"/>
        </a:xfrm>
        <a:custGeom>
          <a:avLst/>
          <a:gdLst/>
          <a:ahLst/>
          <a:cxnLst/>
          <a:rect l="0" t="0" r="0" b="0"/>
          <a:pathLst>
            <a:path>
              <a:moveTo>
                <a:pt x="0" y="0"/>
              </a:moveTo>
              <a:lnTo>
                <a:pt x="0" y="52216"/>
              </a:lnTo>
              <a:lnTo>
                <a:pt x="120827" y="52216"/>
              </a:lnTo>
              <a:lnTo>
                <a:pt x="120827" y="104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C68859-7685-48DA-81A8-DEB58E3C9573}">
      <dsp:nvSpPr>
        <dsp:cNvPr id="0" name=""/>
        <dsp:cNvSpPr/>
      </dsp:nvSpPr>
      <dsp:spPr>
        <a:xfrm>
          <a:off x="2824732" y="1861753"/>
          <a:ext cx="110842" cy="228756"/>
        </a:xfrm>
        <a:custGeom>
          <a:avLst/>
          <a:gdLst/>
          <a:ahLst/>
          <a:cxnLst/>
          <a:rect l="0" t="0" r="0" b="0"/>
          <a:pathLst>
            <a:path>
              <a:moveTo>
                <a:pt x="0" y="0"/>
              </a:moveTo>
              <a:lnTo>
                <a:pt x="0" y="228756"/>
              </a:lnTo>
              <a:lnTo>
                <a:pt x="110842" y="2287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0BC75A-E033-41A4-B48A-A187B4229C59}">
      <dsp:nvSpPr>
        <dsp:cNvPr id="0" name=""/>
        <dsp:cNvSpPr/>
      </dsp:nvSpPr>
      <dsp:spPr>
        <a:xfrm>
          <a:off x="3120312" y="1508673"/>
          <a:ext cx="601727" cy="104432"/>
        </a:xfrm>
        <a:custGeom>
          <a:avLst/>
          <a:gdLst/>
          <a:ahLst/>
          <a:cxnLst/>
          <a:rect l="0" t="0" r="0" b="0"/>
          <a:pathLst>
            <a:path>
              <a:moveTo>
                <a:pt x="601727" y="0"/>
              </a:moveTo>
              <a:lnTo>
                <a:pt x="601727" y="52216"/>
              </a:lnTo>
              <a:lnTo>
                <a:pt x="0" y="52216"/>
              </a:lnTo>
              <a:lnTo>
                <a:pt x="0" y="104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57F2EA-5A01-4E20-923D-35FAC7A608F5}">
      <dsp:nvSpPr>
        <dsp:cNvPr id="0" name=""/>
        <dsp:cNvSpPr/>
      </dsp:nvSpPr>
      <dsp:spPr>
        <a:xfrm>
          <a:off x="2696873" y="1155593"/>
          <a:ext cx="1025167" cy="104432"/>
        </a:xfrm>
        <a:custGeom>
          <a:avLst/>
          <a:gdLst/>
          <a:ahLst/>
          <a:cxnLst/>
          <a:rect l="0" t="0" r="0" b="0"/>
          <a:pathLst>
            <a:path>
              <a:moveTo>
                <a:pt x="0" y="0"/>
              </a:moveTo>
              <a:lnTo>
                <a:pt x="0" y="52216"/>
              </a:lnTo>
              <a:lnTo>
                <a:pt x="1025167" y="52216"/>
              </a:lnTo>
              <a:lnTo>
                <a:pt x="1025167" y="104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0006D7-7DF0-4259-A285-01B0475E5414}">
      <dsp:nvSpPr>
        <dsp:cNvPr id="0" name=""/>
        <dsp:cNvSpPr/>
      </dsp:nvSpPr>
      <dsp:spPr>
        <a:xfrm>
          <a:off x="2028794" y="1508673"/>
          <a:ext cx="91440" cy="228756"/>
        </a:xfrm>
        <a:custGeom>
          <a:avLst/>
          <a:gdLst/>
          <a:ahLst/>
          <a:cxnLst/>
          <a:rect l="0" t="0" r="0" b="0"/>
          <a:pathLst>
            <a:path>
              <a:moveTo>
                <a:pt x="45720" y="0"/>
              </a:moveTo>
              <a:lnTo>
                <a:pt x="45720" y="228756"/>
              </a:lnTo>
              <a:lnTo>
                <a:pt x="120314" y="2287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A1D9CD-C9E8-42BA-BE00-68947A0BDF96}">
      <dsp:nvSpPr>
        <dsp:cNvPr id="0" name=""/>
        <dsp:cNvSpPr/>
      </dsp:nvSpPr>
      <dsp:spPr>
        <a:xfrm>
          <a:off x="2273433" y="1155593"/>
          <a:ext cx="423439" cy="104432"/>
        </a:xfrm>
        <a:custGeom>
          <a:avLst/>
          <a:gdLst/>
          <a:ahLst/>
          <a:cxnLst/>
          <a:rect l="0" t="0" r="0" b="0"/>
          <a:pathLst>
            <a:path>
              <a:moveTo>
                <a:pt x="423439" y="0"/>
              </a:moveTo>
              <a:lnTo>
                <a:pt x="423439" y="52216"/>
              </a:lnTo>
              <a:lnTo>
                <a:pt x="0" y="52216"/>
              </a:lnTo>
              <a:lnTo>
                <a:pt x="0" y="104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7D287E-822C-4A6F-8EE2-28983EDC1EB9}">
      <dsp:nvSpPr>
        <dsp:cNvPr id="0" name=""/>
        <dsp:cNvSpPr/>
      </dsp:nvSpPr>
      <dsp:spPr>
        <a:xfrm>
          <a:off x="1399406" y="1892707"/>
          <a:ext cx="102112" cy="228756"/>
        </a:xfrm>
        <a:custGeom>
          <a:avLst/>
          <a:gdLst/>
          <a:ahLst/>
          <a:cxnLst/>
          <a:rect l="0" t="0" r="0" b="0"/>
          <a:pathLst>
            <a:path>
              <a:moveTo>
                <a:pt x="0" y="0"/>
              </a:moveTo>
              <a:lnTo>
                <a:pt x="0" y="228756"/>
              </a:lnTo>
              <a:lnTo>
                <a:pt x="102112" y="2287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DF024A-BF2F-4AAC-9914-23087EB92937}">
      <dsp:nvSpPr>
        <dsp:cNvPr id="0" name=""/>
        <dsp:cNvSpPr/>
      </dsp:nvSpPr>
      <dsp:spPr>
        <a:xfrm>
          <a:off x="1625985" y="1508673"/>
          <a:ext cx="91440" cy="104432"/>
        </a:xfrm>
        <a:custGeom>
          <a:avLst/>
          <a:gdLst/>
          <a:ahLst/>
          <a:cxnLst/>
          <a:rect l="0" t="0" r="0" b="0"/>
          <a:pathLst>
            <a:path>
              <a:moveTo>
                <a:pt x="45720" y="0"/>
              </a:moveTo>
              <a:lnTo>
                <a:pt x="45720" y="104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8C5583-E5F8-4C47-8093-8158252B7A25}">
      <dsp:nvSpPr>
        <dsp:cNvPr id="0" name=""/>
        <dsp:cNvSpPr/>
      </dsp:nvSpPr>
      <dsp:spPr>
        <a:xfrm>
          <a:off x="1671705" y="1155593"/>
          <a:ext cx="1025167" cy="104432"/>
        </a:xfrm>
        <a:custGeom>
          <a:avLst/>
          <a:gdLst/>
          <a:ahLst/>
          <a:cxnLst/>
          <a:rect l="0" t="0" r="0" b="0"/>
          <a:pathLst>
            <a:path>
              <a:moveTo>
                <a:pt x="1025167" y="0"/>
              </a:moveTo>
              <a:lnTo>
                <a:pt x="1025167" y="52216"/>
              </a:lnTo>
              <a:lnTo>
                <a:pt x="0" y="52216"/>
              </a:lnTo>
              <a:lnTo>
                <a:pt x="0" y="104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D1E0BB-9CD6-4E6A-9A27-48294DE799F4}">
      <dsp:nvSpPr>
        <dsp:cNvPr id="0" name=""/>
        <dsp:cNvSpPr/>
      </dsp:nvSpPr>
      <dsp:spPr>
        <a:xfrm>
          <a:off x="1624968" y="802513"/>
          <a:ext cx="1071904" cy="104432"/>
        </a:xfrm>
        <a:custGeom>
          <a:avLst/>
          <a:gdLst/>
          <a:ahLst/>
          <a:cxnLst/>
          <a:rect l="0" t="0" r="0" b="0"/>
          <a:pathLst>
            <a:path>
              <a:moveTo>
                <a:pt x="0" y="0"/>
              </a:moveTo>
              <a:lnTo>
                <a:pt x="0" y="52216"/>
              </a:lnTo>
              <a:lnTo>
                <a:pt x="1071904" y="52216"/>
              </a:lnTo>
              <a:lnTo>
                <a:pt x="1071904" y="1044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1B86A2-101F-4223-BCDD-96214BC8A1CF}">
      <dsp:nvSpPr>
        <dsp:cNvPr id="0" name=""/>
        <dsp:cNvSpPr/>
      </dsp:nvSpPr>
      <dsp:spPr>
        <a:xfrm>
          <a:off x="609289" y="1508673"/>
          <a:ext cx="91440" cy="228756"/>
        </a:xfrm>
        <a:custGeom>
          <a:avLst/>
          <a:gdLst/>
          <a:ahLst/>
          <a:cxnLst/>
          <a:rect l="0" t="0" r="0" b="0"/>
          <a:pathLst>
            <a:path>
              <a:moveTo>
                <a:pt x="45720" y="0"/>
              </a:moveTo>
              <a:lnTo>
                <a:pt x="45720" y="228756"/>
              </a:lnTo>
              <a:lnTo>
                <a:pt x="120314" y="2287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AD8D3-71C6-4FCC-A314-5A95C732D017}">
      <dsp:nvSpPr>
        <dsp:cNvPr id="0" name=""/>
        <dsp:cNvSpPr/>
      </dsp:nvSpPr>
      <dsp:spPr>
        <a:xfrm>
          <a:off x="553063" y="1155593"/>
          <a:ext cx="300863" cy="104432"/>
        </a:xfrm>
        <a:custGeom>
          <a:avLst/>
          <a:gdLst/>
          <a:ahLst/>
          <a:cxnLst/>
          <a:rect l="0" t="0" r="0" b="0"/>
          <a:pathLst>
            <a:path>
              <a:moveTo>
                <a:pt x="0" y="0"/>
              </a:moveTo>
              <a:lnTo>
                <a:pt x="0" y="52216"/>
              </a:lnTo>
              <a:lnTo>
                <a:pt x="300863" y="52216"/>
              </a:lnTo>
              <a:lnTo>
                <a:pt x="300863" y="104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09BC2B-CE05-426E-8245-6A36E045D4F9}">
      <dsp:nvSpPr>
        <dsp:cNvPr id="0" name=""/>
        <dsp:cNvSpPr/>
      </dsp:nvSpPr>
      <dsp:spPr>
        <a:xfrm>
          <a:off x="7561" y="1508673"/>
          <a:ext cx="91440" cy="228756"/>
        </a:xfrm>
        <a:custGeom>
          <a:avLst/>
          <a:gdLst/>
          <a:ahLst/>
          <a:cxnLst/>
          <a:rect l="0" t="0" r="0" b="0"/>
          <a:pathLst>
            <a:path>
              <a:moveTo>
                <a:pt x="45720" y="0"/>
              </a:moveTo>
              <a:lnTo>
                <a:pt x="45720" y="228756"/>
              </a:lnTo>
              <a:lnTo>
                <a:pt x="120314" y="2287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598165-3FAA-4F83-817F-2966C3A672ED}">
      <dsp:nvSpPr>
        <dsp:cNvPr id="0" name=""/>
        <dsp:cNvSpPr/>
      </dsp:nvSpPr>
      <dsp:spPr>
        <a:xfrm>
          <a:off x="252199" y="1155593"/>
          <a:ext cx="300863" cy="104432"/>
        </a:xfrm>
        <a:custGeom>
          <a:avLst/>
          <a:gdLst/>
          <a:ahLst/>
          <a:cxnLst/>
          <a:rect l="0" t="0" r="0" b="0"/>
          <a:pathLst>
            <a:path>
              <a:moveTo>
                <a:pt x="300863" y="0"/>
              </a:moveTo>
              <a:lnTo>
                <a:pt x="300863" y="52216"/>
              </a:lnTo>
              <a:lnTo>
                <a:pt x="0" y="52216"/>
              </a:lnTo>
              <a:lnTo>
                <a:pt x="0" y="1044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1C1FFA-52D3-4DD1-A079-44A1663F83BC}">
      <dsp:nvSpPr>
        <dsp:cNvPr id="0" name=""/>
        <dsp:cNvSpPr/>
      </dsp:nvSpPr>
      <dsp:spPr>
        <a:xfrm>
          <a:off x="553063" y="802513"/>
          <a:ext cx="1071904" cy="104432"/>
        </a:xfrm>
        <a:custGeom>
          <a:avLst/>
          <a:gdLst/>
          <a:ahLst/>
          <a:cxnLst/>
          <a:rect l="0" t="0" r="0" b="0"/>
          <a:pathLst>
            <a:path>
              <a:moveTo>
                <a:pt x="1071904" y="0"/>
              </a:moveTo>
              <a:lnTo>
                <a:pt x="1071904" y="52216"/>
              </a:lnTo>
              <a:lnTo>
                <a:pt x="0" y="52216"/>
              </a:lnTo>
              <a:lnTo>
                <a:pt x="0" y="1044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858A6A-CFBB-4862-8C31-96D04A54AD5A}">
      <dsp:nvSpPr>
        <dsp:cNvPr id="0" name=""/>
        <dsp:cNvSpPr/>
      </dsp:nvSpPr>
      <dsp:spPr>
        <a:xfrm>
          <a:off x="1376320" y="553866"/>
          <a:ext cx="497295" cy="24864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Header</a:t>
          </a:r>
          <a:endParaRPr lang="en-IN" sz="1200" kern="1200" dirty="0"/>
        </a:p>
      </dsp:txBody>
      <dsp:txXfrm>
        <a:off x="1376320" y="553866"/>
        <a:ext cx="497295" cy="248647"/>
      </dsp:txXfrm>
    </dsp:sp>
    <dsp:sp modelId="{70DD963E-F5F5-4C51-9C08-792605D007CC}">
      <dsp:nvSpPr>
        <dsp:cNvPr id="0" name=""/>
        <dsp:cNvSpPr/>
      </dsp:nvSpPr>
      <dsp:spPr>
        <a:xfrm>
          <a:off x="304415" y="906946"/>
          <a:ext cx="497295" cy="24864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Words</a:t>
          </a:r>
          <a:endParaRPr lang="en-IN" sz="1200" kern="1200" dirty="0"/>
        </a:p>
      </dsp:txBody>
      <dsp:txXfrm>
        <a:off x="304415" y="906946"/>
        <a:ext cx="497295" cy="248647"/>
      </dsp:txXfrm>
    </dsp:sp>
    <dsp:sp modelId="{B24F7F4C-0B59-4EB6-B7B5-EA89E33FCDE0}">
      <dsp:nvSpPr>
        <dsp:cNvPr id="0" name=""/>
        <dsp:cNvSpPr/>
      </dsp:nvSpPr>
      <dsp:spPr>
        <a:xfrm>
          <a:off x="3551" y="1260025"/>
          <a:ext cx="497295" cy="24864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Word</a:t>
          </a:r>
          <a:endParaRPr lang="en-IN" sz="1200" kern="1200" dirty="0"/>
        </a:p>
      </dsp:txBody>
      <dsp:txXfrm>
        <a:off x="3551" y="1260025"/>
        <a:ext cx="497295" cy="248647"/>
      </dsp:txXfrm>
    </dsp:sp>
    <dsp:sp modelId="{89E8FA12-CEA4-42D1-AA7C-E4585FAE4E3A}">
      <dsp:nvSpPr>
        <dsp:cNvPr id="0" name=""/>
        <dsp:cNvSpPr/>
      </dsp:nvSpPr>
      <dsp:spPr>
        <a:xfrm>
          <a:off x="127875" y="1613105"/>
          <a:ext cx="497295" cy="24864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Wind</a:t>
          </a:r>
          <a:endParaRPr lang="en-IN" sz="1600" kern="1200" dirty="0"/>
        </a:p>
      </dsp:txBody>
      <dsp:txXfrm>
        <a:off x="127875" y="1613105"/>
        <a:ext cx="497295" cy="248647"/>
      </dsp:txXfrm>
    </dsp:sp>
    <dsp:sp modelId="{5DAE7F8D-5450-4F72-AA25-3367F50A7853}">
      <dsp:nvSpPr>
        <dsp:cNvPr id="0" name=""/>
        <dsp:cNvSpPr/>
      </dsp:nvSpPr>
      <dsp:spPr>
        <a:xfrm>
          <a:off x="605279" y="1260025"/>
          <a:ext cx="497295" cy="24864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Word</a:t>
          </a:r>
          <a:endParaRPr lang="en-IN" sz="1200" kern="1200" dirty="0"/>
        </a:p>
      </dsp:txBody>
      <dsp:txXfrm>
        <a:off x="605279" y="1260025"/>
        <a:ext cx="497295" cy="248647"/>
      </dsp:txXfrm>
    </dsp:sp>
    <dsp:sp modelId="{2ABB92F5-E4E3-4841-A368-79FA532AA245}">
      <dsp:nvSpPr>
        <dsp:cNvPr id="0" name=""/>
        <dsp:cNvSpPr/>
      </dsp:nvSpPr>
      <dsp:spPr>
        <a:xfrm>
          <a:off x="729603" y="1613105"/>
          <a:ext cx="497295" cy="24864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speed</a:t>
          </a:r>
          <a:endParaRPr lang="en-IN" sz="1600" kern="1200" dirty="0"/>
        </a:p>
      </dsp:txBody>
      <dsp:txXfrm>
        <a:off x="729603" y="1613105"/>
        <a:ext cx="497295" cy="248647"/>
      </dsp:txXfrm>
    </dsp:sp>
    <dsp:sp modelId="{575941DB-4B91-463D-9F4B-D04B9B532E5F}">
      <dsp:nvSpPr>
        <dsp:cNvPr id="0" name=""/>
        <dsp:cNvSpPr/>
      </dsp:nvSpPr>
      <dsp:spPr>
        <a:xfrm>
          <a:off x="2448225" y="906946"/>
          <a:ext cx="497295" cy="24864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Unit List</a:t>
          </a:r>
          <a:endParaRPr lang="en-IN" sz="1200" kern="1200" dirty="0"/>
        </a:p>
      </dsp:txBody>
      <dsp:txXfrm>
        <a:off x="2448225" y="906946"/>
        <a:ext cx="497295" cy="248647"/>
      </dsp:txXfrm>
    </dsp:sp>
    <dsp:sp modelId="{100EAEEC-CDB1-4F14-817E-DF1E70A13DE8}">
      <dsp:nvSpPr>
        <dsp:cNvPr id="0" name=""/>
        <dsp:cNvSpPr/>
      </dsp:nvSpPr>
      <dsp:spPr>
        <a:xfrm>
          <a:off x="1423057" y="1260025"/>
          <a:ext cx="497295" cy="248647"/>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Unit</a:t>
          </a:r>
          <a:endParaRPr lang="en-IN" sz="1600" kern="1200" dirty="0"/>
        </a:p>
      </dsp:txBody>
      <dsp:txXfrm>
        <a:off x="1423057" y="1260025"/>
        <a:ext cx="497295" cy="248647"/>
      </dsp:txXfrm>
    </dsp:sp>
    <dsp:sp modelId="{FF792B85-A209-418F-A510-2723F98688C9}">
      <dsp:nvSpPr>
        <dsp:cNvPr id="0" name=""/>
        <dsp:cNvSpPr/>
      </dsp:nvSpPr>
      <dsp:spPr>
        <a:xfrm>
          <a:off x="1331331" y="1613105"/>
          <a:ext cx="680748" cy="279602"/>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SU (mile per hour)</a:t>
          </a:r>
          <a:endParaRPr lang="en-IN" sz="1200" kern="1200" dirty="0"/>
        </a:p>
      </dsp:txBody>
      <dsp:txXfrm>
        <a:off x="1331331" y="1613105"/>
        <a:ext cx="680748" cy="279602"/>
      </dsp:txXfrm>
    </dsp:sp>
    <dsp:sp modelId="{B439A62F-30DF-47AE-9666-3707932F0E43}">
      <dsp:nvSpPr>
        <dsp:cNvPr id="0" name=""/>
        <dsp:cNvSpPr/>
      </dsp:nvSpPr>
      <dsp:spPr>
        <a:xfrm>
          <a:off x="1501518" y="1997140"/>
          <a:ext cx="497295" cy="24864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mph</a:t>
          </a:r>
          <a:endParaRPr lang="en-IN" sz="1600" kern="1200" dirty="0"/>
        </a:p>
      </dsp:txBody>
      <dsp:txXfrm>
        <a:off x="1501518" y="1997140"/>
        <a:ext cx="497295" cy="248647"/>
      </dsp:txXfrm>
    </dsp:sp>
    <dsp:sp modelId="{14BB8E9C-20FE-47DB-BB2C-F53F0BEC4F83}">
      <dsp:nvSpPr>
        <dsp:cNvPr id="0" name=""/>
        <dsp:cNvSpPr/>
      </dsp:nvSpPr>
      <dsp:spPr>
        <a:xfrm>
          <a:off x="2024785" y="1260025"/>
          <a:ext cx="497295" cy="24864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Sep</a:t>
          </a:r>
          <a:endParaRPr lang="en-IN" sz="1200" kern="1200" dirty="0"/>
        </a:p>
      </dsp:txBody>
      <dsp:txXfrm>
        <a:off x="2024785" y="1260025"/>
        <a:ext cx="497295" cy="248647"/>
      </dsp:txXfrm>
    </dsp:sp>
    <dsp:sp modelId="{EB159918-2203-43A9-95BA-E4864E13D36B}">
      <dsp:nvSpPr>
        <dsp:cNvPr id="0" name=""/>
        <dsp:cNvSpPr/>
      </dsp:nvSpPr>
      <dsp:spPr>
        <a:xfrm>
          <a:off x="2149109" y="1613105"/>
          <a:ext cx="497295" cy="24864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a:t>
          </a:r>
          <a:endParaRPr lang="en-IN" sz="1600" kern="1200" dirty="0"/>
        </a:p>
      </dsp:txBody>
      <dsp:txXfrm>
        <a:off x="2149109" y="1613105"/>
        <a:ext cx="497295" cy="248647"/>
      </dsp:txXfrm>
    </dsp:sp>
    <dsp:sp modelId="{B581168D-FC60-4D16-B588-1FE03E83CE29}">
      <dsp:nvSpPr>
        <dsp:cNvPr id="0" name=""/>
        <dsp:cNvSpPr/>
      </dsp:nvSpPr>
      <dsp:spPr>
        <a:xfrm>
          <a:off x="3473392" y="1260025"/>
          <a:ext cx="497295" cy="248647"/>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Unit</a:t>
          </a:r>
          <a:endParaRPr lang="en-IN" sz="1200" kern="1200" dirty="0"/>
        </a:p>
      </dsp:txBody>
      <dsp:txXfrm>
        <a:off x="3473392" y="1260025"/>
        <a:ext cx="497295" cy="248647"/>
      </dsp:txXfrm>
    </dsp:sp>
    <dsp:sp modelId="{8D3C1C89-662F-4301-A672-530871164401}">
      <dsp:nvSpPr>
        <dsp:cNvPr id="0" name=""/>
        <dsp:cNvSpPr/>
      </dsp:nvSpPr>
      <dsp:spPr>
        <a:xfrm>
          <a:off x="2750837" y="1613105"/>
          <a:ext cx="738951" cy="24864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SU (kilometre)</a:t>
          </a:r>
          <a:endParaRPr lang="en-IN" sz="1200" kern="1200" dirty="0"/>
        </a:p>
      </dsp:txBody>
      <dsp:txXfrm>
        <a:off x="2750837" y="1613105"/>
        <a:ext cx="738951" cy="248647"/>
      </dsp:txXfrm>
    </dsp:sp>
    <dsp:sp modelId="{F5B6CC68-CDEF-4426-9D84-0FCB58B7AD05}">
      <dsp:nvSpPr>
        <dsp:cNvPr id="0" name=""/>
        <dsp:cNvSpPr/>
      </dsp:nvSpPr>
      <dsp:spPr>
        <a:xfrm>
          <a:off x="2935574" y="1966185"/>
          <a:ext cx="497295" cy="24864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km</a:t>
          </a:r>
          <a:endParaRPr lang="en-IN" sz="1600" kern="1200" dirty="0"/>
        </a:p>
      </dsp:txBody>
      <dsp:txXfrm>
        <a:off x="2935574" y="1966185"/>
        <a:ext cx="497295" cy="248647"/>
      </dsp:txXfrm>
    </dsp:sp>
    <dsp:sp modelId="{EF0AFFCB-3434-4DC1-BE45-E6EAADE3AE0C}">
      <dsp:nvSpPr>
        <dsp:cNvPr id="0" name=""/>
        <dsp:cNvSpPr/>
      </dsp:nvSpPr>
      <dsp:spPr>
        <a:xfrm>
          <a:off x="3594220" y="1613105"/>
          <a:ext cx="497295" cy="24864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PER</a:t>
          </a:r>
          <a:endParaRPr lang="en-IN" sz="1200" kern="1200" dirty="0"/>
        </a:p>
      </dsp:txBody>
      <dsp:txXfrm>
        <a:off x="3594220" y="1613105"/>
        <a:ext cx="497295" cy="248647"/>
      </dsp:txXfrm>
    </dsp:sp>
    <dsp:sp modelId="{02BC2D3B-76B9-48D4-8180-E3E82C1842B0}">
      <dsp:nvSpPr>
        <dsp:cNvPr id="0" name=""/>
        <dsp:cNvSpPr/>
      </dsp:nvSpPr>
      <dsp:spPr>
        <a:xfrm>
          <a:off x="3718544" y="1966185"/>
          <a:ext cx="497295" cy="24864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a:t>
          </a:r>
          <a:endParaRPr lang="en-IN" sz="1600" kern="1200" dirty="0"/>
        </a:p>
      </dsp:txBody>
      <dsp:txXfrm>
        <a:off x="3718544" y="1966185"/>
        <a:ext cx="497295" cy="248647"/>
      </dsp:txXfrm>
    </dsp:sp>
    <dsp:sp modelId="{C7FAF53D-9942-47F2-807A-BA7D038548B3}">
      <dsp:nvSpPr>
        <dsp:cNvPr id="0" name=""/>
        <dsp:cNvSpPr/>
      </dsp:nvSpPr>
      <dsp:spPr>
        <a:xfrm>
          <a:off x="4195948" y="1613105"/>
          <a:ext cx="497295" cy="24864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SU (hour)</a:t>
          </a:r>
          <a:endParaRPr lang="en-IN" sz="1200" kern="1200" dirty="0"/>
        </a:p>
      </dsp:txBody>
      <dsp:txXfrm>
        <a:off x="4195948" y="1613105"/>
        <a:ext cx="497295" cy="248647"/>
      </dsp:txXfrm>
    </dsp:sp>
    <dsp:sp modelId="{D23E1630-4BF8-490E-848E-B17CD61D9AA9}">
      <dsp:nvSpPr>
        <dsp:cNvPr id="0" name=""/>
        <dsp:cNvSpPr/>
      </dsp:nvSpPr>
      <dsp:spPr>
        <a:xfrm>
          <a:off x="4320272" y="1966185"/>
          <a:ext cx="497295" cy="248647"/>
        </a:xfrm>
        <a:prstGeom prst="rect">
          <a:avLst/>
        </a:prstGeom>
        <a:no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h</a:t>
          </a:r>
          <a:endParaRPr lang="en-IN" sz="1600" kern="1200" dirty="0"/>
        </a:p>
      </dsp:txBody>
      <dsp:txXfrm>
        <a:off x="4320272" y="1966185"/>
        <a:ext cx="497295" cy="24864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solidFill>
                  <a:schemeClr val="dk1"/>
                </a:solidFill>
              </a:rPr>
              <a:t>Given the huge diversity and scale of anything on the Web, even a simply-stated entity-attribute query can be extremely hard to answer exactly.</a:t>
            </a:r>
          </a:p>
          <a:p>
            <a:pPr lvl="0">
              <a:spcBef>
                <a:spcPts val="0"/>
              </a:spcBef>
              <a:buNone/>
            </a:pPr>
            <a:r>
              <a:rPr lang="en" dirty="0">
                <a:solidFill>
                  <a:schemeClr val="dk1"/>
                </a:solidFill>
              </a:rPr>
              <a:t>Search engines spend enormous resources and need to get many details right to distil the exact answer given the bewildering variety of user queries over the chaotic ocean of information that is the Web.</a:t>
            </a:r>
          </a:p>
          <a:p>
            <a:pPr lvl="0">
              <a:spcBef>
                <a:spcPts val="0"/>
              </a:spcBef>
              <a:buNone/>
            </a:pPr>
            <a:endParaRPr dirty="0">
              <a:solidFill>
                <a:schemeClr val="dk1"/>
              </a:solidFill>
            </a:endParaRPr>
          </a:p>
          <a:p>
            <a:pPr lvl="0">
              <a:spcBef>
                <a:spcPts val="0"/>
              </a:spcBef>
              <a:buNone/>
            </a:pPr>
            <a:r>
              <a:rPr lang="en" dirty="0">
                <a:solidFill>
                  <a:schemeClr val="dk1"/>
                </a:solidFill>
              </a:rPr>
              <a:t>In recent years, one big savior has been this huge yet manually curated repository of structured information called the  knowledge base. </a:t>
            </a:r>
          </a:p>
          <a:p>
            <a:pPr lvl="0">
              <a:spcBef>
                <a:spcPts val="0"/>
              </a:spcBef>
              <a:buClr>
                <a:schemeClr val="dk1"/>
              </a:buClr>
              <a:buSzPct val="100000"/>
              <a:buFont typeface="Arial"/>
              <a:buNone/>
            </a:pPr>
            <a:endParaRPr dirty="0">
              <a:solidFill>
                <a:schemeClr val="dk1"/>
              </a:solidFill>
            </a:endParaRPr>
          </a:p>
          <a:p>
            <a:pPr lvl="0">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 KB stores factual information </a:t>
            </a:r>
            <a:r>
              <a:rPr lang="en" dirty="0" smtClean="0"/>
              <a:t>about </a:t>
            </a:r>
            <a:r>
              <a:rPr lang="en" dirty="0"/>
              <a:t>the world. A typical KB contains billions of entities like  </a:t>
            </a:r>
          </a:p>
          <a:p>
            <a:pPr lvl="0">
              <a:spcBef>
                <a:spcPts val="0"/>
              </a:spcBef>
              <a:buNone/>
            </a:pPr>
            <a:r>
              <a:rPr lang="en" dirty="0"/>
              <a:t>Entities == blue.</a:t>
            </a:r>
          </a:p>
          <a:p>
            <a:pPr lvl="0">
              <a:spcBef>
                <a:spcPts val="0"/>
              </a:spcBef>
              <a:buNone/>
            </a:pPr>
            <a:r>
              <a:rPr lang="en" dirty="0"/>
              <a:t>Classes == Green</a:t>
            </a:r>
          </a:p>
          <a:p>
            <a:pPr lvl="0">
              <a:spcBef>
                <a:spcPts val="0"/>
              </a:spcBef>
              <a:buNone/>
            </a:pPr>
            <a:r>
              <a:rPr lang="en" dirty="0"/>
              <a:t>Attribute names == yellow</a:t>
            </a:r>
          </a:p>
          <a:p>
            <a:pPr lvl="0">
              <a:spcBef>
                <a:spcPts val="0"/>
              </a:spcBef>
              <a:buNone/>
            </a:pPr>
            <a:r>
              <a:rPr lang="en" dirty="0"/>
              <a:t>Attributes can be numeric or come from a fixed domain.</a:t>
            </a:r>
          </a:p>
          <a:p>
            <a:pPr lvl="0">
              <a:spcBef>
                <a:spcPts val="0"/>
              </a:spcBef>
              <a:buNone/>
            </a:pPr>
            <a:r>
              <a:rPr lang="en" dirty="0"/>
              <a:t>Top-part we have the schema that indicates what entity class can have what attribute and what is their domain.</a:t>
            </a:r>
          </a:p>
          <a:p>
            <a:pPr lvl="0">
              <a:spcBef>
                <a:spcPts val="0"/>
              </a:spcBef>
              <a:buNone/>
            </a:pPr>
            <a:r>
              <a:rPr lang="en" dirty="0"/>
              <a:t>Bottom part is the data itself that can be thought of as triples.</a:t>
            </a:r>
          </a:p>
          <a:p>
            <a:pPr lvl="0" rtl="0">
              <a:spcBef>
                <a:spcPts val="0"/>
              </a:spcBef>
              <a:buNone/>
            </a:pPr>
            <a:r>
              <a:rPr lang="en" dirty="0"/>
              <a:t>Answer in KB: mostly works for head queries, manually created, cannot target the long-tail universe.</a:t>
            </a:r>
          </a:p>
          <a:p>
            <a:pPr lvl="0">
              <a:spcBef>
                <a:spcPts val="0"/>
              </a:spcBef>
              <a:buNone/>
            </a:pPr>
            <a:endParaRPr dirty="0"/>
          </a:p>
          <a:p>
            <a:pPr lvl="0" rtl="0">
              <a:spcBef>
                <a:spcPts val="0"/>
              </a:spcBef>
              <a:buNone/>
            </a:pPr>
            <a:r>
              <a:rPr lang="en" dirty="0"/>
              <a:t>Answering/highlighting an exact answer from an arbitrary text or table on the web is not easy.  Much work has been done on this topic. Many details have to be right as we will see later.</a:t>
            </a:r>
          </a:p>
          <a:p>
            <a:pPr lvl="0" rtl="0">
              <a:spcBef>
                <a:spcPts val="0"/>
              </a:spcBef>
              <a:buNone/>
            </a:pPr>
            <a:endParaRPr dirty="0"/>
          </a:p>
          <a:p>
            <a:pPr marL="914400" lvl="1" indent="-355600">
              <a:lnSpc>
                <a:spcPct val="115000"/>
              </a:lnSpc>
              <a:spcBef>
                <a:spcPts val="0"/>
              </a:spcBef>
              <a:spcAft>
                <a:spcPts val="1600"/>
              </a:spcAft>
              <a:buClr>
                <a:schemeClr val="dk2"/>
              </a:buClr>
              <a:buSzPct val="100000"/>
              <a:buAutoNum type="alphaLcPeriod"/>
            </a:pPr>
            <a:r>
              <a:rPr lang="en" sz="2000" dirty="0">
                <a:solidFill>
                  <a:schemeClr val="dk2"/>
                </a:solidFill>
              </a:rPr>
              <a:t>For tail queries: extract from Web text and Web-tables</a:t>
            </a:r>
          </a:p>
          <a:p>
            <a:pPr marL="1371600" lvl="2" indent="-330200" rtl="0">
              <a:lnSpc>
                <a:spcPct val="115000"/>
              </a:lnSpc>
              <a:spcBef>
                <a:spcPts val="0"/>
              </a:spcBef>
              <a:spcAft>
                <a:spcPts val="1600"/>
              </a:spcAft>
              <a:buClr>
                <a:schemeClr val="dk2"/>
              </a:buClr>
              <a:buSzPct val="100000"/>
              <a:buAutoNum type="romanLcPeriod"/>
            </a:pPr>
            <a:r>
              <a:rPr lang="en" sz="1600" dirty="0">
                <a:solidFill>
                  <a:schemeClr val="dk2"/>
                </a:solidFill>
              </a:rPr>
              <a:t>Well-interpreted query can be better matched to table titles/column headers.</a:t>
            </a:r>
          </a:p>
          <a:p>
            <a:pPr marL="1371600" lvl="2" indent="-330200">
              <a:lnSpc>
                <a:spcPct val="115000"/>
              </a:lnSpc>
              <a:spcBef>
                <a:spcPts val="0"/>
              </a:spcBef>
              <a:spcAft>
                <a:spcPts val="1600"/>
              </a:spcAft>
              <a:buClr>
                <a:schemeClr val="dk2"/>
              </a:buClr>
              <a:buSzPct val="100000"/>
              <a:buAutoNum type="romanLcPeriod"/>
            </a:pPr>
            <a:endParaRPr sz="1600" dirty="0">
              <a:solidFill>
                <a:schemeClr val="dk2"/>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Let us look a bit under the hood to try and understand why the first two queries succeeded and the third one failed.  </a:t>
            </a:r>
          </a:p>
          <a:p>
            <a:pPr lvl="0" rtl="0">
              <a:spcBef>
                <a:spcPts val="0"/>
              </a:spcBef>
              <a:buNone/>
            </a:pPr>
            <a:r>
              <a:rPr lang="en"/>
              <a:t>The first step is to Among other signals: one key input is the KB.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 name="Shape 5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15000"/>
              </a:lnSpc>
              <a:spcBef>
                <a:spcPts val="0"/>
              </a:spcBef>
              <a:spcAft>
                <a:spcPts val="1600"/>
              </a:spcAft>
              <a:buNone/>
            </a:pPr>
            <a:r>
              <a:rPr lang="en"/>
              <a:t>This talk is about a few ideas that  I and my colleagues have explored over the past few years in increasing the number of entity-attribute queries particularly in the long tail for which we get exact answer. </a:t>
            </a:r>
          </a:p>
          <a:p>
            <a:pPr marL="0" lvl="0" indent="0" rtl="0">
              <a:lnSpc>
                <a:spcPct val="115000"/>
              </a:lnSpc>
              <a:spcBef>
                <a:spcPts val="0"/>
              </a:spcBef>
              <a:spcAft>
                <a:spcPts val="1600"/>
              </a:spcAft>
              <a:buNone/>
            </a:pPr>
            <a:endParaRPr/>
          </a:p>
          <a:p>
            <a:pPr marL="0" lvl="0" indent="0" rtl="0">
              <a:lnSpc>
                <a:spcPct val="115000"/>
              </a:lnSpc>
              <a:spcBef>
                <a:spcPts val="0"/>
              </a:spcBef>
              <a:spcAft>
                <a:spcPts val="1600"/>
              </a:spcAft>
              <a:buNone/>
            </a:pPr>
            <a:r>
              <a:rPr lang="en"/>
              <a:t>The first road-block to answering entity-attribute queries comes in the early parsing stage when we attempt to use a KB to recognize queries as E-A queries.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Go faster. Don’t go over sub-bullets</a:t>
            </a:r>
          </a:p>
          <a:p>
            <a:pPr lvl="0">
              <a:spcBef>
                <a:spcPts val="0"/>
              </a:spcBef>
              <a:buNone/>
            </a:pPr>
            <a:endParaRPr/>
          </a:p>
          <a:p>
            <a:pPr lvl="0">
              <a:spcBef>
                <a:spcPts val="0"/>
              </a:spcBef>
              <a:buNone/>
            </a:pPr>
            <a:r>
              <a:rPr lang="en"/>
              <a:t>Start this talk by reviewing a system Biperpedia developed by Google colleagues for automatically extracting long-tail attributes from query-logs.</a:t>
            </a:r>
          </a:p>
          <a:p>
            <a:pPr lvl="0">
              <a:spcBef>
                <a:spcPts val="0"/>
              </a:spcBef>
              <a:buNone/>
            </a:pPr>
            <a:r>
              <a:rPr lang="en"/>
              <a:t>But before these can be used to populate a KB, need to remove inevitable noise by efficient curation.  Our approach is to develop a grammar: that is human-interpretable and has other incidental advantages like induction of more attributes not in logs and handle compositonal queries.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9" name="Shape 6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5" name="Shape 6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AutoNum type="alphaLcPeriod"/>
            </a:pPr>
            <a:r>
              <a:rPr lang="en" dirty="0"/>
              <a:t>Transition from 1 to 2.</a:t>
            </a:r>
          </a:p>
          <a:p>
            <a:pPr lvl="0">
              <a:spcBef>
                <a:spcPts val="0"/>
              </a:spcBef>
              <a:buNone/>
            </a:pPr>
            <a:endParaRPr dirty="0"/>
          </a:p>
          <a:p>
            <a:pPr lvl="0" rtl="0">
              <a:spcBef>
                <a:spcPts val="0"/>
              </a:spcBef>
              <a:buNone/>
            </a:pPr>
            <a:r>
              <a:rPr lang="en" dirty="0"/>
              <a:t>Challenge: entity-attribute queries mixed in with 10X other irrelevant queries.  Bootstrap with strong seed patterns.</a:t>
            </a:r>
          </a:p>
          <a:p>
            <a:pPr lvl="0" rtl="0">
              <a:spcBef>
                <a:spcPts val="0"/>
              </a:spcBef>
              <a:buNone/>
            </a:pPr>
            <a:r>
              <a:rPr lang="en" dirty="0"/>
              <a:t>Absolute number of such queries large enough for high recall when you look at billions of queries.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Challenge: entity-attribute queries mixed in with 10X other irrelevant queries.  Bootstrap with strong seed patterns.</a:t>
            </a:r>
          </a:p>
          <a:p>
            <a:pPr lvl="0">
              <a:spcBef>
                <a:spcPts val="0"/>
              </a:spcBef>
              <a:buNone/>
            </a:pPr>
            <a:r>
              <a:rPr lang="en"/>
              <a:t>Absolute number of such queries large enough for high recall when you look at billions of queries.</a:t>
            </a:r>
          </a:p>
          <a:p>
            <a:pPr lvl="0">
              <a:spcBef>
                <a:spcPts val="0"/>
              </a:spcBef>
              <a:buNone/>
            </a:pPr>
            <a:r>
              <a:rPr lang="en"/>
              <a:t>==</a:t>
            </a:r>
          </a:p>
          <a:p>
            <a:pPr lvl="0">
              <a:spcBef>
                <a:spcPts val="0"/>
              </a:spcBef>
              <a:buNone/>
            </a:pPr>
            <a:r>
              <a:rPr lang="en"/>
              <a:t>Biperpedia attaches attributes to classes of entities.  Not done yet.</a:t>
            </a:r>
          </a:p>
        </p:txBody>
      </p:sp>
    </p:spTree>
    <p:extLst>
      <p:ext uri="{BB962C8B-B14F-4D97-AF65-F5344CB8AC3E}">
        <p14:creationId xmlns:p14="http://schemas.microsoft.com/office/powerpoint/2010/main" val="2867723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Challenge: entity-attribute queries mixed in with 10X other irrelevant queries.  Bootstrap with strong seed patterns.</a:t>
            </a:r>
          </a:p>
          <a:p>
            <a:pPr lvl="0">
              <a:spcBef>
                <a:spcPts val="0"/>
              </a:spcBef>
              <a:buNone/>
            </a:pPr>
            <a:r>
              <a:rPr lang="en"/>
              <a:t>Absolute number of such queries large enough for high recall when you look at billions of queries.</a:t>
            </a:r>
          </a:p>
          <a:p>
            <a:pPr lvl="0">
              <a:spcBef>
                <a:spcPts val="0"/>
              </a:spcBef>
              <a:buNone/>
            </a:pPr>
            <a:r>
              <a:rPr lang="en"/>
              <a:t>==</a:t>
            </a:r>
          </a:p>
          <a:p>
            <a:pPr lvl="0">
              <a:spcBef>
                <a:spcPts val="0"/>
              </a:spcBef>
              <a:buNone/>
            </a:pPr>
            <a:r>
              <a:rPr lang="en"/>
              <a:t>Biperpedia attaches attributes to classes of entities.  Not done yet.</a:t>
            </a:r>
          </a:p>
        </p:txBody>
      </p:sp>
    </p:spTree>
    <p:extLst>
      <p:ext uri="{BB962C8B-B14F-4D97-AF65-F5344CB8AC3E}">
        <p14:creationId xmlns:p14="http://schemas.microsoft.com/office/powerpoint/2010/main" val="108184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Challenge: entity-attribute queries mixed in with 10X other irrelevant queries.  Bootstrap with strong seed patterns.</a:t>
            </a:r>
          </a:p>
          <a:p>
            <a:pPr lvl="0" rtl="0">
              <a:spcBef>
                <a:spcPts val="0"/>
              </a:spcBef>
              <a:buNone/>
            </a:pPr>
            <a:r>
              <a:rPr lang="en"/>
              <a:t>Absolute number of such queries large enough for high recall when you look at billions of queries.</a:t>
            </a:r>
          </a:p>
          <a:p>
            <a:pPr lvl="0" rtl="0">
              <a:spcBef>
                <a:spcPts val="0"/>
              </a:spcBef>
              <a:buNone/>
            </a:pPr>
            <a:r>
              <a:rPr lang="en"/>
              <a:t>==</a:t>
            </a:r>
          </a:p>
          <a:p>
            <a:pPr lvl="0" rtl="0">
              <a:spcBef>
                <a:spcPts val="0"/>
              </a:spcBef>
              <a:buNone/>
            </a:pPr>
            <a:r>
              <a:rPr lang="en"/>
              <a:t>Biperpedia attaches attributes to classes of entities.  Not done yet.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253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8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6" name="Shape 7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0" name="Shape 7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Our approach is to do even more joins and aggregations and involve humans intelligently.  This time it takes the form of a  grammar: that is human-interpretable that implies efficient curation and has other incidental advantages like induction of more attributes not in logs.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6" name="Shape 7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Difference with clustering.</a:t>
            </a:r>
          </a:p>
          <a:p>
            <a:pPr lvl="0" rtl="0">
              <a:spcBef>
                <a:spcPts val="0"/>
              </a:spcBef>
              <a:buNone/>
            </a:pPr>
            <a:r>
              <a:rPr lang="en"/>
              <a:t>Improve recall. Consistent search user experience.</a:t>
            </a:r>
          </a:p>
          <a:p>
            <a:pPr lvl="0" rtl="0">
              <a:spcBef>
                <a:spcPts val="0"/>
              </a:spcBef>
              <a:buNone/>
            </a:pPr>
            <a:r>
              <a:rPr lang="en"/>
              <a:t>In practice will need checks and filters during parsing to prevent over-generalization much like in any grammar-based parsers.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9" name="Shape 7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Grammar generation?</a:t>
            </a:r>
          </a:p>
          <a:p>
            <a:pPr lvl="0" rtl="0">
              <a:spcBef>
                <a:spcPts val="0"/>
              </a:spcBef>
              <a:buNone/>
            </a:pPr>
            <a:endParaRPr/>
          </a:p>
          <a:p>
            <a:pPr lvl="0" rtl="0">
              <a:spcBef>
                <a:spcPts val="0"/>
              </a:spcBef>
              <a:buNone/>
            </a:pPr>
            <a:r>
              <a:rPr lang="en"/>
              <a:t>The input to our grammar generating algorithm is the long list of attributes extracted by Biperpedia for any one class.  Note this list is noisy.  A second input is a large hierarchy of concepts.  Many such resources available: example IsA nodes in freebase, wordnet. We want this to be as detailed and comprehensive as possible.  So, it might be automatically extracted and could therefore be noisy as well.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Difference with clustering.</a:t>
            </a:r>
          </a:p>
          <a:p>
            <a:pPr lvl="0" rtl="0">
              <a:spcBef>
                <a:spcPts val="0"/>
              </a:spcBef>
              <a:buNone/>
            </a:pPr>
            <a:r>
              <a:rPr lang="en"/>
              <a:t>Improve recall. Consistent search user experience.</a:t>
            </a:r>
          </a:p>
          <a:p>
            <a:pPr lvl="0" rtl="0">
              <a:spcBef>
                <a:spcPts val="0"/>
              </a:spcBef>
              <a:buNone/>
            </a:pPr>
            <a:r>
              <a:rPr lang="en"/>
              <a:t>In practice will need checks and filters during parsing to prevent over-generalization much like in any grammar-based parsers.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7" name="Shape 8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Remind that the task is to identify “country attributes” Why is this bad?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8" name="Shape 8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Remind that the task is to identify “country attributes” Why is this bad?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Shape 8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7" name="Shape 8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Difference with clustering.</a:t>
            </a:r>
          </a:p>
          <a:p>
            <a:pPr lvl="0">
              <a:spcBef>
                <a:spcPts val="0"/>
              </a:spcBef>
              <a:buNone/>
            </a:pPr>
            <a:r>
              <a:rPr lang="en"/>
              <a:t>Improve recall. Consistent search user experience.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9" name="Shape 9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Difference with clustering.</a:t>
            </a:r>
          </a:p>
          <a:p>
            <a:pPr lvl="0">
              <a:spcBef>
                <a:spcPts val="0"/>
              </a:spcBef>
              <a:buNone/>
            </a:pPr>
            <a:r>
              <a:rPr lang="en"/>
              <a:t>Improve recall. Consistent search user experience.</a:t>
            </a:r>
          </a:p>
          <a:p>
            <a:pPr lvl="0" rtl="0">
              <a:spcBef>
                <a:spcPts val="0"/>
              </a:spcBef>
              <a:buNone/>
            </a:pPr>
            <a:r>
              <a:rPr lang="en"/>
              <a:t>In practice will need checks and filters during parsing to prevent over-generalization much like in any grammar-based parsers.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2" name="Shape 9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Shape 9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8" name="Shape 9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Shape 9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6" name="Shape 9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Dependency parsing is a given rule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8" name="Shape 10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Change attributes.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Shape 10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1" name="Shape 10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Shape 10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1" name="Shape 10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Shape 10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1" name="Shape 10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a:p>
            <a:pPr lvl="0" rtl="0">
              <a:spcBef>
                <a:spcPts val="0"/>
              </a:spcBef>
              <a:buNone/>
            </a:pPr>
            <a:endParaRPr dirty="0"/>
          </a:p>
          <a:p>
            <a:pPr lvl="0" rt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Shape 10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3" name="Shape 10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Mention that these are Car attributes.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Shape 1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8" name="Shape 1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Mention that these are Car attributes.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Shape 1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3" name="Shape 1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Need more details here about the method.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10730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32503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Shape 1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0" name="Shape 1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Do not try to explain skew.  Get over this quickly.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Shape 1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7" name="Shape 1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Precision of selected set is more than 90% in all cases.</a:t>
            </a:r>
          </a:p>
          <a:p>
            <a:pPr lvl="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Shape 1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3" name="Shape 1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Missing recall.</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Shape 1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3" name="Shape 1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Start this talk by reviewing a system Biperpedia developed by Google colleagues for automatically extracting long-tail attributes from query-logs.</a:t>
            </a:r>
          </a:p>
          <a:p>
            <a:pPr lvl="0" rtl="0">
              <a:spcBef>
                <a:spcPts val="0"/>
              </a:spcBef>
              <a:buNone/>
            </a:pPr>
            <a:r>
              <a:rPr lang="en"/>
              <a:t>But before these can be used to populate a KB, need to remove inevitable noise by efficient curation.  Our approach is to develop a grammar: that is human-interpretable and has other incidental advantages like induction of more attributes not in logs and handle compositonal queries.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Shape 1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3" name="Shape 1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Commercial search engines spend huge efforts in distilling the exact answer given the bewildering variety of user queries over the chaotic ocean of information that is the Web.</a:t>
            </a:r>
          </a:p>
          <a:p>
            <a:pPr lvl="0" rtl="0">
              <a:spcBef>
                <a:spcPts val="0"/>
              </a:spcBef>
              <a:buNone/>
            </a:pPr>
            <a:r>
              <a:rPr lang="en" dirty="0"/>
              <a:t>In recent years, one big savior has been this huge yet manually curated repository of structured information called the  knowledge base.  The KB stores factual information </a:t>
            </a:r>
          </a:p>
          <a:p>
            <a:pPr lvl="0" rtl="0">
              <a:spcBef>
                <a:spcPts val="0"/>
              </a:spcBef>
              <a:buNone/>
            </a:pPr>
            <a:r>
              <a:rPr lang="en" dirty="0"/>
              <a:t>About the world. A typical KB contains billions of entities like  </a:t>
            </a:r>
          </a:p>
          <a:p>
            <a:pPr lvl="0" rtl="0">
              <a:spcBef>
                <a:spcPts val="0"/>
              </a:spcBef>
              <a:buNone/>
            </a:pPr>
            <a:r>
              <a:rPr lang="en" dirty="0"/>
              <a:t>Entities == blue.</a:t>
            </a:r>
          </a:p>
          <a:p>
            <a:pPr lvl="0" rtl="0">
              <a:spcBef>
                <a:spcPts val="0"/>
              </a:spcBef>
              <a:buNone/>
            </a:pPr>
            <a:r>
              <a:rPr lang="en" dirty="0"/>
              <a:t>Classes == Green</a:t>
            </a:r>
          </a:p>
          <a:p>
            <a:pPr lvl="0" rtl="0">
              <a:spcBef>
                <a:spcPts val="0"/>
              </a:spcBef>
              <a:buNone/>
            </a:pPr>
            <a:r>
              <a:rPr lang="en" dirty="0"/>
              <a:t>Attribute names == yellow</a:t>
            </a:r>
          </a:p>
          <a:p>
            <a:pPr lvl="0" rtl="0">
              <a:spcBef>
                <a:spcPts val="0"/>
              </a:spcBef>
              <a:buNone/>
            </a:pPr>
            <a:r>
              <a:rPr lang="en" dirty="0"/>
              <a:t>Attributes can be numeric or come from a fixed domain.</a:t>
            </a:r>
          </a:p>
          <a:p>
            <a:pPr lvl="0" rtl="0">
              <a:spcBef>
                <a:spcPts val="0"/>
              </a:spcBef>
              <a:buNone/>
            </a:pPr>
            <a:r>
              <a:rPr lang="en" dirty="0"/>
              <a:t>Top-part we have the schema that indicates what entity class can have what attribute and what is their domain.</a:t>
            </a:r>
          </a:p>
          <a:p>
            <a:pPr lvl="0" rtl="0">
              <a:spcBef>
                <a:spcPts val="0"/>
              </a:spcBef>
              <a:buNone/>
            </a:pPr>
            <a:r>
              <a:rPr lang="en" dirty="0"/>
              <a:t>Bottom part is the data itself that can be thought of as triples.</a:t>
            </a:r>
          </a:p>
          <a:p>
            <a:pPr lvl="0" rtl="0">
              <a:spcBef>
                <a:spcPts val="0"/>
              </a:spcBef>
              <a:buNone/>
            </a:pPr>
            <a:r>
              <a:rPr lang="en" dirty="0"/>
              <a:t>Answer in KB: mostly works for head queries, manually created, cannot target the long-tail universe.</a:t>
            </a:r>
          </a:p>
          <a:p>
            <a:pPr marL="914400" lvl="1" indent="-355600" rtl="0">
              <a:lnSpc>
                <a:spcPct val="115000"/>
              </a:lnSpc>
              <a:spcBef>
                <a:spcPts val="0"/>
              </a:spcBef>
              <a:spcAft>
                <a:spcPts val="1600"/>
              </a:spcAft>
              <a:buClr>
                <a:schemeClr val="dk2"/>
              </a:buClr>
              <a:buSzPct val="100000"/>
              <a:buAutoNum type="alphaLcPeriod"/>
            </a:pPr>
            <a:r>
              <a:rPr lang="en" sz="2000" dirty="0">
                <a:solidFill>
                  <a:schemeClr val="dk2"/>
                </a:solidFill>
              </a:rPr>
              <a:t>For tail queries: extract from Web text and Web-tables</a:t>
            </a:r>
          </a:p>
          <a:p>
            <a:pPr marL="1371600" lvl="2" indent="-330200" rtl="0">
              <a:lnSpc>
                <a:spcPct val="115000"/>
              </a:lnSpc>
              <a:spcBef>
                <a:spcPts val="0"/>
              </a:spcBef>
              <a:spcAft>
                <a:spcPts val="1600"/>
              </a:spcAft>
              <a:buClr>
                <a:schemeClr val="dk2"/>
              </a:buClr>
              <a:buSzPct val="100000"/>
              <a:buAutoNum type="romanLcPeriod"/>
            </a:pPr>
            <a:r>
              <a:rPr lang="en" sz="1600" dirty="0">
                <a:solidFill>
                  <a:schemeClr val="dk2"/>
                </a:solidFill>
              </a:rPr>
              <a:t>Well-interpreted query can be better matched to table titles/column headers.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Shape 1290"/>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291" name="Shape 1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Shape 131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315" name="Shape 1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Shape 132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322" name="Shape 1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Shape 1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5" name="Shape 133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For example, such tables are not seen in typical knowledge bases</a:t>
            </a:r>
          </a:p>
        </p:txBody>
      </p:sp>
      <p:sp>
        <p:nvSpPr>
          <p:cNvPr id="1336" name="Shape 133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54</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46" name="Shape 134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Consider the query:</a:t>
            </a:r>
          </a:p>
        </p:txBody>
      </p:sp>
      <p:sp>
        <p:nvSpPr>
          <p:cNvPr id="1347" name="Shape 134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55</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Shape 1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2" name="Shape 13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Shape 1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58" name="Shape 135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Meanwhile there are 100s of millions of tables on the web, many of which contain the answer to  quantitative queries such as these because 40% of table columns are numeric.</a:t>
            </a:r>
          </a:p>
          <a:p>
            <a:pPr marL="0" marR="0" lvl="0" indent="0" algn="l" rtl="0">
              <a:spcBef>
                <a:spcPts val="0"/>
              </a:spcBef>
              <a:buSzPct val="25000"/>
              <a:buNone/>
            </a:pPr>
            <a:r>
              <a:rPr lang="en" sz="1200">
                <a:solidFill>
                  <a:schemeClr val="dk1"/>
                </a:solidFill>
                <a:latin typeface="Calibri"/>
                <a:ea typeface="Calibri"/>
                <a:cs typeface="Calibri"/>
                <a:sym typeface="Calibri"/>
              </a:rPr>
              <a:t>However, extracting the exact answer from these organically created tables on the Web requires many careful steps</a:t>
            </a:r>
          </a:p>
        </p:txBody>
      </p:sp>
      <p:sp>
        <p:nvSpPr>
          <p:cNvPr id="1359" name="Shape 135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57</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Shape 1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70" name="Shape 137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What is required to tap them to present an answer to a user? </a:t>
            </a: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First,  we need to match the query keywords  in a way that is congnizant of the structure of the table spanning its row, column cells, header, title, and surrounding text.</a:t>
            </a: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Second, we need to grapple with the ambiguity of parsing numbers and units from tables.   Anyone who has stared at such content long enough, will get baffled with the bewildering variety of mentions of number/units.</a:t>
            </a: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59,2 is 59.2 in an electronic catalog but 592 typically.</a:t>
            </a: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m could be meter or million or mach number?</a:t>
            </a: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Kt could be kiloton or knot or karat.</a:t>
            </a: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Even a simple / can take two different meanings in a unit on a table header.</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We therefore try to be robust by keeping around multiple extractions and depending on consensus from other extractions to create the answer.</a:t>
            </a: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Consensus itself is tricky for continuous quantities ---- unlike for discrete answers cannot count support via an exact key.  Numbers often have slight variation, and it is not easy to characterize “slight” in a query-independent way.</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371" name="Shape 137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58</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Shape 1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77" name="Shape 13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Matching the query keywords to rows/columns/context of a table is a noisy process. </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We assign a relevance probability of each snippet based on various features that we use to capture evidence of a mtach.  We combined these to assign probability of relevance to each snippet</a:t>
            </a:r>
          </a:p>
        </p:txBody>
      </p:sp>
      <p:sp>
        <p:nvSpPr>
          <p:cNvPr id="1378" name="Shape 13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59</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Shape 1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4" name="Shape 14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Extract the number in each cell.</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Number is meaningless without unit.</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Different cells in different units.  So we need to convert each extracted value to its canonical form.</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For this, we need to annotate the unit with respect to a well-defined unit of measurements that lists their inter-conversion methods.</a:t>
            </a:r>
          </a:p>
        </p:txBody>
      </p:sp>
      <p:sp>
        <p:nvSpPr>
          <p:cNvPr id="1405" name="Shape 14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60</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Shape 141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18" name="Shape 1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Shape 1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73" name="Shape 14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Now our task is to extract number in each cell and annotate it to a unit in the ontology.</a:t>
            </a: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Massive problem of noise and ambiguity, we extract multiple numbers and units each with a score.</a:t>
            </a: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First case is easy.</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Unit annotation is a difficult problem and we will describe how exactly we solve it later.</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Convert all numbers to a chosen unit for each quantity.</a:t>
            </a:r>
          </a:p>
        </p:txBody>
      </p:sp>
      <p:sp>
        <p:nvSpPr>
          <p:cNvPr id="1474" name="Shape 14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62</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Shape 149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494" name="Shape 1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Shape 1500"/>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501" name="Shape 15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During collectiv</a:t>
            </a:r>
            <a:r>
              <a:rPr lang="en-US" baseline="0" dirty="0" smtClean="0"/>
              <a:t>e inference refine all these probabilities to be more consistent with the global state.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C74774-CF24-443A-BA5F-C5C23D4EF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11656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During</a:t>
            </a:r>
            <a:r>
              <a:rPr lang="en-US" baseline="0" dirty="0" smtClean="0"/>
              <a:t> CI: assume each of these probabilities has a unknown true score which is a hidden variable.  We discover its value iteratively.  Initial value of the </a:t>
            </a:r>
            <a:r>
              <a:rPr lang="en-US" baseline="0" dirty="0" err="1" smtClean="0"/>
              <a:t>hiidden</a:t>
            </a:r>
            <a:r>
              <a:rPr lang="en-US" baseline="0" dirty="0" smtClean="0"/>
              <a:t> variables is what we obtained locally.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C74774-CF24-443A-BA5F-C5C23D4EF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06459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During</a:t>
            </a:r>
            <a:r>
              <a:rPr lang="en-US" baseline="0" dirty="0" smtClean="0"/>
              <a:t> CI: assume each of these probabilities has a unknown true score which is a hidden variable.  We discover its value iteratively.  Initial value of the </a:t>
            </a:r>
            <a:r>
              <a:rPr lang="en-US" baseline="0" dirty="0" err="1" smtClean="0"/>
              <a:t>hiidden</a:t>
            </a:r>
            <a:r>
              <a:rPr lang="en-US" baseline="0" dirty="0" smtClean="0"/>
              <a:t> variables is what we obtained locally.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C74774-CF24-443A-BA5F-C5C23D4EF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12166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C74774-CF24-443A-BA5F-C5C23D4EF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12593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err="1" smtClean="0"/>
              <a:t>Todo</a:t>
            </a:r>
            <a:r>
              <a:rPr lang="en-IN" dirty="0" smtClean="0"/>
              <a:t>, complete </a:t>
            </a:r>
            <a:endParaRPr lang="en-IN"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8A7353-3333-45AE-A3C5-B44F2641D614}"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61415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smtClean="0"/>
              <a:t>Initially</a:t>
            </a:r>
            <a:r>
              <a:rPr lang="en-IN" baseline="0" dirty="0" smtClean="0"/>
              <a:t>, we thought unit annotation was an easy task that can be managed with a set of rules.</a:t>
            </a:r>
            <a:endParaRPr lang="en-IN" baseline="0" dirty="0"/>
          </a:p>
          <a:p>
            <a:r>
              <a:rPr lang="en-IN" baseline="0" dirty="0" smtClean="0"/>
              <a:t>Many table headers are of the form:</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8A7353-3333-45AE-A3C5-B44F2641D614}"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6940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Grammar</a:t>
            </a:r>
            <a:r>
              <a:rPr lang="en-US" baseline="0" dirty="0" smtClean="0"/>
              <a:t> that captures possible patterns of derived units and multipliers as they occur in a table header.  With a few iterations, this is easy to get right.  Grammar allow many possible parses.  Choose one based on features.</a:t>
            </a:r>
          </a:p>
          <a:p>
            <a:r>
              <a:rPr lang="en-US" baseline="0" dirty="0" smtClean="0"/>
              <a:t>Second, is a set of features that are used to encode various lexical clues like brackets, semantic priors, and frequency statistics.  Weighted combination of these features provide scores to each ambiguous parse such that the highest scoring  parse is more likely to be correct.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C74774-CF24-443A-BA5F-C5C23D4EF9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4271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083216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smtClean="0"/>
              <a:t>Features at different levels: brackets at unit-list.</a:t>
            </a:r>
          </a:p>
          <a:p>
            <a:r>
              <a:rPr lang="en-IN" dirty="0" smtClean="0"/>
              <a:t>Dictionary match</a:t>
            </a:r>
            <a:r>
              <a:rPr lang="en-IN" baseline="0" dirty="0" smtClean="0"/>
              <a:t> for </a:t>
            </a:r>
            <a:r>
              <a:rPr lang="en-IN" baseline="0" dirty="0" err="1" smtClean="0"/>
              <a:t>simpleunit</a:t>
            </a:r>
            <a:r>
              <a:rPr lang="en-IN" baseline="0" dirty="0" smtClean="0"/>
              <a:t> nodes.</a:t>
            </a:r>
          </a:p>
          <a:p>
            <a:r>
              <a:rPr lang="en-IN" baseline="0" dirty="0" smtClean="0"/>
              <a:t>Bias that multiple units are of the same type.</a:t>
            </a:r>
          </a:p>
          <a:p>
            <a:r>
              <a:rPr lang="en-IN" baseline="0" dirty="0" smtClean="0"/>
              <a:t>Co-occurrence at unit-level.</a:t>
            </a:r>
            <a:endParaRPr lang="en-IN"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8A7353-3333-45AE-A3C5-B44F2641D614}"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12498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Shape 17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16" name="Shape 17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Shape 17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23" name="Shape 1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Shape 1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1" name="Shape 17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732" name="Shape 17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77</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Shape 17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47" name="Shape 1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Shape 17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4" name="Shape 17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Shape 1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9" name="Shape 17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Separate slide for future values: vague, concrete values.</a:t>
            </a:r>
          </a:p>
          <a:p>
            <a:pPr lvl="0" rt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Shape 1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6" name="Shape 17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Let us elaborate on this claim by looking at  a particularly databasy query type: the entity-attribute query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endParaRPr/>
          </a:p>
          <a:p>
            <a:pPr lvl="0">
              <a:spcBef>
                <a:spcPts val="0"/>
              </a:spcBef>
              <a:buNone/>
            </a:pPr>
            <a:r>
              <a:rPr lang="en"/>
              <a:t>A large fraction of search queries on the web ask for values of attributes of entities.  Search engines seek to return to the answer the “precise value” as answer rather than refer you to 10 blue links.  They succeed at different levels.</a:t>
            </a:r>
          </a:p>
          <a:p>
            <a:pPr lvl="0">
              <a:spcBef>
                <a:spcPts val="0"/>
              </a:spcBef>
              <a:buNone/>
            </a:pPr>
            <a:r>
              <a:rPr lang="en"/>
              <a:t>Exact answer for some queries</a:t>
            </a:r>
          </a:p>
          <a:p>
            <a:pPr lvl="0">
              <a:spcBef>
                <a:spcPts val="0"/>
              </a:spcBef>
              <a:buNone/>
            </a:pPr>
            <a:r>
              <a:rPr lang="en"/>
              <a:t>A relevant text paragraph with highlighted answer</a:t>
            </a:r>
          </a:p>
          <a:p>
            <a:pPr lvl="0">
              <a:spcBef>
                <a:spcPts val="0"/>
              </a:spcBef>
              <a:buNone/>
            </a:pPr>
            <a:endParaRPr/>
          </a:p>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79675" y="457200"/>
            <a:ext cx="8514300" cy="857400"/>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52" name="Shape 52"/>
          <p:cNvSpPr txBox="1">
            <a:spLocks noGrp="1"/>
          </p:cNvSpPr>
          <p:nvPr>
            <p:ph type="body" idx="1"/>
          </p:nvPr>
        </p:nvSpPr>
        <p:spPr>
          <a:xfrm>
            <a:off x="685800" y="1485900"/>
            <a:ext cx="7772400" cy="3086100"/>
          </a:xfrm>
          <a:prstGeom prst="rect">
            <a:avLst/>
          </a:prstGeom>
          <a:noFill/>
          <a:ln>
            <a:noFill/>
          </a:ln>
        </p:spPr>
        <p:txBody>
          <a:bodyPr lIns="91425" tIns="91425" rIns="91425" bIns="91425" anchor="t" anchorCtr="0"/>
          <a:lstStyle>
            <a:lvl1pPr marL="342900" lvl="0" indent="-139700" algn="l" rtl="0">
              <a:spcBef>
                <a:spcPts val="640"/>
              </a:spcBef>
              <a:spcAft>
                <a:spcPts val="0"/>
              </a:spcAft>
              <a:buClr>
                <a:schemeClr val="dk1"/>
              </a:buClr>
              <a:buFont typeface="Arial"/>
              <a:buChar char="•"/>
              <a:defRPr/>
            </a:lvl1pPr>
            <a:lvl2pPr marL="742950" lvl="1" indent="-107950" algn="l" rtl="0">
              <a:spcBef>
                <a:spcPts val="560"/>
              </a:spcBef>
              <a:spcAft>
                <a:spcPts val="0"/>
              </a:spcAft>
              <a:buClr>
                <a:schemeClr val="dk1"/>
              </a:buClr>
              <a:buFont typeface="Arial"/>
              <a:buChar char="–"/>
              <a:defRPr/>
            </a:lvl2pPr>
            <a:lvl3pPr marL="1143000" lvl="2" indent="-76200" algn="l" rtl="0">
              <a:spcBef>
                <a:spcPts val="480"/>
              </a:spcBef>
              <a:spcAft>
                <a:spcPts val="0"/>
              </a:spcAft>
              <a:buClr>
                <a:schemeClr val="dk1"/>
              </a:buClr>
              <a:buFont typeface="Arial"/>
              <a:buChar char="•"/>
              <a:defRPr/>
            </a:lvl3pPr>
            <a:lvl4pPr marL="1600200" lvl="3" indent="-101600" algn="l" rtl="0">
              <a:spcBef>
                <a:spcPts val="400"/>
              </a:spcBef>
              <a:spcAft>
                <a:spcPts val="0"/>
              </a:spcAft>
              <a:buClr>
                <a:schemeClr val="dk1"/>
              </a:buClr>
              <a:buFont typeface="Arial"/>
              <a:buChar char="–"/>
              <a:defRPr/>
            </a:lvl4pPr>
            <a:lvl5pPr marL="2057400" lvl="4" indent="-101600" algn="l" rtl="0">
              <a:spcBef>
                <a:spcPts val="400"/>
              </a:spcBef>
              <a:spcAft>
                <a:spcPts val="0"/>
              </a:spcAft>
              <a:buClr>
                <a:schemeClr val="dk1"/>
              </a:buClr>
              <a:buFont typeface="Arial"/>
              <a:buChar char="»"/>
              <a:defRPr/>
            </a:lvl5pPr>
            <a:lvl6pPr marL="2514600" lvl="5" indent="-101600" algn="l" rtl="0">
              <a:spcBef>
                <a:spcPts val="400"/>
              </a:spcBef>
              <a:spcAft>
                <a:spcPts val="0"/>
              </a:spcAft>
              <a:buClr>
                <a:schemeClr val="dk1"/>
              </a:buClr>
              <a:buFont typeface="Arial"/>
              <a:buChar char="»"/>
              <a:defRPr/>
            </a:lvl6pPr>
            <a:lvl7pPr marL="2971800" lvl="6" indent="-101600" algn="l" rtl="0">
              <a:spcBef>
                <a:spcPts val="400"/>
              </a:spcBef>
              <a:spcAft>
                <a:spcPts val="0"/>
              </a:spcAft>
              <a:buClr>
                <a:schemeClr val="dk1"/>
              </a:buClr>
              <a:buFont typeface="Arial"/>
              <a:buChar char="»"/>
              <a:defRPr/>
            </a:lvl7pPr>
            <a:lvl8pPr marL="3429000" lvl="7" indent="-101600" algn="l" rtl="0">
              <a:spcBef>
                <a:spcPts val="400"/>
              </a:spcBef>
              <a:spcAft>
                <a:spcPts val="0"/>
              </a:spcAft>
              <a:buClr>
                <a:schemeClr val="dk1"/>
              </a:buClr>
              <a:buFont typeface="Arial"/>
              <a:buChar char="»"/>
              <a:defRPr/>
            </a:lvl8pPr>
            <a:lvl9pPr marL="3886200" lvl="8" indent="-101600" algn="l" rtl="0">
              <a:spcBef>
                <a:spcPts val="400"/>
              </a:spcBef>
              <a:spcAft>
                <a:spcPts val="0"/>
              </a:spcAft>
              <a:buClr>
                <a:schemeClr val="dk1"/>
              </a:buClr>
              <a:buFont typeface="Arial"/>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685800" y="1597818"/>
            <a:ext cx="7772400" cy="11025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61" name="Shape 61"/>
          <p:cNvSpPr txBox="1">
            <a:spLocks noGrp="1"/>
          </p:cNvSpPr>
          <p:nvPr>
            <p:ph type="subTitle" idx="1"/>
          </p:nvPr>
        </p:nvSpPr>
        <p:spPr>
          <a:xfrm>
            <a:off x="1371600" y="2914650"/>
            <a:ext cx="6400800" cy="1314600"/>
          </a:xfrm>
          <a:prstGeom prst="rect">
            <a:avLst/>
          </a:prstGeom>
          <a:noFill/>
          <a:ln>
            <a:noFill/>
          </a:ln>
        </p:spPr>
        <p:txBody>
          <a:bodyPr lIns="91425" tIns="91425" rIns="91425" bIns="91425" anchor="t" anchorCtr="0"/>
          <a:lstStyle>
            <a:lvl1pPr marL="0" marR="0" lvl="0" indent="0" algn="ctr" rtl="0">
              <a:spcBef>
                <a:spcPts val="560"/>
              </a:spcBef>
              <a:spcAft>
                <a:spcPts val="0"/>
              </a:spcAft>
              <a:buClr>
                <a:schemeClr val="folHlink"/>
              </a:buClr>
              <a:buFont typeface="Noto Sans Symbols"/>
              <a:buNone/>
              <a:defRPr sz="2800" b="0" i="0" u="none" strike="noStrike" cap="none">
                <a:solidFill>
                  <a:srgbClr val="888888"/>
                </a:solidFill>
                <a:latin typeface="Arial"/>
                <a:ea typeface="Arial"/>
                <a:cs typeface="Arial"/>
                <a:sym typeface="Arial"/>
              </a:defRPr>
            </a:lvl1pPr>
            <a:lvl2pPr marL="457200" marR="0" lvl="1" indent="0" algn="ctr" rtl="0">
              <a:spcBef>
                <a:spcPts val="480"/>
              </a:spcBef>
              <a:spcAft>
                <a:spcPts val="0"/>
              </a:spcAft>
              <a:buClr>
                <a:schemeClr val="hlink"/>
              </a:buClr>
              <a:buFont typeface="Noto Sans Symbols"/>
              <a:buNone/>
              <a:defRPr sz="2400" b="0" i="0" u="none" strike="noStrike" cap="none">
                <a:solidFill>
                  <a:srgbClr val="888888"/>
                </a:solidFill>
                <a:latin typeface="Arial"/>
                <a:ea typeface="Arial"/>
                <a:cs typeface="Arial"/>
                <a:sym typeface="Arial"/>
              </a:defRPr>
            </a:lvl2pPr>
            <a:lvl3pPr marL="914400" marR="0" lvl="2" indent="0" algn="ctr" rtl="0">
              <a:spcBef>
                <a:spcPts val="400"/>
              </a:spcBef>
              <a:spcAft>
                <a:spcPts val="0"/>
              </a:spcAft>
              <a:buClr>
                <a:schemeClr val="folHlink"/>
              </a:buClr>
              <a:buFont typeface="Noto Sans Symbols"/>
              <a:buNone/>
              <a:defRPr sz="2000" b="0" i="0" u="none" strike="noStrike" cap="none">
                <a:solidFill>
                  <a:srgbClr val="888888"/>
                </a:solidFill>
                <a:latin typeface="Arial"/>
                <a:ea typeface="Arial"/>
                <a:cs typeface="Arial"/>
                <a:sym typeface="Arial"/>
              </a:defRPr>
            </a:lvl3pPr>
            <a:lvl4pPr marL="1371600" marR="0" lvl="3" indent="0" algn="ctr" rtl="0">
              <a:spcBef>
                <a:spcPts val="400"/>
              </a:spcBef>
              <a:spcAft>
                <a:spcPts val="0"/>
              </a:spcAft>
              <a:buClr>
                <a:schemeClr val="accent2"/>
              </a:buClr>
              <a:buFont typeface="Noto Sans Symbols"/>
              <a:buNone/>
              <a:defRPr sz="2000" b="0" i="0" u="none" strike="noStrike" cap="none">
                <a:solidFill>
                  <a:srgbClr val="888888"/>
                </a:solidFill>
                <a:latin typeface="Arial"/>
                <a:ea typeface="Arial"/>
                <a:cs typeface="Arial"/>
                <a:sym typeface="Arial"/>
              </a:defRPr>
            </a:lvl4pPr>
            <a:lvl5pPr marL="1828800" marR="0" lvl="4"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9pPr>
          </a:lstStyle>
          <a:p>
            <a:endParaRPr/>
          </a:p>
        </p:txBody>
      </p:sp>
      <p:sp>
        <p:nvSpPr>
          <p:cNvPr id="62" name="Shape 62"/>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09600" y="228600"/>
            <a:ext cx="8174100" cy="514200"/>
          </a:xfrm>
          <a:prstGeom prst="rect">
            <a:avLst/>
          </a:prstGeom>
          <a:noFill/>
          <a:ln>
            <a:noFill/>
          </a:ln>
        </p:spPr>
        <p:txBody>
          <a:bodyPr lIns="91425" tIns="91425" rIns="91425" bIns="91425" anchor="b" anchorCtr="0"/>
          <a:lstStyle>
            <a:lvl1pPr marL="0" marR="0" lvl="0" indent="0" algn="l" rtl="0">
              <a:spcBef>
                <a:spcPts val="0"/>
              </a:spcBef>
              <a:spcAft>
                <a:spcPts val="0"/>
              </a:spcAft>
              <a:buClr>
                <a:srgbClr val="0000FF"/>
              </a:buClr>
              <a:buSzPct val="100000"/>
              <a:buNone/>
              <a:defRPr sz="3600" b="0" i="0" u="none" strike="noStrike" cap="none">
                <a:solidFill>
                  <a:srgbClr val="0000FF"/>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66" name="Shape 66"/>
          <p:cNvSpPr txBox="1">
            <a:spLocks noGrp="1"/>
          </p:cNvSpPr>
          <p:nvPr>
            <p:ph type="body" idx="1"/>
          </p:nvPr>
        </p:nvSpPr>
        <p:spPr>
          <a:xfrm>
            <a:off x="685800" y="800100"/>
            <a:ext cx="8269200" cy="37149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84950" y="105425"/>
            <a:ext cx="8174100" cy="514200"/>
          </a:xfrm>
          <a:prstGeom prst="rect">
            <a:avLst/>
          </a:prstGeom>
          <a:noFill/>
          <a:ln>
            <a:noFill/>
          </a:ln>
        </p:spPr>
        <p:txBody>
          <a:bodyPr lIns="91425" tIns="91425" rIns="91425" bIns="91425" anchor="b" anchorCtr="0"/>
          <a:lstStyle>
            <a:lvl1pPr marL="0" marR="0" lvl="0" indent="0" algn="l" rtl="0">
              <a:spcBef>
                <a:spcPts val="0"/>
              </a:spcBef>
              <a:spcAft>
                <a:spcPts val="0"/>
              </a:spcAft>
              <a:buClr>
                <a:srgbClr val="0000FF"/>
              </a:buClr>
              <a:buSzPct val="100000"/>
              <a:buNone/>
              <a:defRPr sz="3600" b="0" i="0" u="none" strike="noStrike" cap="none">
                <a:solidFill>
                  <a:srgbClr val="0000FF"/>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72" name="Shape 72"/>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4"/>
        <p:cNvGrpSpPr/>
        <p:nvPr/>
      </p:nvGrpSpPr>
      <p:grpSpPr>
        <a:xfrm>
          <a:off x="0" y="0"/>
          <a:ext cx="0" cy="0"/>
          <a:chOff x="0" y="0"/>
          <a:chExt cx="0" cy="0"/>
        </a:xfrm>
      </p:grpSpPr>
      <p:sp>
        <p:nvSpPr>
          <p:cNvPr id="75" name="Shape 75"/>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609600" y="228600"/>
            <a:ext cx="8174100" cy="514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80" name="Shape 80"/>
          <p:cNvSpPr txBox="1">
            <a:spLocks noGrp="1"/>
          </p:cNvSpPr>
          <p:nvPr>
            <p:ph type="body" idx="1"/>
          </p:nvPr>
        </p:nvSpPr>
        <p:spPr>
          <a:xfrm>
            <a:off x="685800" y="800100"/>
            <a:ext cx="8269200" cy="18003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body" idx="2"/>
          </p:nvPr>
        </p:nvSpPr>
        <p:spPr>
          <a:xfrm>
            <a:off x="685800" y="2714625"/>
            <a:ext cx="8269200" cy="18003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722312" y="3305175"/>
            <a:ext cx="7772400" cy="10215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87" name="Shape 87"/>
          <p:cNvSpPr txBox="1">
            <a:spLocks noGrp="1"/>
          </p:cNvSpPr>
          <p:nvPr>
            <p:ph type="body" idx="1"/>
          </p:nvPr>
        </p:nvSpPr>
        <p:spPr>
          <a:xfrm>
            <a:off x="722312" y="2180034"/>
            <a:ext cx="7772400" cy="1125300"/>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folHlink"/>
              </a:buClr>
              <a:buFont typeface="Noto Sans Symbols"/>
              <a:buNone/>
              <a:defRPr sz="2000" b="0" i="0" u="none" strike="noStrike" cap="none">
                <a:solidFill>
                  <a:schemeClr val="dk1"/>
                </a:solidFill>
                <a:latin typeface="Arial"/>
                <a:ea typeface="Arial"/>
                <a:cs typeface="Arial"/>
                <a:sym typeface="Arial"/>
              </a:defRPr>
            </a:lvl1pPr>
            <a:lvl2pPr marL="457200" marR="0" lvl="1" indent="0" algn="l" rtl="0">
              <a:spcBef>
                <a:spcPts val="360"/>
              </a:spcBef>
              <a:spcAft>
                <a:spcPts val="0"/>
              </a:spcAft>
              <a:buClr>
                <a:schemeClr val="hlink"/>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chemeClr val="folHlink"/>
              </a:buClr>
              <a:buFont typeface="Noto Sans Symbols"/>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chemeClr val="accent2"/>
              </a:buClr>
              <a:buFont typeface="Noto Sans Symbols"/>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609600" y="228600"/>
            <a:ext cx="8174100" cy="514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93" name="Shape 93"/>
          <p:cNvSpPr txBox="1">
            <a:spLocks noGrp="1"/>
          </p:cNvSpPr>
          <p:nvPr>
            <p:ph type="body" idx="1"/>
          </p:nvPr>
        </p:nvSpPr>
        <p:spPr>
          <a:xfrm>
            <a:off x="685800" y="800100"/>
            <a:ext cx="4057800" cy="37149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65735" algn="l" rtl="0">
              <a:spcBef>
                <a:spcPts val="360"/>
              </a:spcBef>
              <a:spcAft>
                <a:spcPts val="0"/>
              </a:spcAft>
              <a:buClr>
                <a:schemeClr val="accent2"/>
              </a:buClr>
              <a:buSzPct val="54999"/>
              <a:buFont typeface="Noto Sans Symbols"/>
              <a:buChar char="■"/>
              <a:defRPr sz="1800" b="0" i="0" u="none" strike="noStrike" cap="none">
                <a:solidFill>
                  <a:schemeClr val="dk1"/>
                </a:solidFill>
                <a:latin typeface="Arial"/>
                <a:ea typeface="Arial"/>
                <a:cs typeface="Arial"/>
                <a:sym typeface="Arial"/>
              </a:defRPr>
            </a:lvl4pPr>
            <a:lvl5pPr marL="2057400" marR="0" lvl="4"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5pPr>
            <a:lvl6pPr marL="2514600" marR="0" lvl="5"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6pPr>
            <a:lvl7pPr marL="2971800" marR="0" lvl="6"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7pPr>
            <a:lvl8pPr marL="3429000" marR="0" lvl="7"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8pPr>
            <a:lvl9pPr marL="3886200" marR="0" lvl="8"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body" idx="2"/>
          </p:nvPr>
        </p:nvSpPr>
        <p:spPr>
          <a:xfrm>
            <a:off x="4895850" y="800100"/>
            <a:ext cx="4059300" cy="37149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65735" algn="l" rtl="0">
              <a:spcBef>
                <a:spcPts val="360"/>
              </a:spcBef>
              <a:spcAft>
                <a:spcPts val="0"/>
              </a:spcAft>
              <a:buClr>
                <a:schemeClr val="accent2"/>
              </a:buClr>
              <a:buSzPct val="54999"/>
              <a:buFont typeface="Noto Sans Symbols"/>
              <a:buChar char="■"/>
              <a:defRPr sz="1800" b="0" i="0" u="none" strike="noStrike" cap="none">
                <a:solidFill>
                  <a:schemeClr val="dk1"/>
                </a:solidFill>
                <a:latin typeface="Arial"/>
                <a:ea typeface="Arial"/>
                <a:cs typeface="Arial"/>
                <a:sym typeface="Arial"/>
              </a:defRPr>
            </a:lvl4pPr>
            <a:lvl5pPr marL="2057400" marR="0" lvl="4"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5pPr>
            <a:lvl6pPr marL="2514600" marR="0" lvl="5"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6pPr>
            <a:lvl7pPr marL="2971800" marR="0" lvl="6"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7pPr>
            <a:lvl8pPr marL="3429000" marR="0" lvl="7"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8pPr>
            <a:lvl9pPr marL="3886200" marR="0" lvl="8"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100" name="Shape 100"/>
          <p:cNvSpPr txBox="1">
            <a:spLocks noGrp="1"/>
          </p:cNvSpPr>
          <p:nvPr>
            <p:ph type="body" idx="1"/>
          </p:nvPr>
        </p:nvSpPr>
        <p:spPr>
          <a:xfrm>
            <a:off x="457200" y="1151334"/>
            <a:ext cx="4040100" cy="480000"/>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folHlink"/>
              </a:buClr>
              <a:buFont typeface="Noto Sans Symbols"/>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hlink"/>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folHlink"/>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accent2"/>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101" name="Shape 101"/>
          <p:cNvSpPr txBox="1">
            <a:spLocks noGrp="1"/>
          </p:cNvSpPr>
          <p:nvPr>
            <p:ph type="body" idx="2"/>
          </p:nvPr>
        </p:nvSpPr>
        <p:spPr>
          <a:xfrm>
            <a:off x="457200" y="1631156"/>
            <a:ext cx="4040100" cy="2963400"/>
          </a:xfrm>
          <a:prstGeom prst="rect">
            <a:avLst/>
          </a:prstGeom>
          <a:noFill/>
          <a:ln>
            <a:noFill/>
          </a:ln>
        </p:spPr>
        <p:txBody>
          <a:bodyPr lIns="91425" tIns="91425" rIns="91425" bIns="91425" anchor="t" anchorCtr="0"/>
          <a:lstStyle>
            <a:lvl1pPr marL="342900" marR="0" lvl="0" indent="-251459" algn="l" rtl="0">
              <a:spcBef>
                <a:spcPts val="480"/>
              </a:spcBef>
              <a:spcAft>
                <a:spcPts val="0"/>
              </a:spcAft>
              <a:buClr>
                <a:schemeClr val="folHlink"/>
              </a:buClr>
              <a:buSzPct val="59999"/>
              <a:buFont typeface="Noto Sans Symbols"/>
              <a:buChar char="■"/>
              <a:defRPr sz="2400" b="0" i="0" u="none" strike="noStrike" cap="none">
                <a:solidFill>
                  <a:schemeClr val="dk1"/>
                </a:solidFill>
                <a:latin typeface="Arial"/>
                <a:ea typeface="Arial"/>
                <a:cs typeface="Arial"/>
                <a:sym typeface="Arial"/>
              </a:defRPr>
            </a:lvl1pPr>
            <a:lvl2pPr marL="742950" marR="0" lvl="1" indent="-215900" algn="l" rtl="0">
              <a:spcBef>
                <a:spcPts val="400"/>
              </a:spcBef>
              <a:spcAft>
                <a:spcPts val="0"/>
              </a:spcAft>
              <a:buClr>
                <a:schemeClr val="hlink"/>
              </a:buClr>
              <a:buSzPct val="55000"/>
              <a:buFont typeface="Noto Sans Symbols"/>
              <a:buChar char="■"/>
              <a:defRPr sz="2000" b="0" i="0" u="none" strike="noStrike" cap="none">
                <a:solidFill>
                  <a:schemeClr val="dk1"/>
                </a:solidFill>
                <a:latin typeface="Arial"/>
                <a:ea typeface="Arial"/>
                <a:cs typeface="Arial"/>
                <a:sym typeface="Arial"/>
              </a:defRPr>
            </a:lvl2pPr>
            <a:lvl3pPr marL="1143000" marR="0" lvl="2" indent="-171450" algn="l" rtl="0">
              <a:spcBef>
                <a:spcPts val="360"/>
              </a:spcBef>
              <a:spcAft>
                <a:spcPts val="0"/>
              </a:spcAft>
              <a:buClr>
                <a:schemeClr val="folHlink"/>
              </a:buClr>
              <a:buSzPct val="50000"/>
              <a:buFont typeface="Noto Sans Symbols"/>
              <a:buChar char="■"/>
              <a:defRPr sz="1800" b="0" i="0" u="none" strike="noStrike" cap="none">
                <a:solidFill>
                  <a:schemeClr val="dk1"/>
                </a:solidFill>
                <a:latin typeface="Arial"/>
                <a:ea typeface="Arial"/>
                <a:cs typeface="Arial"/>
                <a:sym typeface="Arial"/>
              </a:defRPr>
            </a:lvl3pPr>
            <a:lvl4pPr marL="1600200" marR="0" lvl="3" indent="-172719" algn="l" rtl="0">
              <a:spcBef>
                <a:spcPts val="320"/>
              </a:spcBef>
              <a:spcAft>
                <a:spcPts val="0"/>
              </a:spcAft>
              <a:buClr>
                <a:schemeClr val="accent2"/>
              </a:buClr>
              <a:buSzPct val="55000"/>
              <a:buFont typeface="Noto Sans Symbols"/>
              <a:buChar char="■"/>
              <a:defRPr sz="1600" b="0" i="0" u="none" strike="noStrike" cap="none">
                <a:solidFill>
                  <a:schemeClr val="dk1"/>
                </a:solidFill>
                <a:latin typeface="Arial"/>
                <a:ea typeface="Arial"/>
                <a:cs typeface="Arial"/>
                <a:sym typeface="Arial"/>
              </a:defRPr>
            </a:lvl4pPr>
            <a:lvl5pPr marL="2057400" marR="0" lvl="4"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5pPr>
            <a:lvl6pPr marL="2514600" marR="0" lvl="5"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6pPr>
            <a:lvl7pPr marL="2971800" marR="0" lvl="6"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7pPr>
            <a:lvl8pPr marL="3429000" marR="0" lvl="7"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8pPr>
            <a:lvl9pPr marL="3886200" marR="0" lvl="8"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body" idx="3"/>
          </p:nvPr>
        </p:nvSpPr>
        <p:spPr>
          <a:xfrm>
            <a:off x="4645025" y="1151334"/>
            <a:ext cx="4041900" cy="480000"/>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folHlink"/>
              </a:buClr>
              <a:buFont typeface="Noto Sans Symbols"/>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hlink"/>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folHlink"/>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accent2"/>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body" idx="4"/>
          </p:nvPr>
        </p:nvSpPr>
        <p:spPr>
          <a:xfrm>
            <a:off x="4645025" y="1631156"/>
            <a:ext cx="4041900" cy="2963400"/>
          </a:xfrm>
          <a:prstGeom prst="rect">
            <a:avLst/>
          </a:prstGeom>
          <a:noFill/>
          <a:ln>
            <a:noFill/>
          </a:ln>
        </p:spPr>
        <p:txBody>
          <a:bodyPr lIns="91425" tIns="91425" rIns="91425" bIns="91425" anchor="t" anchorCtr="0"/>
          <a:lstStyle>
            <a:lvl1pPr marL="342900" marR="0" lvl="0" indent="-251459" algn="l" rtl="0">
              <a:spcBef>
                <a:spcPts val="480"/>
              </a:spcBef>
              <a:spcAft>
                <a:spcPts val="0"/>
              </a:spcAft>
              <a:buClr>
                <a:schemeClr val="folHlink"/>
              </a:buClr>
              <a:buSzPct val="59999"/>
              <a:buFont typeface="Noto Sans Symbols"/>
              <a:buChar char="■"/>
              <a:defRPr sz="2400" b="0" i="0" u="none" strike="noStrike" cap="none">
                <a:solidFill>
                  <a:schemeClr val="dk1"/>
                </a:solidFill>
                <a:latin typeface="Arial"/>
                <a:ea typeface="Arial"/>
                <a:cs typeface="Arial"/>
                <a:sym typeface="Arial"/>
              </a:defRPr>
            </a:lvl1pPr>
            <a:lvl2pPr marL="742950" marR="0" lvl="1" indent="-215900" algn="l" rtl="0">
              <a:spcBef>
                <a:spcPts val="400"/>
              </a:spcBef>
              <a:spcAft>
                <a:spcPts val="0"/>
              </a:spcAft>
              <a:buClr>
                <a:schemeClr val="hlink"/>
              </a:buClr>
              <a:buSzPct val="55000"/>
              <a:buFont typeface="Noto Sans Symbols"/>
              <a:buChar char="■"/>
              <a:defRPr sz="2000" b="0" i="0" u="none" strike="noStrike" cap="none">
                <a:solidFill>
                  <a:schemeClr val="dk1"/>
                </a:solidFill>
                <a:latin typeface="Arial"/>
                <a:ea typeface="Arial"/>
                <a:cs typeface="Arial"/>
                <a:sym typeface="Arial"/>
              </a:defRPr>
            </a:lvl2pPr>
            <a:lvl3pPr marL="1143000" marR="0" lvl="2" indent="-171450" algn="l" rtl="0">
              <a:spcBef>
                <a:spcPts val="360"/>
              </a:spcBef>
              <a:spcAft>
                <a:spcPts val="0"/>
              </a:spcAft>
              <a:buClr>
                <a:schemeClr val="folHlink"/>
              </a:buClr>
              <a:buSzPct val="50000"/>
              <a:buFont typeface="Noto Sans Symbols"/>
              <a:buChar char="■"/>
              <a:defRPr sz="1800" b="0" i="0" u="none" strike="noStrike" cap="none">
                <a:solidFill>
                  <a:schemeClr val="dk1"/>
                </a:solidFill>
                <a:latin typeface="Arial"/>
                <a:ea typeface="Arial"/>
                <a:cs typeface="Arial"/>
                <a:sym typeface="Arial"/>
              </a:defRPr>
            </a:lvl3pPr>
            <a:lvl4pPr marL="1600200" marR="0" lvl="3" indent="-172719" algn="l" rtl="0">
              <a:spcBef>
                <a:spcPts val="320"/>
              </a:spcBef>
              <a:spcAft>
                <a:spcPts val="0"/>
              </a:spcAft>
              <a:buClr>
                <a:schemeClr val="accent2"/>
              </a:buClr>
              <a:buSzPct val="55000"/>
              <a:buFont typeface="Noto Sans Symbols"/>
              <a:buChar char="■"/>
              <a:defRPr sz="1600" b="0" i="0" u="none" strike="noStrike" cap="none">
                <a:solidFill>
                  <a:schemeClr val="dk1"/>
                </a:solidFill>
                <a:latin typeface="Arial"/>
                <a:ea typeface="Arial"/>
                <a:cs typeface="Arial"/>
                <a:sym typeface="Arial"/>
              </a:defRPr>
            </a:lvl4pPr>
            <a:lvl5pPr marL="2057400" marR="0" lvl="4"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5pPr>
            <a:lvl6pPr marL="2514600" marR="0" lvl="5"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6pPr>
            <a:lvl7pPr marL="2971800" marR="0" lvl="6"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7pPr>
            <a:lvl8pPr marL="3429000" marR="0" lvl="7"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8pPr>
            <a:lvl9pPr marL="3886200" marR="0" lvl="8"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4787"/>
            <a:ext cx="3008400" cy="8715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109" name="Shape 109"/>
          <p:cNvSpPr txBox="1">
            <a:spLocks noGrp="1"/>
          </p:cNvSpPr>
          <p:nvPr>
            <p:ph type="body" idx="1"/>
          </p:nvPr>
        </p:nvSpPr>
        <p:spPr>
          <a:xfrm>
            <a:off x="3575050" y="204787"/>
            <a:ext cx="5111700" cy="4389600"/>
          </a:xfrm>
          <a:prstGeom prst="rect">
            <a:avLst/>
          </a:prstGeom>
          <a:noFill/>
          <a:ln>
            <a:noFill/>
          </a:ln>
        </p:spPr>
        <p:txBody>
          <a:bodyPr lIns="91425" tIns="91425" rIns="91425" bIns="91425" anchor="t" anchorCtr="0"/>
          <a:lstStyle>
            <a:lvl1pPr marL="342900" marR="0" lvl="0" indent="-220980" algn="l" rtl="0">
              <a:spcBef>
                <a:spcPts val="640"/>
              </a:spcBef>
              <a:spcAft>
                <a:spcPts val="0"/>
              </a:spcAft>
              <a:buClr>
                <a:schemeClr val="folHlink"/>
              </a:buClr>
              <a:buSzPct val="60000"/>
              <a:buFont typeface="Noto Sans Symbols"/>
              <a:buChar char="■"/>
              <a:defRPr sz="3200" b="0" i="0" u="none" strike="noStrike" cap="none">
                <a:solidFill>
                  <a:schemeClr val="dk1"/>
                </a:solidFill>
                <a:latin typeface="Arial"/>
                <a:ea typeface="Arial"/>
                <a:cs typeface="Arial"/>
                <a:sym typeface="Arial"/>
              </a:defRPr>
            </a:lvl1pPr>
            <a:lvl2pPr marL="742950" marR="0" lvl="1" indent="-187959" algn="l" rtl="0">
              <a:spcBef>
                <a:spcPts val="560"/>
              </a:spcBef>
              <a:spcAft>
                <a:spcPts val="0"/>
              </a:spcAft>
              <a:buClr>
                <a:schemeClr val="hlink"/>
              </a:buClr>
              <a:buSzPct val="55000"/>
              <a:buFont typeface="Noto Sans Symbols"/>
              <a:buChar char="■"/>
              <a:defRPr sz="2800" b="0" i="0" u="none" strike="noStrike" cap="none">
                <a:solidFill>
                  <a:schemeClr val="dk1"/>
                </a:solidFill>
                <a:latin typeface="Arial"/>
                <a:ea typeface="Arial"/>
                <a:cs typeface="Arial"/>
                <a:sym typeface="Arial"/>
              </a:defRPr>
            </a:lvl2pPr>
            <a:lvl3pPr marL="1143000" marR="0" lvl="2" indent="-152400" algn="l" rtl="0">
              <a:spcBef>
                <a:spcPts val="480"/>
              </a:spcBef>
              <a:spcAft>
                <a:spcPts val="0"/>
              </a:spcAft>
              <a:buClr>
                <a:schemeClr val="folHlink"/>
              </a:buClr>
              <a:buSzPct val="50000"/>
              <a:buFont typeface="Noto Sans Symbols"/>
              <a:buChar char="■"/>
              <a:defRPr sz="24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10" name="Shape 110"/>
          <p:cNvSpPr txBox="1">
            <a:spLocks noGrp="1"/>
          </p:cNvSpPr>
          <p:nvPr>
            <p:ph type="body" idx="2"/>
          </p:nvPr>
        </p:nvSpPr>
        <p:spPr>
          <a:xfrm>
            <a:off x="457200" y="1076325"/>
            <a:ext cx="3008400" cy="3518400"/>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folHlink"/>
              </a:buClr>
              <a:buFont typeface="Noto Sans Symbols"/>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hlink"/>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folHlink"/>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accent2"/>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792288" y="3600450"/>
            <a:ext cx="5486400" cy="4251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116" name="Shape 116"/>
          <p:cNvSpPr>
            <a:spLocks noGrp="1"/>
          </p:cNvSpPr>
          <p:nvPr>
            <p:ph type="pic" idx="2"/>
          </p:nvPr>
        </p:nvSpPr>
        <p:spPr>
          <a:xfrm>
            <a:off x="1792288" y="459581"/>
            <a:ext cx="5486400" cy="30861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folHlink"/>
              </a:buClr>
              <a:buFont typeface="Noto Sans Symbols"/>
              <a:buNone/>
              <a:defRPr sz="3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hlink"/>
              </a:buClr>
              <a:buFont typeface="Noto Sans Symbols"/>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folHlink"/>
              </a:buClr>
              <a:buFont typeface="Noto Sans Symbols"/>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accent2"/>
              </a:buClr>
              <a:buFont typeface="Noto Sans Symbols"/>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117" name="Shape 117"/>
          <p:cNvSpPr txBox="1">
            <a:spLocks noGrp="1"/>
          </p:cNvSpPr>
          <p:nvPr>
            <p:ph type="body" idx="1"/>
          </p:nvPr>
        </p:nvSpPr>
        <p:spPr>
          <a:xfrm>
            <a:off x="1792288" y="4025503"/>
            <a:ext cx="5486400" cy="603600"/>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folHlink"/>
              </a:buClr>
              <a:buFont typeface="Noto Sans Symbols"/>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hlink"/>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folHlink"/>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accent2"/>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118" name="Shape 118"/>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19" name="Shape 119"/>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609600" y="228600"/>
            <a:ext cx="8174100" cy="514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123" name="Shape 123"/>
          <p:cNvSpPr txBox="1">
            <a:spLocks noGrp="1"/>
          </p:cNvSpPr>
          <p:nvPr>
            <p:ph type="body" idx="1"/>
          </p:nvPr>
        </p:nvSpPr>
        <p:spPr>
          <a:xfrm rot="5400000">
            <a:off x="2963038" y="-1477050"/>
            <a:ext cx="3714900" cy="82692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24" name="Shape 124"/>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5" name="Shape 125"/>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6" name="Shape 126"/>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rot="5400000">
            <a:off x="5769088" y="1328700"/>
            <a:ext cx="4286100" cy="20859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129" name="Shape 129"/>
          <p:cNvSpPr txBox="1">
            <a:spLocks noGrp="1"/>
          </p:cNvSpPr>
          <p:nvPr>
            <p:ph type="body" idx="1"/>
          </p:nvPr>
        </p:nvSpPr>
        <p:spPr>
          <a:xfrm rot="5400000">
            <a:off x="1520113" y="-681899"/>
            <a:ext cx="4286100" cy="6107099"/>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30" name="Shape 130"/>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1" name="Shape 131"/>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6481" y="205221"/>
            <a:ext cx="8226600" cy="8577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135" name="Shape 135"/>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7" name="Shape 137"/>
          <p:cNvSpPr txBox="1">
            <a:spLocks noGrp="1"/>
          </p:cNvSpPr>
          <p:nvPr>
            <p:ph type="sldNum" idx="12"/>
          </p:nvPr>
        </p:nvSpPr>
        <p:spPr>
          <a:xfrm>
            <a:off x="6554879" y="4749258"/>
            <a:ext cx="2128200" cy="3531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140" name="Shape 140"/>
          <p:cNvSpPr txBox="1">
            <a:spLocks noGrp="1"/>
          </p:cNvSpPr>
          <p:nvPr>
            <p:ph type="body" idx="1"/>
          </p:nvPr>
        </p:nvSpPr>
        <p:spPr>
          <a:xfrm>
            <a:off x="457200" y="1200150"/>
            <a:ext cx="4038600" cy="16395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41" name="Shape 141"/>
          <p:cNvSpPr txBox="1">
            <a:spLocks noGrp="1"/>
          </p:cNvSpPr>
          <p:nvPr>
            <p:ph type="body" idx="2"/>
          </p:nvPr>
        </p:nvSpPr>
        <p:spPr>
          <a:xfrm>
            <a:off x="4648200" y="1200150"/>
            <a:ext cx="4038600" cy="16395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body" idx="3"/>
          </p:nvPr>
        </p:nvSpPr>
        <p:spPr>
          <a:xfrm>
            <a:off x="457200" y="2953941"/>
            <a:ext cx="4038600" cy="16407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body" idx="4"/>
          </p:nvPr>
        </p:nvSpPr>
        <p:spPr>
          <a:xfrm>
            <a:off x="4648200" y="2953941"/>
            <a:ext cx="4038600" cy="16407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dt" idx="10"/>
          </p:nvPr>
        </p:nvSpPr>
        <p:spPr>
          <a:xfrm>
            <a:off x="457200" y="4683918"/>
            <a:ext cx="2133600" cy="3570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ftr" idx="11"/>
          </p:nvPr>
        </p:nvSpPr>
        <p:spPr>
          <a:xfrm>
            <a:off x="3124200" y="4683918"/>
            <a:ext cx="2895600" cy="3570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6" name="Shape 146"/>
          <p:cNvSpPr txBox="1">
            <a:spLocks noGrp="1"/>
          </p:cNvSpPr>
          <p:nvPr>
            <p:ph type="sldNum" idx="12"/>
          </p:nvPr>
        </p:nvSpPr>
        <p:spPr>
          <a:xfrm>
            <a:off x="6553200" y="4683918"/>
            <a:ext cx="2133600" cy="3570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1"/>
        <p:cNvGrpSpPr/>
        <p:nvPr/>
      </p:nvGrpSpPr>
      <p:grpSpPr>
        <a:xfrm>
          <a:off x="0" y="0"/>
          <a:ext cx="0" cy="0"/>
          <a:chOff x="0" y="0"/>
          <a:chExt cx="0" cy="0"/>
        </a:xfrm>
      </p:grpSpPr>
      <p:sp>
        <p:nvSpPr>
          <p:cNvPr id="152" name="Shape 152"/>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53" name="Shape 153"/>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4" name="Shape 1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57" name="Shape 15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254525" y="185525"/>
            <a:ext cx="8520600" cy="572700"/>
          </a:xfrm>
          <a:prstGeom prst="rect">
            <a:avLst/>
          </a:prstGeom>
        </p:spPr>
        <p:txBody>
          <a:bodyPr lIns="91425" tIns="91425" rIns="91425" bIns="91425" anchor="t" anchorCtr="0"/>
          <a:lstStyle>
            <a:lvl1pPr lvl="0" rtl="0">
              <a:spcBef>
                <a:spcPts val="0"/>
              </a:spcBef>
              <a:buClr>
                <a:srgbClr val="0000FF"/>
              </a:buClr>
              <a:buSzPct val="100000"/>
              <a:defRPr sz="3000">
                <a:solidFill>
                  <a:srgbClr val="0000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0" name="Shape 160"/>
          <p:cNvSpPr txBox="1">
            <a:spLocks noGrp="1"/>
          </p:cNvSpPr>
          <p:nvPr>
            <p:ph type="body" idx="1"/>
          </p:nvPr>
        </p:nvSpPr>
        <p:spPr>
          <a:xfrm>
            <a:off x="311700" y="782900"/>
            <a:ext cx="8520600" cy="3786000"/>
          </a:xfrm>
          <a:prstGeom prst="rect">
            <a:avLst/>
          </a:prstGeom>
        </p:spPr>
        <p:txBody>
          <a:bodyPr lIns="91425" tIns="91425" rIns="91425" bIns="91425" anchor="t" anchorCtr="0"/>
          <a:lstStyle>
            <a:lvl1pPr lvl="0" rtl="0">
              <a:spcBef>
                <a:spcPts val="0"/>
              </a:spcBef>
              <a:buSzPct val="100000"/>
              <a:defRPr sz="2400"/>
            </a:lvl1pPr>
            <a:lvl2pPr lvl="1" rtl="0">
              <a:spcBef>
                <a:spcPts val="0"/>
              </a:spcBef>
              <a:defRPr/>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NorCalSlid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263475" y="0"/>
            <a:ext cx="8520600" cy="572700"/>
          </a:xfrm>
          <a:prstGeom prst="rect">
            <a:avLst/>
          </a:prstGeom>
        </p:spPr>
        <p:txBody>
          <a:bodyPr lIns="91425" tIns="91425" rIns="91425" bIns="91425" anchor="t" anchorCtr="0"/>
          <a:lstStyle>
            <a:lvl1pPr lvl="0">
              <a:spcBef>
                <a:spcPts val="0"/>
              </a:spcBef>
              <a:buClr>
                <a:srgbClr val="0000FF"/>
              </a:buClr>
              <a:buSzPct val="100000"/>
              <a:defRPr sz="3000">
                <a:solidFill>
                  <a:srgbClr val="0000FF"/>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621450"/>
            <a:ext cx="8520600" cy="3947400"/>
          </a:xfrm>
          <a:prstGeom prst="rect">
            <a:avLst/>
          </a:prstGeom>
        </p:spPr>
        <p:txBody>
          <a:bodyPr lIns="91425" tIns="91425" rIns="91425" bIns="91425" anchor="t" anchorCtr="0"/>
          <a:lstStyle>
            <a:lvl1pPr lvl="0">
              <a:spcBef>
                <a:spcPts val="0"/>
              </a:spcBef>
              <a:buSzPct val="100000"/>
              <a:defRPr sz="2400"/>
            </a:lvl1pPr>
            <a:lvl2pPr lvl="1">
              <a:spcBef>
                <a:spcPts val="0"/>
              </a:spcBef>
              <a:buSzPct val="100000"/>
              <a:defRPr sz="2000"/>
            </a:lvl2pPr>
            <a:lvl3pPr lvl="2">
              <a:spcBef>
                <a:spcPts val="0"/>
              </a:spcBef>
              <a:buSzPct val="100000"/>
              <a:defRPr sz="16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3" name="Shape 163"/>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4" name="Shape 164"/>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5" name="Shape 1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8" name="Shape 16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71" name="Shape 171"/>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72" name="Shape 1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Main point">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75" name="Shape 17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76"/>
        <p:cNvGrpSpPr/>
        <p:nvPr/>
      </p:nvGrpSpPr>
      <p:grpSpPr>
        <a:xfrm>
          <a:off x="0" y="0"/>
          <a:ext cx="0" cy="0"/>
          <a:chOff x="0" y="0"/>
          <a:chExt cx="0" cy="0"/>
        </a:xfrm>
      </p:grpSpPr>
      <p:sp>
        <p:nvSpPr>
          <p:cNvPr id="177" name="Shape 177"/>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78" name="Shape 17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179" name="Shape 179"/>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80" name="Shape 180"/>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1" name="Shape 18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aption">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184" name="Shape 18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ig number">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187" name="Shape 187"/>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88" name="Shape 1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89"/>
        <p:cNvGrpSpPr/>
        <p:nvPr/>
      </p:nvGrpSpPr>
      <p:grpSpPr>
        <a:xfrm>
          <a:off x="0" y="0"/>
          <a:ext cx="0" cy="0"/>
          <a:chOff x="0" y="0"/>
          <a:chExt cx="0" cy="0"/>
        </a:xfrm>
      </p:grpSpPr>
      <p:sp>
        <p:nvSpPr>
          <p:cNvPr id="190" name="Shape 19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7"/>
        <p:cNvGrpSpPr/>
        <p:nvPr/>
      </p:nvGrpSpPr>
      <p:grpSpPr>
        <a:xfrm>
          <a:off x="0" y="0"/>
          <a:ext cx="0" cy="0"/>
          <a:chOff x="0" y="0"/>
          <a:chExt cx="0" cy="0"/>
        </a:xfrm>
      </p:grpSpPr>
      <p:sp>
        <p:nvSpPr>
          <p:cNvPr id="198" name="Shape 198"/>
          <p:cNvSpPr txBox="1">
            <a:spLocks noGrp="1"/>
          </p:cNvSpPr>
          <p:nvPr>
            <p:ph type="ctrTitle"/>
          </p:nvPr>
        </p:nvSpPr>
        <p:spPr>
          <a:xfrm>
            <a:off x="685800" y="1597818"/>
            <a:ext cx="7772400" cy="1102518"/>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199" name="Shape 199"/>
          <p:cNvSpPr txBox="1">
            <a:spLocks noGrp="1"/>
          </p:cNvSpPr>
          <p:nvPr>
            <p:ph type="subTitle" idx="1"/>
          </p:nvPr>
        </p:nvSpPr>
        <p:spPr>
          <a:xfrm>
            <a:off x="1371600" y="2914650"/>
            <a:ext cx="6400799" cy="1314450"/>
          </a:xfrm>
          <a:prstGeom prst="rect">
            <a:avLst/>
          </a:prstGeom>
          <a:noFill/>
          <a:ln>
            <a:noFill/>
          </a:ln>
        </p:spPr>
        <p:txBody>
          <a:bodyPr lIns="91425" tIns="91425" rIns="91425" bIns="91425" anchor="t" anchorCtr="0"/>
          <a:lstStyle>
            <a:lvl1pPr marL="0" marR="0" lvl="0" indent="0" algn="ctr" rtl="0">
              <a:spcBef>
                <a:spcPts val="560"/>
              </a:spcBef>
              <a:spcAft>
                <a:spcPts val="0"/>
              </a:spcAft>
              <a:buClr>
                <a:schemeClr val="folHlink"/>
              </a:buClr>
              <a:buFont typeface="Noto Sans Symbols"/>
              <a:buNone/>
              <a:defRPr sz="2800" b="0" i="0" u="none" strike="noStrike" cap="none">
                <a:solidFill>
                  <a:srgbClr val="888888"/>
                </a:solidFill>
                <a:latin typeface="Arial"/>
                <a:ea typeface="Arial"/>
                <a:cs typeface="Arial"/>
                <a:sym typeface="Arial"/>
              </a:defRPr>
            </a:lvl1pPr>
            <a:lvl2pPr marL="457200" marR="0" lvl="1" indent="0" algn="ctr" rtl="0">
              <a:spcBef>
                <a:spcPts val="480"/>
              </a:spcBef>
              <a:spcAft>
                <a:spcPts val="0"/>
              </a:spcAft>
              <a:buClr>
                <a:schemeClr val="hlink"/>
              </a:buClr>
              <a:buFont typeface="Noto Sans Symbols"/>
              <a:buNone/>
              <a:defRPr sz="2400" b="0" i="0" u="none" strike="noStrike" cap="none">
                <a:solidFill>
                  <a:srgbClr val="888888"/>
                </a:solidFill>
                <a:latin typeface="Arial"/>
                <a:ea typeface="Arial"/>
                <a:cs typeface="Arial"/>
                <a:sym typeface="Arial"/>
              </a:defRPr>
            </a:lvl2pPr>
            <a:lvl3pPr marL="914400" marR="0" lvl="2" indent="0" algn="ctr" rtl="0">
              <a:spcBef>
                <a:spcPts val="400"/>
              </a:spcBef>
              <a:spcAft>
                <a:spcPts val="0"/>
              </a:spcAft>
              <a:buClr>
                <a:schemeClr val="folHlink"/>
              </a:buClr>
              <a:buFont typeface="Noto Sans Symbols"/>
              <a:buNone/>
              <a:defRPr sz="2000" b="0" i="0" u="none" strike="noStrike" cap="none">
                <a:solidFill>
                  <a:srgbClr val="888888"/>
                </a:solidFill>
                <a:latin typeface="Arial"/>
                <a:ea typeface="Arial"/>
                <a:cs typeface="Arial"/>
                <a:sym typeface="Arial"/>
              </a:defRPr>
            </a:lvl3pPr>
            <a:lvl4pPr marL="1371600" marR="0" lvl="3" indent="0" algn="ctr" rtl="0">
              <a:spcBef>
                <a:spcPts val="400"/>
              </a:spcBef>
              <a:spcAft>
                <a:spcPts val="0"/>
              </a:spcAft>
              <a:buClr>
                <a:schemeClr val="accent2"/>
              </a:buClr>
              <a:buFont typeface="Noto Sans Symbols"/>
              <a:buNone/>
              <a:defRPr sz="2000" b="0" i="0" u="none" strike="noStrike" cap="none">
                <a:solidFill>
                  <a:srgbClr val="888888"/>
                </a:solidFill>
                <a:latin typeface="Arial"/>
                <a:ea typeface="Arial"/>
                <a:cs typeface="Arial"/>
                <a:sym typeface="Arial"/>
              </a:defRPr>
            </a:lvl4pPr>
            <a:lvl5pPr marL="1828800" marR="0" lvl="4"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chemeClr val="accent1"/>
              </a:buClr>
              <a:buFont typeface="Noto Sans Symbols"/>
              <a:buNone/>
              <a:defRPr sz="2000" b="0" i="0" u="none" strike="noStrike" cap="none">
                <a:solidFill>
                  <a:srgbClr val="888888"/>
                </a:solidFill>
                <a:latin typeface="Arial"/>
                <a:ea typeface="Arial"/>
                <a:cs typeface="Arial"/>
                <a:sym typeface="Arial"/>
              </a:defRPr>
            </a:lvl9pPr>
          </a:lstStyle>
          <a:p>
            <a:endParaRPr/>
          </a:p>
        </p:txBody>
      </p:sp>
      <p:sp>
        <p:nvSpPr>
          <p:cNvPr id="200" name="Shape 200"/>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1" name="Shape 201"/>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609600" y="228600"/>
            <a:ext cx="8174037" cy="5143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04" name="Shape 204"/>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5" name="Shape 205"/>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6" name="Shape 206"/>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09600" y="228600"/>
            <a:ext cx="8174037" cy="5143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09" name="Shape 209"/>
          <p:cNvSpPr txBox="1">
            <a:spLocks noGrp="1"/>
          </p:cNvSpPr>
          <p:nvPr>
            <p:ph type="body" idx="1"/>
          </p:nvPr>
        </p:nvSpPr>
        <p:spPr>
          <a:xfrm>
            <a:off x="685800" y="800100"/>
            <a:ext cx="8269288" cy="371475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10" name="Shape 210"/>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1" name="Shape 211"/>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2" name="Shape 212"/>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609600" y="228600"/>
            <a:ext cx="8174037" cy="5143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19" name="Shape 219"/>
          <p:cNvSpPr txBox="1">
            <a:spLocks noGrp="1"/>
          </p:cNvSpPr>
          <p:nvPr>
            <p:ph type="body" idx="1"/>
          </p:nvPr>
        </p:nvSpPr>
        <p:spPr>
          <a:xfrm>
            <a:off x="685800" y="800100"/>
            <a:ext cx="8269288" cy="1800225"/>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20" name="Shape 220"/>
          <p:cNvSpPr txBox="1">
            <a:spLocks noGrp="1"/>
          </p:cNvSpPr>
          <p:nvPr>
            <p:ph type="body" idx="2"/>
          </p:nvPr>
        </p:nvSpPr>
        <p:spPr>
          <a:xfrm>
            <a:off x="685800" y="2714625"/>
            <a:ext cx="8269288" cy="1800225"/>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21" name="Shape 221"/>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2" name="Shape 222"/>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3" name="Shape 223"/>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722312" y="3305175"/>
            <a:ext cx="7772400" cy="1021556"/>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26" name="Shape 226"/>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folHlink"/>
              </a:buClr>
              <a:buFont typeface="Noto Sans Symbols"/>
              <a:buNone/>
              <a:defRPr sz="2000" b="0" i="0" u="none" strike="noStrike" cap="none">
                <a:solidFill>
                  <a:schemeClr val="dk1"/>
                </a:solidFill>
                <a:latin typeface="Arial"/>
                <a:ea typeface="Arial"/>
                <a:cs typeface="Arial"/>
                <a:sym typeface="Arial"/>
              </a:defRPr>
            </a:lvl1pPr>
            <a:lvl2pPr marL="457200" marR="0" lvl="1" indent="0" algn="l" rtl="0">
              <a:spcBef>
                <a:spcPts val="360"/>
              </a:spcBef>
              <a:spcAft>
                <a:spcPts val="0"/>
              </a:spcAft>
              <a:buClr>
                <a:schemeClr val="hlink"/>
              </a:buClr>
              <a:buFont typeface="Noto Sans Symbols"/>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chemeClr val="folHlink"/>
              </a:buClr>
              <a:buFont typeface="Noto Sans Symbols"/>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chemeClr val="accent2"/>
              </a:buClr>
              <a:buFont typeface="Noto Sans Symbols"/>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accent1"/>
              </a:buClr>
              <a:buFont typeface="Noto Sans Symbols"/>
              <a:buNone/>
              <a:defRPr sz="1400" b="0" i="0" u="none" strike="noStrike" cap="none">
                <a:solidFill>
                  <a:schemeClr val="dk1"/>
                </a:solidFill>
                <a:latin typeface="Arial"/>
                <a:ea typeface="Arial"/>
                <a:cs typeface="Arial"/>
                <a:sym typeface="Arial"/>
              </a:defRPr>
            </a:lvl9pPr>
          </a:lstStyle>
          <a:p>
            <a:endParaRPr/>
          </a:p>
        </p:txBody>
      </p:sp>
      <p:sp>
        <p:nvSpPr>
          <p:cNvPr id="227" name="Shape 227"/>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8" name="Shape 228"/>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29" name="Shape 229"/>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609600" y="228600"/>
            <a:ext cx="8174037" cy="5143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32" name="Shape 232"/>
          <p:cNvSpPr txBox="1">
            <a:spLocks noGrp="1"/>
          </p:cNvSpPr>
          <p:nvPr>
            <p:ph type="body" idx="1"/>
          </p:nvPr>
        </p:nvSpPr>
        <p:spPr>
          <a:xfrm>
            <a:off x="685800" y="800100"/>
            <a:ext cx="4057650" cy="371475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65735" algn="l" rtl="0">
              <a:spcBef>
                <a:spcPts val="360"/>
              </a:spcBef>
              <a:spcAft>
                <a:spcPts val="0"/>
              </a:spcAft>
              <a:buClr>
                <a:schemeClr val="accent2"/>
              </a:buClr>
              <a:buSzPct val="54999"/>
              <a:buFont typeface="Noto Sans Symbols"/>
              <a:buChar char="■"/>
              <a:defRPr sz="1800" b="0" i="0" u="none" strike="noStrike" cap="none">
                <a:solidFill>
                  <a:schemeClr val="dk1"/>
                </a:solidFill>
                <a:latin typeface="Arial"/>
                <a:ea typeface="Arial"/>
                <a:cs typeface="Arial"/>
                <a:sym typeface="Arial"/>
              </a:defRPr>
            </a:lvl4pPr>
            <a:lvl5pPr marL="2057400" marR="0" lvl="4"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5pPr>
            <a:lvl6pPr marL="2514600" marR="0" lvl="5"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6pPr>
            <a:lvl7pPr marL="2971800" marR="0" lvl="6"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7pPr>
            <a:lvl8pPr marL="3429000" marR="0" lvl="7"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8pPr>
            <a:lvl9pPr marL="3886200" marR="0" lvl="8"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33" name="Shape 233"/>
          <p:cNvSpPr txBox="1">
            <a:spLocks noGrp="1"/>
          </p:cNvSpPr>
          <p:nvPr>
            <p:ph type="body" idx="2"/>
          </p:nvPr>
        </p:nvSpPr>
        <p:spPr>
          <a:xfrm>
            <a:off x="4895850" y="800100"/>
            <a:ext cx="4059237" cy="371475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65735" algn="l" rtl="0">
              <a:spcBef>
                <a:spcPts val="360"/>
              </a:spcBef>
              <a:spcAft>
                <a:spcPts val="0"/>
              </a:spcAft>
              <a:buClr>
                <a:schemeClr val="accent2"/>
              </a:buClr>
              <a:buSzPct val="54999"/>
              <a:buFont typeface="Noto Sans Symbols"/>
              <a:buChar char="■"/>
              <a:defRPr sz="1800" b="0" i="0" u="none" strike="noStrike" cap="none">
                <a:solidFill>
                  <a:schemeClr val="dk1"/>
                </a:solidFill>
                <a:latin typeface="Arial"/>
                <a:ea typeface="Arial"/>
                <a:cs typeface="Arial"/>
                <a:sym typeface="Arial"/>
              </a:defRPr>
            </a:lvl4pPr>
            <a:lvl5pPr marL="2057400" marR="0" lvl="4"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5pPr>
            <a:lvl6pPr marL="2514600" marR="0" lvl="5"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6pPr>
            <a:lvl7pPr marL="2971800" marR="0" lvl="6"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7pPr>
            <a:lvl8pPr marL="3429000" marR="0" lvl="7"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8pPr>
            <a:lvl9pPr marL="3886200" marR="0" lvl="8" indent="-171450" algn="l" rtl="0">
              <a:spcBef>
                <a:spcPts val="360"/>
              </a:spcBef>
              <a:spcAft>
                <a:spcPts val="0"/>
              </a:spcAft>
              <a:buClr>
                <a:schemeClr val="accent1"/>
              </a:buClr>
              <a:buSzPct val="500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34" name="Shape 234"/>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5" name="Shape 235"/>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6" name="Shape 236"/>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39" name="Shape 239"/>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folHlink"/>
              </a:buClr>
              <a:buFont typeface="Noto Sans Symbols"/>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hlink"/>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folHlink"/>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accent2"/>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240" name="Shape 240"/>
          <p:cNvSpPr txBox="1">
            <a:spLocks noGrp="1"/>
          </p:cNvSpPr>
          <p:nvPr>
            <p:ph type="body" idx="2"/>
          </p:nvPr>
        </p:nvSpPr>
        <p:spPr>
          <a:xfrm>
            <a:off x="457200" y="1631156"/>
            <a:ext cx="4040187" cy="2963465"/>
          </a:xfrm>
          <a:prstGeom prst="rect">
            <a:avLst/>
          </a:prstGeom>
          <a:noFill/>
          <a:ln>
            <a:noFill/>
          </a:ln>
        </p:spPr>
        <p:txBody>
          <a:bodyPr lIns="91425" tIns="91425" rIns="91425" bIns="91425" anchor="t" anchorCtr="0"/>
          <a:lstStyle>
            <a:lvl1pPr marL="342900" marR="0" lvl="0" indent="-251459" algn="l" rtl="0">
              <a:spcBef>
                <a:spcPts val="480"/>
              </a:spcBef>
              <a:spcAft>
                <a:spcPts val="0"/>
              </a:spcAft>
              <a:buClr>
                <a:schemeClr val="folHlink"/>
              </a:buClr>
              <a:buSzPct val="59999"/>
              <a:buFont typeface="Noto Sans Symbols"/>
              <a:buChar char="■"/>
              <a:defRPr sz="2400" b="0" i="0" u="none" strike="noStrike" cap="none">
                <a:solidFill>
                  <a:schemeClr val="dk1"/>
                </a:solidFill>
                <a:latin typeface="Arial"/>
                <a:ea typeface="Arial"/>
                <a:cs typeface="Arial"/>
                <a:sym typeface="Arial"/>
              </a:defRPr>
            </a:lvl1pPr>
            <a:lvl2pPr marL="742950" marR="0" lvl="1" indent="-215900" algn="l" rtl="0">
              <a:spcBef>
                <a:spcPts val="400"/>
              </a:spcBef>
              <a:spcAft>
                <a:spcPts val="0"/>
              </a:spcAft>
              <a:buClr>
                <a:schemeClr val="hlink"/>
              </a:buClr>
              <a:buSzPct val="55000"/>
              <a:buFont typeface="Noto Sans Symbols"/>
              <a:buChar char="■"/>
              <a:defRPr sz="2000" b="0" i="0" u="none" strike="noStrike" cap="none">
                <a:solidFill>
                  <a:schemeClr val="dk1"/>
                </a:solidFill>
                <a:latin typeface="Arial"/>
                <a:ea typeface="Arial"/>
                <a:cs typeface="Arial"/>
                <a:sym typeface="Arial"/>
              </a:defRPr>
            </a:lvl2pPr>
            <a:lvl3pPr marL="1143000" marR="0" lvl="2" indent="-171450" algn="l" rtl="0">
              <a:spcBef>
                <a:spcPts val="360"/>
              </a:spcBef>
              <a:spcAft>
                <a:spcPts val="0"/>
              </a:spcAft>
              <a:buClr>
                <a:schemeClr val="folHlink"/>
              </a:buClr>
              <a:buSzPct val="50000"/>
              <a:buFont typeface="Noto Sans Symbols"/>
              <a:buChar char="■"/>
              <a:defRPr sz="1800" b="0" i="0" u="none" strike="noStrike" cap="none">
                <a:solidFill>
                  <a:schemeClr val="dk1"/>
                </a:solidFill>
                <a:latin typeface="Arial"/>
                <a:ea typeface="Arial"/>
                <a:cs typeface="Arial"/>
                <a:sym typeface="Arial"/>
              </a:defRPr>
            </a:lvl3pPr>
            <a:lvl4pPr marL="1600200" marR="0" lvl="3" indent="-172719" algn="l" rtl="0">
              <a:spcBef>
                <a:spcPts val="320"/>
              </a:spcBef>
              <a:spcAft>
                <a:spcPts val="0"/>
              </a:spcAft>
              <a:buClr>
                <a:schemeClr val="accent2"/>
              </a:buClr>
              <a:buSzPct val="55000"/>
              <a:buFont typeface="Noto Sans Symbols"/>
              <a:buChar char="■"/>
              <a:defRPr sz="1600" b="0" i="0" u="none" strike="noStrike" cap="none">
                <a:solidFill>
                  <a:schemeClr val="dk1"/>
                </a:solidFill>
                <a:latin typeface="Arial"/>
                <a:ea typeface="Arial"/>
                <a:cs typeface="Arial"/>
                <a:sym typeface="Arial"/>
              </a:defRPr>
            </a:lvl4pPr>
            <a:lvl5pPr marL="2057400" marR="0" lvl="4"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5pPr>
            <a:lvl6pPr marL="2514600" marR="0" lvl="5"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6pPr>
            <a:lvl7pPr marL="2971800" marR="0" lvl="6"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7pPr>
            <a:lvl8pPr marL="3429000" marR="0" lvl="7"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8pPr>
            <a:lvl9pPr marL="3886200" marR="0" lvl="8"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241" name="Shape 241"/>
          <p:cNvSpPr txBox="1">
            <a:spLocks noGrp="1"/>
          </p:cNvSpPr>
          <p:nvPr>
            <p:ph type="body" idx="3"/>
          </p:nvPr>
        </p:nvSpPr>
        <p:spPr>
          <a:xfrm>
            <a:off x="4645025" y="1151334"/>
            <a:ext cx="4041774"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folHlink"/>
              </a:buClr>
              <a:buFont typeface="Noto Sans Symbols"/>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hlink"/>
              </a:buClr>
              <a:buFont typeface="Noto Sans Symbols"/>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folHlink"/>
              </a:buClr>
              <a:buFont typeface="Noto Sans Symbols"/>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accent2"/>
              </a:buClr>
              <a:buFont typeface="Noto Sans Symbols"/>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accent1"/>
              </a:buClr>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242" name="Shape 242"/>
          <p:cNvSpPr txBox="1">
            <a:spLocks noGrp="1"/>
          </p:cNvSpPr>
          <p:nvPr>
            <p:ph type="body" idx="4"/>
          </p:nvPr>
        </p:nvSpPr>
        <p:spPr>
          <a:xfrm>
            <a:off x="4645025" y="1631156"/>
            <a:ext cx="4041774" cy="2963465"/>
          </a:xfrm>
          <a:prstGeom prst="rect">
            <a:avLst/>
          </a:prstGeom>
          <a:noFill/>
          <a:ln>
            <a:noFill/>
          </a:ln>
        </p:spPr>
        <p:txBody>
          <a:bodyPr lIns="91425" tIns="91425" rIns="91425" bIns="91425" anchor="t" anchorCtr="0"/>
          <a:lstStyle>
            <a:lvl1pPr marL="342900" marR="0" lvl="0" indent="-251459" algn="l" rtl="0">
              <a:spcBef>
                <a:spcPts val="480"/>
              </a:spcBef>
              <a:spcAft>
                <a:spcPts val="0"/>
              </a:spcAft>
              <a:buClr>
                <a:schemeClr val="folHlink"/>
              </a:buClr>
              <a:buSzPct val="59999"/>
              <a:buFont typeface="Noto Sans Symbols"/>
              <a:buChar char="■"/>
              <a:defRPr sz="2400" b="0" i="0" u="none" strike="noStrike" cap="none">
                <a:solidFill>
                  <a:schemeClr val="dk1"/>
                </a:solidFill>
                <a:latin typeface="Arial"/>
                <a:ea typeface="Arial"/>
                <a:cs typeface="Arial"/>
                <a:sym typeface="Arial"/>
              </a:defRPr>
            </a:lvl1pPr>
            <a:lvl2pPr marL="742950" marR="0" lvl="1" indent="-215900" algn="l" rtl="0">
              <a:spcBef>
                <a:spcPts val="400"/>
              </a:spcBef>
              <a:spcAft>
                <a:spcPts val="0"/>
              </a:spcAft>
              <a:buClr>
                <a:schemeClr val="hlink"/>
              </a:buClr>
              <a:buSzPct val="55000"/>
              <a:buFont typeface="Noto Sans Symbols"/>
              <a:buChar char="■"/>
              <a:defRPr sz="2000" b="0" i="0" u="none" strike="noStrike" cap="none">
                <a:solidFill>
                  <a:schemeClr val="dk1"/>
                </a:solidFill>
                <a:latin typeface="Arial"/>
                <a:ea typeface="Arial"/>
                <a:cs typeface="Arial"/>
                <a:sym typeface="Arial"/>
              </a:defRPr>
            </a:lvl2pPr>
            <a:lvl3pPr marL="1143000" marR="0" lvl="2" indent="-171450" algn="l" rtl="0">
              <a:spcBef>
                <a:spcPts val="360"/>
              </a:spcBef>
              <a:spcAft>
                <a:spcPts val="0"/>
              </a:spcAft>
              <a:buClr>
                <a:schemeClr val="folHlink"/>
              </a:buClr>
              <a:buSzPct val="50000"/>
              <a:buFont typeface="Noto Sans Symbols"/>
              <a:buChar char="■"/>
              <a:defRPr sz="1800" b="0" i="0" u="none" strike="noStrike" cap="none">
                <a:solidFill>
                  <a:schemeClr val="dk1"/>
                </a:solidFill>
                <a:latin typeface="Arial"/>
                <a:ea typeface="Arial"/>
                <a:cs typeface="Arial"/>
                <a:sym typeface="Arial"/>
              </a:defRPr>
            </a:lvl3pPr>
            <a:lvl4pPr marL="1600200" marR="0" lvl="3" indent="-172719" algn="l" rtl="0">
              <a:spcBef>
                <a:spcPts val="320"/>
              </a:spcBef>
              <a:spcAft>
                <a:spcPts val="0"/>
              </a:spcAft>
              <a:buClr>
                <a:schemeClr val="accent2"/>
              </a:buClr>
              <a:buSzPct val="55000"/>
              <a:buFont typeface="Noto Sans Symbols"/>
              <a:buChar char="■"/>
              <a:defRPr sz="1600" b="0" i="0" u="none" strike="noStrike" cap="none">
                <a:solidFill>
                  <a:schemeClr val="dk1"/>
                </a:solidFill>
                <a:latin typeface="Arial"/>
                <a:ea typeface="Arial"/>
                <a:cs typeface="Arial"/>
                <a:sym typeface="Arial"/>
              </a:defRPr>
            </a:lvl4pPr>
            <a:lvl5pPr marL="2057400" marR="0" lvl="4"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5pPr>
            <a:lvl6pPr marL="2514600" marR="0" lvl="5"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6pPr>
            <a:lvl7pPr marL="2971800" marR="0" lvl="6"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7pPr>
            <a:lvl8pPr marL="3429000" marR="0" lvl="7"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8pPr>
            <a:lvl9pPr marL="3886200" marR="0" lvl="8" indent="-177800" algn="l" rtl="0">
              <a:spcBef>
                <a:spcPts val="320"/>
              </a:spcBef>
              <a:spcAft>
                <a:spcPts val="0"/>
              </a:spcAft>
              <a:buClr>
                <a:schemeClr val="accent1"/>
              </a:buClr>
              <a:buSzPct val="500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243" name="Shape 243"/>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44" name="Shape 244"/>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457200" y="204787"/>
            <a:ext cx="3008313" cy="8715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48" name="Shape 248"/>
          <p:cNvSpPr txBox="1">
            <a:spLocks noGrp="1"/>
          </p:cNvSpPr>
          <p:nvPr>
            <p:ph type="body" idx="1"/>
          </p:nvPr>
        </p:nvSpPr>
        <p:spPr>
          <a:xfrm>
            <a:off x="3575050" y="204787"/>
            <a:ext cx="5111750" cy="4389834"/>
          </a:xfrm>
          <a:prstGeom prst="rect">
            <a:avLst/>
          </a:prstGeom>
          <a:noFill/>
          <a:ln>
            <a:noFill/>
          </a:ln>
        </p:spPr>
        <p:txBody>
          <a:bodyPr lIns="91425" tIns="91425" rIns="91425" bIns="91425" anchor="t" anchorCtr="0"/>
          <a:lstStyle>
            <a:lvl1pPr marL="342900" marR="0" lvl="0" indent="-220980" algn="l" rtl="0">
              <a:spcBef>
                <a:spcPts val="640"/>
              </a:spcBef>
              <a:spcAft>
                <a:spcPts val="0"/>
              </a:spcAft>
              <a:buClr>
                <a:schemeClr val="folHlink"/>
              </a:buClr>
              <a:buSzPct val="60000"/>
              <a:buFont typeface="Noto Sans Symbols"/>
              <a:buChar char="■"/>
              <a:defRPr sz="3200" b="0" i="0" u="none" strike="noStrike" cap="none">
                <a:solidFill>
                  <a:schemeClr val="dk1"/>
                </a:solidFill>
                <a:latin typeface="Arial"/>
                <a:ea typeface="Arial"/>
                <a:cs typeface="Arial"/>
                <a:sym typeface="Arial"/>
              </a:defRPr>
            </a:lvl1pPr>
            <a:lvl2pPr marL="742950" marR="0" lvl="1" indent="-187959" algn="l" rtl="0">
              <a:spcBef>
                <a:spcPts val="560"/>
              </a:spcBef>
              <a:spcAft>
                <a:spcPts val="0"/>
              </a:spcAft>
              <a:buClr>
                <a:schemeClr val="hlink"/>
              </a:buClr>
              <a:buSzPct val="55000"/>
              <a:buFont typeface="Noto Sans Symbols"/>
              <a:buChar char="■"/>
              <a:defRPr sz="2800" b="0" i="0" u="none" strike="noStrike" cap="none">
                <a:solidFill>
                  <a:schemeClr val="dk1"/>
                </a:solidFill>
                <a:latin typeface="Arial"/>
                <a:ea typeface="Arial"/>
                <a:cs typeface="Arial"/>
                <a:sym typeface="Arial"/>
              </a:defRPr>
            </a:lvl2pPr>
            <a:lvl3pPr marL="1143000" marR="0" lvl="2" indent="-152400" algn="l" rtl="0">
              <a:spcBef>
                <a:spcPts val="480"/>
              </a:spcBef>
              <a:spcAft>
                <a:spcPts val="0"/>
              </a:spcAft>
              <a:buClr>
                <a:schemeClr val="folHlink"/>
              </a:buClr>
              <a:buSzPct val="50000"/>
              <a:buFont typeface="Noto Sans Symbols"/>
              <a:buChar char="■"/>
              <a:defRPr sz="24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2"/>
          </p:nvPr>
        </p:nvSpPr>
        <p:spPr>
          <a:xfrm>
            <a:off x="457200" y="1076325"/>
            <a:ext cx="3008313" cy="3518297"/>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folHlink"/>
              </a:buClr>
              <a:buFont typeface="Noto Sans Symbols"/>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hlink"/>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folHlink"/>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accent2"/>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250" name="Shape 250"/>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51" name="Shape 251"/>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52" name="Shape 252"/>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55" name="Shape 255"/>
          <p:cNvSpPr>
            <a:spLocks noGrp="1"/>
          </p:cNvSpPr>
          <p:nvPr>
            <p:ph type="pic" idx="2"/>
          </p:nvPr>
        </p:nvSpPr>
        <p:spPr>
          <a:xfrm>
            <a:off x="1792288" y="459581"/>
            <a:ext cx="5486399" cy="30861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folHlink"/>
              </a:buClr>
              <a:buFont typeface="Noto Sans Symbols"/>
              <a:buNone/>
              <a:defRPr sz="3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hlink"/>
              </a:buClr>
              <a:buFont typeface="Noto Sans Symbols"/>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folHlink"/>
              </a:buClr>
              <a:buFont typeface="Noto Sans Symbols"/>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accent2"/>
              </a:buClr>
              <a:buFont typeface="Noto Sans Symbols"/>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accent1"/>
              </a:buClr>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256" name="Shape 256"/>
          <p:cNvSpPr txBox="1">
            <a:spLocks noGrp="1"/>
          </p:cNvSpPr>
          <p:nvPr>
            <p:ph type="body" idx="1"/>
          </p:nvPr>
        </p:nvSpPr>
        <p:spPr>
          <a:xfrm>
            <a:off x="1792288" y="4025503"/>
            <a:ext cx="5486399" cy="603646"/>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folHlink"/>
              </a:buClr>
              <a:buFont typeface="Noto Sans Symbols"/>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hlink"/>
              </a:buClr>
              <a:buFont typeface="Noto Sans Symbols"/>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folHlink"/>
              </a:buClr>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accent2"/>
              </a:buClr>
              <a:buFont typeface="Noto Sans Symbols"/>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accent1"/>
              </a:buClr>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58" name="Shape 258"/>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59" name="Shape 259"/>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09600" y="228600"/>
            <a:ext cx="8174037" cy="5143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62" name="Shape 262"/>
          <p:cNvSpPr txBox="1">
            <a:spLocks noGrp="1"/>
          </p:cNvSpPr>
          <p:nvPr>
            <p:ph type="body" idx="1"/>
          </p:nvPr>
        </p:nvSpPr>
        <p:spPr>
          <a:xfrm rot="5400000">
            <a:off x="2963069" y="-1477169"/>
            <a:ext cx="3714750" cy="8269288"/>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63" name="Shape 263"/>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64" name="Shape 264"/>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rot="5400000">
            <a:off x="5768975" y="1328737"/>
            <a:ext cx="4286249" cy="2085975"/>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68" name="Shape 268"/>
          <p:cNvSpPr txBox="1">
            <a:spLocks noGrp="1"/>
          </p:cNvSpPr>
          <p:nvPr>
            <p:ph type="body" idx="1"/>
          </p:nvPr>
        </p:nvSpPr>
        <p:spPr>
          <a:xfrm rot="5400000">
            <a:off x="1520031" y="-681831"/>
            <a:ext cx="4286249" cy="6107113"/>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69" name="Shape 269"/>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70" name="Shape 270"/>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71" name="Shape 271"/>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456481" y="205221"/>
            <a:ext cx="8226719" cy="85760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74" name="Shape 274"/>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75" name="Shape 275"/>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ldNum" idx="12"/>
          </p:nvPr>
        </p:nvSpPr>
        <p:spPr>
          <a:xfrm>
            <a:off x="6554879" y="4749258"/>
            <a:ext cx="2128319" cy="353197"/>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279" name="Shape 279"/>
          <p:cNvSpPr txBox="1">
            <a:spLocks noGrp="1"/>
          </p:cNvSpPr>
          <p:nvPr>
            <p:ph type="body" idx="1"/>
          </p:nvPr>
        </p:nvSpPr>
        <p:spPr>
          <a:xfrm>
            <a:off x="457200" y="1200150"/>
            <a:ext cx="4038599" cy="1639491"/>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80" name="Shape 280"/>
          <p:cNvSpPr txBox="1">
            <a:spLocks noGrp="1"/>
          </p:cNvSpPr>
          <p:nvPr>
            <p:ph type="body" idx="2"/>
          </p:nvPr>
        </p:nvSpPr>
        <p:spPr>
          <a:xfrm>
            <a:off x="4648200" y="1200150"/>
            <a:ext cx="4038599" cy="1639491"/>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81" name="Shape 281"/>
          <p:cNvSpPr txBox="1">
            <a:spLocks noGrp="1"/>
          </p:cNvSpPr>
          <p:nvPr>
            <p:ph type="body" idx="3"/>
          </p:nvPr>
        </p:nvSpPr>
        <p:spPr>
          <a:xfrm>
            <a:off x="457200" y="2953941"/>
            <a:ext cx="4038599" cy="1640681"/>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82" name="Shape 282"/>
          <p:cNvSpPr txBox="1">
            <a:spLocks noGrp="1"/>
          </p:cNvSpPr>
          <p:nvPr>
            <p:ph type="body" idx="4"/>
          </p:nvPr>
        </p:nvSpPr>
        <p:spPr>
          <a:xfrm>
            <a:off x="4648200" y="2953941"/>
            <a:ext cx="4038599" cy="1640681"/>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83" name="Shape 283"/>
          <p:cNvSpPr txBox="1">
            <a:spLocks noGrp="1"/>
          </p:cNvSpPr>
          <p:nvPr>
            <p:ph type="dt" idx="10"/>
          </p:nvPr>
        </p:nvSpPr>
        <p:spPr>
          <a:xfrm>
            <a:off x="457200" y="4683918"/>
            <a:ext cx="2133599" cy="357187"/>
          </a:xfrm>
          <a:prstGeom prst="rect">
            <a:avLst/>
          </a:prstGeom>
          <a:noFill/>
          <a:ln>
            <a:noFill/>
          </a:ln>
        </p:spPr>
        <p:txBody>
          <a:bodyPr lIns="91425" tIns="91425" rIns="91425" bIns="91425" anchor="b" anchorCtr="0"/>
          <a:lstStyle>
            <a:lvl1pPr marL="0" marR="0" lvl="0" indent="0" algn="l"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4" name="Shape 284"/>
          <p:cNvSpPr txBox="1">
            <a:spLocks noGrp="1"/>
          </p:cNvSpPr>
          <p:nvPr>
            <p:ph type="ftr" idx="11"/>
          </p:nvPr>
        </p:nvSpPr>
        <p:spPr>
          <a:xfrm>
            <a:off x="3124200" y="4683918"/>
            <a:ext cx="2895600" cy="357187"/>
          </a:xfrm>
          <a:prstGeom prst="rect">
            <a:avLst/>
          </a:prstGeom>
          <a:noFill/>
          <a:ln>
            <a:noFill/>
          </a:ln>
        </p:spPr>
        <p:txBody>
          <a:bodyPr lIns="91425" tIns="91425" rIns="91425" bIns="91425" anchor="b" anchorCtr="0"/>
          <a:lstStyle>
            <a:lvl1pPr marL="0" marR="0" lvl="0" indent="0" algn="ctr" rtl="0">
              <a:spcBef>
                <a:spcPts val="0"/>
              </a:spcBef>
              <a:buNone/>
              <a:defRPr sz="14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6553200" y="4683918"/>
            <a:ext cx="2133599" cy="357187"/>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a:t>
            </a:fld>
            <a:endParaRPr lang="en" sz="1400">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defTabSz="685800"/>
            <a:fld id="{CDC2A388-F7CC-4C72-9C19-3B6470E2339A}"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866847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defTabSz="685800"/>
            <a:fld id="{6E9DFF26-3671-4845-98D2-A9D949909365}"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350518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800100"/>
            <a:ext cx="4057650" cy="37147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895850" y="800100"/>
            <a:ext cx="4059238" cy="37147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defTabSz="685800"/>
            <a:fld id="{28913701-3A4D-4E50-A1FF-407E3808AB00}"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2977576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defTabSz="685800"/>
            <a:fld id="{C893AD47-E311-4F0A-B60E-7B0A10EE5171}"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8"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9"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38527313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defTabSz="685800"/>
            <a:fld id="{A6B7FD56-9F45-4AC4-BFD9-B1B8F3D84D1E}"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4"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5"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36822343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defTabSz="685800"/>
            <a:fld id="{2A024876-1980-47F6-AA80-A41219EB0E15}"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3"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4"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23800496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smtClean="0"/>
              <a:t>Click to edit Master title style</a:t>
            </a:r>
            <a:endParaRPr lang="en-IN"/>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defTabSz="685800"/>
            <a:fld id="{53006F1F-7D54-4E57-B716-D5702E4DD351}"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9665564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IN"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defTabSz="685800"/>
            <a:fld id="{17D7B229-A35B-4F31-9779-A0CA0F7E21A9}"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27465858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defTabSz="685800"/>
            <a:fld id="{1B594414-BEF0-401E-93EB-69B5D3E4CA26}"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3569229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4" y="228600"/>
            <a:ext cx="2085975" cy="42862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1" y="228600"/>
            <a:ext cx="6107113" cy="4286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defTabSz="685800"/>
            <a:fld id="{3C002A20-BA92-412C-B816-BF581CE0C0F3}"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2213549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74038" cy="51435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800100"/>
            <a:ext cx="8269288" cy="1800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85800" y="2714625"/>
            <a:ext cx="8269288" cy="1800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defTabSz="685800"/>
            <a:fld id="{C0953011-F4EB-4076-8181-09B718F79FC1}"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20402774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685800"/>
            <a:fld id="{335ABEE2-BC0D-4017-9E3E-4EEE54A685F7}"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Footer Placeholder 4"/>
          <p:cNvSpPr>
            <a:spLocks noGrp="1"/>
          </p:cNvSpPr>
          <p:nvPr>
            <p:ph type="ftr" sz="quarter" idx="11"/>
          </p:nvPr>
        </p:nvSpPr>
        <p:spPr/>
        <p:txBody>
          <a:bodyPr/>
          <a:lstStyle/>
          <a:p>
            <a:pPr defTabSz="685800"/>
            <a:endParaRPr lang="en-US" kern="1200">
              <a:solidFill>
                <a:prstClr val="black"/>
              </a:solidFill>
              <a:ea typeface="+mn-ea"/>
            </a:endParaRPr>
          </a:p>
        </p:txBody>
      </p:sp>
    </p:spTree>
    <p:extLst>
      <p:ext uri="{BB962C8B-B14F-4D97-AF65-F5344CB8AC3E}">
        <p14:creationId xmlns:p14="http://schemas.microsoft.com/office/powerpoint/2010/main" val="79477778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6481" y="205222"/>
            <a:ext cx="8226720" cy="85761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6481" y="1203247"/>
            <a:ext cx="8226720" cy="3393716"/>
          </a:xfrm>
        </p:spPr>
        <p:txBody>
          <a:bodyPr/>
          <a:lstStyle/>
          <a:p>
            <a:pPr lvl="0"/>
            <a:endParaRPr lang="en-US" noProof="0" dirty="0" smtClean="0"/>
          </a:p>
        </p:txBody>
      </p:sp>
      <p:sp>
        <p:nvSpPr>
          <p:cNvPr id="4" name="Rectangle 3"/>
          <p:cNvSpPr>
            <a:spLocks noGrp="1" noChangeArrowheads="1"/>
          </p:cNvSpPr>
          <p:nvPr>
            <p:ph type="dt" idx="10"/>
          </p:nvPr>
        </p:nvSpPr>
        <p:spPr>
          <a:ln/>
        </p:spPr>
        <p:txBody>
          <a:bodyPr/>
          <a:lstStyle>
            <a:lvl1pPr>
              <a:defRPr/>
            </a:lvl1pPr>
          </a:lstStyle>
          <a:p>
            <a:pPr defTabSz="685800">
              <a:defRPr/>
            </a:pPr>
            <a:fld id="{6E43BF8D-E289-437F-8975-82A3F7536F20}" type="datetime1">
              <a:rPr lang="en-US" kern="1200" smtClean="0">
                <a:solidFill>
                  <a:prstClr val="black"/>
                </a:solidFill>
                <a:ea typeface="+mn-ea"/>
              </a:rPr>
              <a:pPr defTabSz="685800">
                <a:defRPr/>
              </a:pPr>
              <a:t>6/5/2017</a:t>
            </a:fld>
            <a:endParaRPr lang="en-IN" kern="1200" dirty="0">
              <a:solidFill>
                <a:prstClr val="black"/>
              </a:solidFill>
              <a:ea typeface="+mn-ea"/>
            </a:endParaRPr>
          </a:p>
        </p:txBody>
      </p:sp>
      <p:sp>
        <p:nvSpPr>
          <p:cNvPr id="5" name="Rectangle 4"/>
          <p:cNvSpPr>
            <a:spLocks noGrp="1" noChangeArrowheads="1"/>
          </p:cNvSpPr>
          <p:nvPr>
            <p:ph type="ftr" idx="11"/>
          </p:nvPr>
        </p:nvSpPr>
        <p:spPr>
          <a:ln/>
        </p:spPr>
        <p:txBody>
          <a:bodyPr/>
          <a:lstStyle>
            <a:lvl1pPr>
              <a:defRPr/>
            </a:lvl1pPr>
          </a:lstStyle>
          <a:p>
            <a:pPr defTabSz="685800">
              <a:defRPr/>
            </a:pPr>
            <a:endParaRPr lang="en-IN" kern="1200" dirty="0">
              <a:solidFill>
                <a:prstClr val="black"/>
              </a:solidFill>
              <a:ea typeface="+mn-ea"/>
            </a:endParaRPr>
          </a:p>
        </p:txBody>
      </p:sp>
      <p:sp>
        <p:nvSpPr>
          <p:cNvPr id="6" name="Slide Number Placeholder 5"/>
          <p:cNvSpPr>
            <a:spLocks noGrp="1" noChangeArrowheads="1"/>
          </p:cNvSpPr>
          <p:nvPr>
            <p:ph type="sldNum" idx="12"/>
          </p:nvPr>
        </p:nvSpPr>
        <p:spPr>
          <a:xfrm>
            <a:off x="6554880" y="4749259"/>
            <a:ext cx="2128320" cy="353198"/>
          </a:xfrm>
          <a:prstGeom prst="rect">
            <a:avLst/>
          </a:prstGeom>
          <a:ln/>
        </p:spPr>
        <p:txBody>
          <a:bodyPr/>
          <a:lstStyle>
            <a:lvl1pPr>
              <a:defRPr/>
            </a:lvl1pPr>
          </a:lstStyle>
          <a:p>
            <a:pPr defTabSz="685800">
              <a:defRPr/>
            </a:pPr>
            <a:fld id="{DB064F5C-A369-4E38-843B-77343F18C002}" type="slidenum">
              <a:rPr lang="en-IN" kern="1200" smtClean="0">
                <a:solidFill>
                  <a:prstClr val="black"/>
                </a:solidFill>
                <a:ea typeface="+mn-ea"/>
              </a:rPr>
              <a:pPr defTabSz="685800">
                <a:defRPr/>
              </a:pPr>
              <a:t>‹#›</a:t>
            </a:fld>
            <a:endParaRPr lang="en-IN" kern="1200" dirty="0">
              <a:solidFill>
                <a:prstClr val="black"/>
              </a:solidFill>
              <a:ea typeface="+mn-ea"/>
            </a:endParaRPr>
          </a:p>
        </p:txBody>
      </p:sp>
    </p:spTree>
    <p:extLst>
      <p:ext uri="{BB962C8B-B14F-4D97-AF65-F5344CB8AC3E}">
        <p14:creationId xmlns:p14="http://schemas.microsoft.com/office/powerpoint/2010/main" val="9887470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05979"/>
            <a:ext cx="8229600" cy="85725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683919"/>
            <a:ext cx="2133600" cy="357188"/>
          </a:xfrm>
        </p:spPr>
        <p:txBody>
          <a:bodyPr/>
          <a:lstStyle>
            <a:lvl1pPr>
              <a:defRPr/>
            </a:lvl1pPr>
          </a:lstStyle>
          <a:p>
            <a:pPr defTabSz="685800"/>
            <a:fld id="{A4E12166-74BB-40C5-B9CF-DAAFC89F7E37}"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8" name="Footer Placeholder 7"/>
          <p:cNvSpPr>
            <a:spLocks noGrp="1"/>
          </p:cNvSpPr>
          <p:nvPr>
            <p:ph type="ftr" sz="quarter" idx="11"/>
          </p:nvPr>
        </p:nvSpPr>
        <p:spPr>
          <a:xfrm>
            <a:off x="3124200" y="4683919"/>
            <a:ext cx="2895600" cy="357188"/>
          </a:xfrm>
        </p:spPr>
        <p:txBody>
          <a:bodyPr/>
          <a:lstStyle>
            <a:lvl1pPr>
              <a:defRPr/>
            </a:lvl1pPr>
          </a:lstStyle>
          <a:p>
            <a:pPr defTabSz="685800"/>
            <a:endParaRPr lang="en-US" kern="1200">
              <a:solidFill>
                <a:prstClr val="black"/>
              </a:solidFill>
              <a:ea typeface="+mn-ea"/>
            </a:endParaRPr>
          </a:p>
        </p:txBody>
      </p:sp>
      <p:sp>
        <p:nvSpPr>
          <p:cNvPr id="9" name="Slide Number Placeholder 8"/>
          <p:cNvSpPr>
            <a:spLocks noGrp="1"/>
          </p:cNvSpPr>
          <p:nvPr>
            <p:ph type="sldNum" sz="quarter" idx="12"/>
          </p:nvPr>
        </p:nvSpPr>
        <p:spPr>
          <a:xfrm>
            <a:off x="6553200" y="4683919"/>
            <a:ext cx="2133600" cy="357188"/>
          </a:xfrm>
          <a:prstGeom prst="rect">
            <a:avLst/>
          </a:prstGeom>
        </p:spPr>
        <p:txBody>
          <a:bodyPr/>
          <a:lstStyle>
            <a:lvl1pPr>
              <a:defRPr/>
            </a:lvl1pPr>
          </a:lstStyle>
          <a:p>
            <a:pPr defTabSz="685800"/>
            <a:fld id="{51C08D30-88C9-4CB2-8B25-8474E3D11314}"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9353460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defTabSz="685800"/>
            <a:fld id="{CDC2A388-F7CC-4C72-9C19-3B6470E2339A}"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41087071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defTabSz="685800"/>
            <a:fld id="{6E9DFF26-3671-4845-98D2-A9D949909365}"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20618001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800100"/>
            <a:ext cx="4057650" cy="37147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895850" y="800100"/>
            <a:ext cx="4059238" cy="37147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defTabSz="685800"/>
            <a:fld id="{28913701-3A4D-4E50-A1FF-407E3808AB00}"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3008818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defTabSz="685800"/>
            <a:fld id="{C893AD47-E311-4F0A-B60E-7B0A10EE5171}"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8"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9"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9996823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defTabSz="685800"/>
            <a:fld id="{A6B7FD56-9F45-4AC4-BFD9-B1B8F3D84D1E}"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4"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5"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952225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defTabSz="685800"/>
            <a:fld id="{2A024876-1980-47F6-AA80-A41219EB0E15}"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3"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4"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32106318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smtClean="0"/>
              <a:t>Click to edit Master title style</a:t>
            </a:r>
            <a:endParaRPr lang="en-IN"/>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defTabSz="685800"/>
            <a:fld id="{53006F1F-7D54-4E57-B716-D5702E4DD351}"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4292178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IN"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defTabSz="685800"/>
            <a:fld id="{17D7B229-A35B-4F31-9779-A0CA0F7E21A9}"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9689606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defTabSz="685800"/>
            <a:fld id="{1B594414-BEF0-401E-93EB-69B5D3E4CA26}"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5956654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4" y="228600"/>
            <a:ext cx="2085975" cy="42862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1" y="228600"/>
            <a:ext cx="6107113" cy="4286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defTabSz="685800"/>
            <a:fld id="{3C002A20-BA92-412C-B816-BF581CE0C0F3}"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39299150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74038" cy="51435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800100"/>
            <a:ext cx="8269288" cy="1800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85800" y="2714625"/>
            <a:ext cx="8269288" cy="1800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defTabSz="685800"/>
            <a:fld id="{C0953011-F4EB-4076-8181-09B718F79FC1}"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defTabSz="685800"/>
            <a:endParaRPr lang="en-US" kern="1200">
              <a:solidFill>
                <a:prstClr val="black"/>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4120363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685800"/>
            <a:fld id="{335ABEE2-BC0D-4017-9E3E-4EEE54A685F7}"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5" name="Footer Placeholder 4"/>
          <p:cNvSpPr>
            <a:spLocks noGrp="1"/>
          </p:cNvSpPr>
          <p:nvPr>
            <p:ph type="ftr" sz="quarter" idx="11"/>
          </p:nvPr>
        </p:nvSpPr>
        <p:spPr/>
        <p:txBody>
          <a:bodyPr/>
          <a:lstStyle/>
          <a:p>
            <a:pPr defTabSz="685800"/>
            <a:endParaRPr lang="en-US" kern="1200">
              <a:solidFill>
                <a:prstClr val="black"/>
              </a:solidFill>
              <a:ea typeface="+mn-ea"/>
            </a:endParaRPr>
          </a:p>
        </p:txBody>
      </p:sp>
    </p:spTree>
    <p:extLst>
      <p:ext uri="{BB962C8B-B14F-4D97-AF65-F5344CB8AC3E}">
        <p14:creationId xmlns:p14="http://schemas.microsoft.com/office/powerpoint/2010/main" val="1036827903"/>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6481" y="205222"/>
            <a:ext cx="8226720" cy="85761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6481" y="1203247"/>
            <a:ext cx="8226720" cy="3393716"/>
          </a:xfrm>
        </p:spPr>
        <p:txBody>
          <a:bodyPr/>
          <a:lstStyle/>
          <a:p>
            <a:pPr lvl="0"/>
            <a:endParaRPr lang="en-US" noProof="0" dirty="0" smtClean="0"/>
          </a:p>
        </p:txBody>
      </p:sp>
      <p:sp>
        <p:nvSpPr>
          <p:cNvPr id="4" name="Rectangle 3"/>
          <p:cNvSpPr>
            <a:spLocks noGrp="1" noChangeArrowheads="1"/>
          </p:cNvSpPr>
          <p:nvPr>
            <p:ph type="dt" idx="10"/>
          </p:nvPr>
        </p:nvSpPr>
        <p:spPr>
          <a:ln/>
        </p:spPr>
        <p:txBody>
          <a:bodyPr/>
          <a:lstStyle>
            <a:lvl1pPr>
              <a:defRPr/>
            </a:lvl1pPr>
          </a:lstStyle>
          <a:p>
            <a:pPr defTabSz="685800">
              <a:defRPr/>
            </a:pPr>
            <a:fld id="{6E43BF8D-E289-437F-8975-82A3F7536F20}" type="datetime1">
              <a:rPr lang="en-US" kern="1200" smtClean="0">
                <a:solidFill>
                  <a:prstClr val="black"/>
                </a:solidFill>
                <a:ea typeface="+mn-ea"/>
              </a:rPr>
              <a:pPr defTabSz="685800">
                <a:defRPr/>
              </a:pPr>
              <a:t>6/5/2017</a:t>
            </a:fld>
            <a:endParaRPr lang="en-IN" kern="1200" dirty="0">
              <a:solidFill>
                <a:prstClr val="black"/>
              </a:solidFill>
              <a:ea typeface="+mn-ea"/>
            </a:endParaRPr>
          </a:p>
        </p:txBody>
      </p:sp>
      <p:sp>
        <p:nvSpPr>
          <p:cNvPr id="5" name="Rectangle 4"/>
          <p:cNvSpPr>
            <a:spLocks noGrp="1" noChangeArrowheads="1"/>
          </p:cNvSpPr>
          <p:nvPr>
            <p:ph type="ftr" idx="11"/>
          </p:nvPr>
        </p:nvSpPr>
        <p:spPr>
          <a:ln/>
        </p:spPr>
        <p:txBody>
          <a:bodyPr/>
          <a:lstStyle>
            <a:lvl1pPr>
              <a:defRPr/>
            </a:lvl1pPr>
          </a:lstStyle>
          <a:p>
            <a:pPr defTabSz="685800">
              <a:defRPr/>
            </a:pPr>
            <a:endParaRPr lang="en-IN" kern="1200" dirty="0">
              <a:solidFill>
                <a:prstClr val="black"/>
              </a:solidFill>
              <a:ea typeface="+mn-ea"/>
            </a:endParaRPr>
          </a:p>
        </p:txBody>
      </p:sp>
      <p:sp>
        <p:nvSpPr>
          <p:cNvPr id="6" name="Slide Number Placeholder 5"/>
          <p:cNvSpPr>
            <a:spLocks noGrp="1" noChangeArrowheads="1"/>
          </p:cNvSpPr>
          <p:nvPr>
            <p:ph type="sldNum" idx="12"/>
          </p:nvPr>
        </p:nvSpPr>
        <p:spPr>
          <a:xfrm>
            <a:off x="6554880" y="4749259"/>
            <a:ext cx="2128320" cy="353198"/>
          </a:xfrm>
          <a:prstGeom prst="rect">
            <a:avLst/>
          </a:prstGeom>
          <a:ln/>
        </p:spPr>
        <p:txBody>
          <a:bodyPr/>
          <a:lstStyle>
            <a:lvl1pPr>
              <a:defRPr/>
            </a:lvl1pPr>
          </a:lstStyle>
          <a:p>
            <a:pPr defTabSz="685800">
              <a:defRPr/>
            </a:pPr>
            <a:fld id="{DB064F5C-A369-4E38-843B-77343F18C002}" type="slidenum">
              <a:rPr lang="en-IN" kern="1200" smtClean="0">
                <a:solidFill>
                  <a:prstClr val="black"/>
                </a:solidFill>
                <a:ea typeface="+mn-ea"/>
              </a:rPr>
              <a:pPr defTabSz="685800">
                <a:defRPr/>
              </a:pPr>
              <a:t>‹#›</a:t>
            </a:fld>
            <a:endParaRPr lang="en-IN" kern="1200" dirty="0">
              <a:solidFill>
                <a:prstClr val="black"/>
              </a:solidFill>
              <a:ea typeface="+mn-ea"/>
            </a:endParaRPr>
          </a:p>
        </p:txBody>
      </p:sp>
    </p:spTree>
    <p:extLst>
      <p:ext uri="{BB962C8B-B14F-4D97-AF65-F5344CB8AC3E}">
        <p14:creationId xmlns:p14="http://schemas.microsoft.com/office/powerpoint/2010/main" val="36222089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05979"/>
            <a:ext cx="8229600" cy="85725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683919"/>
            <a:ext cx="2133600" cy="357188"/>
          </a:xfrm>
        </p:spPr>
        <p:txBody>
          <a:bodyPr/>
          <a:lstStyle>
            <a:lvl1pPr>
              <a:defRPr/>
            </a:lvl1pPr>
          </a:lstStyle>
          <a:p>
            <a:pPr defTabSz="685800"/>
            <a:fld id="{A4E12166-74BB-40C5-B9CF-DAAFC89F7E37}"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8" name="Footer Placeholder 7"/>
          <p:cNvSpPr>
            <a:spLocks noGrp="1"/>
          </p:cNvSpPr>
          <p:nvPr>
            <p:ph type="ftr" sz="quarter" idx="11"/>
          </p:nvPr>
        </p:nvSpPr>
        <p:spPr>
          <a:xfrm>
            <a:off x="3124200" y="4683919"/>
            <a:ext cx="2895600" cy="357188"/>
          </a:xfrm>
        </p:spPr>
        <p:txBody>
          <a:bodyPr/>
          <a:lstStyle>
            <a:lvl1pPr>
              <a:defRPr/>
            </a:lvl1pPr>
          </a:lstStyle>
          <a:p>
            <a:pPr defTabSz="685800"/>
            <a:endParaRPr lang="en-US" kern="1200">
              <a:solidFill>
                <a:prstClr val="black"/>
              </a:solidFill>
              <a:ea typeface="+mn-ea"/>
            </a:endParaRPr>
          </a:p>
        </p:txBody>
      </p:sp>
      <p:sp>
        <p:nvSpPr>
          <p:cNvPr id="9" name="Slide Number Placeholder 8"/>
          <p:cNvSpPr>
            <a:spLocks noGrp="1"/>
          </p:cNvSpPr>
          <p:nvPr>
            <p:ph type="sldNum" sz="quarter" idx="12"/>
          </p:nvPr>
        </p:nvSpPr>
        <p:spPr>
          <a:xfrm>
            <a:off x="6553200" y="4683919"/>
            <a:ext cx="2133600" cy="357188"/>
          </a:xfrm>
          <a:prstGeom prst="rect">
            <a:avLst/>
          </a:prstGeom>
        </p:spPr>
        <p:txBody>
          <a:bodyPr/>
          <a:lstStyle>
            <a:lvl1pPr>
              <a:defRPr/>
            </a:lvl1pPr>
          </a:lstStyle>
          <a:p>
            <a:pPr defTabSz="685800"/>
            <a:fld id="{51C08D30-88C9-4CB2-8B25-8474E3D11314}"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38520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0"/>
            <a:ext cx="8174100" cy="514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55" name="Shape 55"/>
          <p:cNvSpPr txBox="1">
            <a:spLocks noGrp="1"/>
          </p:cNvSpPr>
          <p:nvPr>
            <p:ph type="body" idx="1"/>
          </p:nvPr>
        </p:nvSpPr>
        <p:spPr>
          <a:xfrm>
            <a:off x="685800" y="800100"/>
            <a:ext cx="8269200" cy="371490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dt" idx="10"/>
          </p:nvPr>
        </p:nvSpPr>
        <p:spPr>
          <a:xfrm>
            <a:off x="914400" y="4743450"/>
            <a:ext cx="1905000" cy="342900"/>
          </a:xfrm>
          <a:prstGeom prst="rect">
            <a:avLst/>
          </a:prstGeom>
          <a:noFill/>
          <a:ln>
            <a:noFill/>
          </a:ln>
        </p:spPr>
        <p:txBody>
          <a:bodyPr lIns="91425" tIns="91425" rIns="91425" bIns="91425" anchor="b" anchorCtr="0"/>
          <a:lstStyle>
            <a:lvl1pPr marL="0" marR="0" lvl="0" indent="0" algn="l" rtl="0">
              <a:spcBef>
                <a:spcPts val="0"/>
              </a:spcBef>
              <a:buNone/>
              <a:defRPr sz="14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b="0" i="0" u="none" strike="noStrike" cap="none">
                <a:solidFill>
                  <a:schemeClr val="dk1"/>
                </a:solidFill>
                <a:latin typeface="Arial"/>
                <a:ea typeface="Arial"/>
                <a:cs typeface="Arial"/>
                <a:sym typeface="Arial"/>
              </a:rPr>
              <a:t>‹#›</a:t>
            </a:fld>
            <a:endParaRPr lang="en" sz="14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149" name="Shape 149"/>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150" name="Shape 150"/>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609600" y="228600"/>
            <a:ext cx="8174037" cy="5143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4000" b="0" i="0" u="none" strike="noStrike" cap="none">
                <a:solidFill>
                  <a:srgbClr val="CC3300"/>
                </a:solidFill>
                <a:latin typeface="Arial"/>
                <a:ea typeface="Arial"/>
                <a:cs typeface="Arial"/>
                <a:sym typeface="Arial"/>
              </a:defRPr>
            </a:lvl1pPr>
            <a:lvl2pPr marL="0" marR="0" lvl="1" indent="0" algn="l" rtl="0">
              <a:spcBef>
                <a:spcPts val="0"/>
              </a:spcBef>
              <a:spcAft>
                <a:spcPts val="0"/>
              </a:spcAft>
              <a:buNone/>
              <a:defRPr sz="4000" b="0" i="0" u="none" strike="noStrike" cap="none">
                <a:solidFill>
                  <a:srgbClr val="CC3300"/>
                </a:solidFill>
                <a:latin typeface="Arial"/>
                <a:ea typeface="Arial"/>
                <a:cs typeface="Arial"/>
                <a:sym typeface="Arial"/>
              </a:defRPr>
            </a:lvl2pPr>
            <a:lvl3pPr marL="0" marR="0" lvl="2" indent="0" algn="l" rtl="0">
              <a:spcBef>
                <a:spcPts val="0"/>
              </a:spcBef>
              <a:spcAft>
                <a:spcPts val="0"/>
              </a:spcAft>
              <a:buNone/>
              <a:defRPr sz="4000" b="0" i="0" u="none" strike="noStrike" cap="none">
                <a:solidFill>
                  <a:srgbClr val="CC3300"/>
                </a:solidFill>
                <a:latin typeface="Arial"/>
                <a:ea typeface="Arial"/>
                <a:cs typeface="Arial"/>
                <a:sym typeface="Arial"/>
              </a:defRPr>
            </a:lvl3pPr>
            <a:lvl4pPr marL="0" marR="0" lvl="3" indent="0" algn="l" rtl="0">
              <a:spcBef>
                <a:spcPts val="0"/>
              </a:spcBef>
              <a:spcAft>
                <a:spcPts val="0"/>
              </a:spcAft>
              <a:buNone/>
              <a:defRPr sz="4000" b="0" i="0" u="none" strike="noStrike" cap="none">
                <a:solidFill>
                  <a:srgbClr val="CC3300"/>
                </a:solidFill>
                <a:latin typeface="Arial"/>
                <a:ea typeface="Arial"/>
                <a:cs typeface="Arial"/>
                <a:sym typeface="Arial"/>
              </a:defRPr>
            </a:lvl4pPr>
            <a:lvl5pPr marL="0" marR="0" lvl="4" indent="0" algn="l" rtl="0">
              <a:spcBef>
                <a:spcPts val="0"/>
              </a:spcBef>
              <a:spcAft>
                <a:spcPts val="0"/>
              </a:spcAft>
              <a:buNone/>
              <a:defRPr sz="4000" b="0" i="0" u="none" strike="noStrike" cap="none">
                <a:solidFill>
                  <a:srgbClr val="CC3300"/>
                </a:solidFill>
                <a:latin typeface="Arial"/>
                <a:ea typeface="Arial"/>
                <a:cs typeface="Arial"/>
                <a:sym typeface="Arial"/>
              </a:defRPr>
            </a:lvl5pPr>
            <a:lvl6pPr marL="457200" marR="0" lvl="5" indent="0" algn="l" rtl="0">
              <a:spcBef>
                <a:spcPts val="0"/>
              </a:spcBef>
              <a:spcAft>
                <a:spcPts val="0"/>
              </a:spcAft>
              <a:buNone/>
              <a:defRPr sz="4000" b="0" i="0" u="none" strike="noStrike" cap="none">
                <a:solidFill>
                  <a:srgbClr val="CC3300"/>
                </a:solidFill>
                <a:latin typeface="Arial"/>
                <a:ea typeface="Arial"/>
                <a:cs typeface="Arial"/>
                <a:sym typeface="Arial"/>
              </a:defRPr>
            </a:lvl6pPr>
            <a:lvl7pPr marL="914400" marR="0" lvl="6" indent="0" algn="l" rtl="0">
              <a:spcBef>
                <a:spcPts val="0"/>
              </a:spcBef>
              <a:spcAft>
                <a:spcPts val="0"/>
              </a:spcAft>
              <a:buNone/>
              <a:defRPr sz="4000" b="0" i="0" u="none" strike="noStrike" cap="none">
                <a:solidFill>
                  <a:srgbClr val="CC3300"/>
                </a:solidFill>
                <a:latin typeface="Arial"/>
                <a:ea typeface="Arial"/>
                <a:cs typeface="Arial"/>
                <a:sym typeface="Arial"/>
              </a:defRPr>
            </a:lvl7pPr>
            <a:lvl8pPr marL="1371600" marR="0" lvl="7" indent="0" algn="l" rtl="0">
              <a:spcBef>
                <a:spcPts val="0"/>
              </a:spcBef>
              <a:spcAft>
                <a:spcPts val="0"/>
              </a:spcAft>
              <a:buNone/>
              <a:defRPr sz="4000" b="0" i="0" u="none" strike="noStrike" cap="none">
                <a:solidFill>
                  <a:srgbClr val="CC3300"/>
                </a:solidFill>
                <a:latin typeface="Arial"/>
                <a:ea typeface="Arial"/>
                <a:cs typeface="Arial"/>
                <a:sym typeface="Arial"/>
              </a:defRPr>
            </a:lvl8pPr>
            <a:lvl9pPr marL="1828800" marR="0" lvl="8" indent="0" algn="l" rtl="0">
              <a:spcBef>
                <a:spcPts val="0"/>
              </a:spcBef>
              <a:spcAft>
                <a:spcPts val="0"/>
              </a:spcAft>
              <a:buNone/>
              <a:defRPr sz="4000" b="0" i="0" u="none" strike="noStrike" cap="none">
                <a:solidFill>
                  <a:srgbClr val="CC3300"/>
                </a:solidFill>
                <a:latin typeface="Arial"/>
                <a:ea typeface="Arial"/>
                <a:cs typeface="Arial"/>
                <a:sym typeface="Arial"/>
              </a:defRPr>
            </a:lvl9pPr>
          </a:lstStyle>
          <a:p>
            <a:endParaRPr/>
          </a:p>
        </p:txBody>
      </p:sp>
      <p:sp>
        <p:nvSpPr>
          <p:cNvPr id="193" name="Shape 193"/>
          <p:cNvSpPr txBox="1">
            <a:spLocks noGrp="1"/>
          </p:cNvSpPr>
          <p:nvPr>
            <p:ph type="body" idx="1"/>
          </p:nvPr>
        </p:nvSpPr>
        <p:spPr>
          <a:xfrm>
            <a:off x="685800" y="800100"/>
            <a:ext cx="8269288" cy="3714750"/>
          </a:xfrm>
          <a:prstGeom prst="rect">
            <a:avLst/>
          </a:prstGeom>
          <a:noFill/>
          <a:ln>
            <a:noFill/>
          </a:ln>
        </p:spPr>
        <p:txBody>
          <a:bodyPr lIns="91425" tIns="91425" rIns="91425" bIns="91425" anchor="t" anchorCtr="0"/>
          <a:lstStyle>
            <a:lvl1pPr marL="342900" marR="0" lvl="0" indent="-236220" algn="l" rtl="0">
              <a:spcBef>
                <a:spcPts val="560"/>
              </a:spcBef>
              <a:spcAft>
                <a:spcPts val="0"/>
              </a:spcAft>
              <a:buClr>
                <a:schemeClr val="folHlink"/>
              </a:buClr>
              <a:buSzPct val="59999"/>
              <a:buFont typeface="Noto Sans Symbols"/>
              <a:buChar char="■"/>
              <a:defRPr sz="2800" b="0" i="0" u="none" strike="noStrike" cap="none">
                <a:solidFill>
                  <a:schemeClr val="dk1"/>
                </a:solidFill>
                <a:latin typeface="Arial"/>
                <a:ea typeface="Arial"/>
                <a:cs typeface="Arial"/>
                <a:sym typeface="Arial"/>
              </a:defRPr>
            </a:lvl1pPr>
            <a:lvl2pPr marL="742950" marR="0" lvl="1" indent="-201930" algn="l" rtl="0">
              <a:spcBef>
                <a:spcPts val="480"/>
              </a:spcBef>
              <a:spcAft>
                <a:spcPts val="0"/>
              </a:spcAft>
              <a:buClr>
                <a:schemeClr val="hlink"/>
              </a:buClr>
              <a:buSzPct val="55000"/>
              <a:buFont typeface="Noto Sans Symbols"/>
              <a:buChar char="■"/>
              <a:defRPr sz="2400" b="0" i="0" u="none" strike="noStrike" cap="none">
                <a:solidFill>
                  <a:schemeClr val="dk1"/>
                </a:solidFill>
                <a:latin typeface="Arial"/>
                <a:ea typeface="Arial"/>
                <a:cs typeface="Arial"/>
                <a:sym typeface="Arial"/>
              </a:defRPr>
            </a:lvl2pPr>
            <a:lvl3pPr marL="1143000" marR="0" lvl="2" indent="-165100" algn="l" rtl="0">
              <a:spcBef>
                <a:spcPts val="400"/>
              </a:spcBef>
              <a:spcAft>
                <a:spcPts val="0"/>
              </a:spcAft>
              <a:buClr>
                <a:schemeClr val="folHlink"/>
              </a:buClr>
              <a:buSzPct val="50000"/>
              <a:buFont typeface="Noto Sans Symbols"/>
              <a:buChar char="■"/>
              <a:defRPr sz="2000" b="0" i="0" u="none" strike="noStrike" cap="none">
                <a:solidFill>
                  <a:schemeClr val="dk1"/>
                </a:solidFill>
                <a:latin typeface="Arial"/>
                <a:ea typeface="Arial"/>
                <a:cs typeface="Arial"/>
                <a:sym typeface="Arial"/>
              </a:defRPr>
            </a:lvl3pPr>
            <a:lvl4pPr marL="1600200" marR="0" lvl="3" indent="-158750" algn="l" rtl="0">
              <a:spcBef>
                <a:spcPts val="400"/>
              </a:spcBef>
              <a:spcAft>
                <a:spcPts val="0"/>
              </a:spcAft>
              <a:buClr>
                <a:schemeClr val="accent2"/>
              </a:buClr>
              <a:buSzPct val="55000"/>
              <a:buFont typeface="Noto Sans Symbols"/>
              <a:buChar char="■"/>
              <a:defRPr sz="2000" b="0" i="0" u="none" strike="noStrike" cap="none">
                <a:solidFill>
                  <a:schemeClr val="dk1"/>
                </a:solidFill>
                <a:latin typeface="Arial"/>
                <a:ea typeface="Arial"/>
                <a:cs typeface="Arial"/>
                <a:sym typeface="Arial"/>
              </a:defRPr>
            </a:lvl4pPr>
            <a:lvl5pPr marL="2057400" marR="0" lvl="4"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5pPr>
            <a:lvl6pPr marL="2514600" marR="0" lvl="5"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6pPr>
            <a:lvl7pPr marL="2971800" marR="0" lvl="6"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7pPr>
            <a:lvl8pPr marL="3429000" marR="0" lvl="7"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8pPr>
            <a:lvl9pPr marL="3886200" marR="0" lvl="8" indent="-165100" algn="l" rtl="0">
              <a:spcBef>
                <a:spcPts val="400"/>
              </a:spcBef>
              <a:spcAft>
                <a:spcPts val="0"/>
              </a:spcAft>
              <a:buClr>
                <a:schemeClr val="accent1"/>
              </a:buClr>
              <a:buSzPct val="50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94" name="Shape 194"/>
          <p:cNvSpPr txBox="1">
            <a:spLocks noGrp="1"/>
          </p:cNvSpPr>
          <p:nvPr>
            <p:ph type="dt" idx="10"/>
          </p:nvPr>
        </p:nvSpPr>
        <p:spPr>
          <a:xfrm>
            <a:off x="914400" y="4743450"/>
            <a:ext cx="1904999" cy="342900"/>
          </a:xfrm>
          <a:prstGeom prst="rect">
            <a:avLst/>
          </a:prstGeom>
          <a:noFill/>
          <a:ln>
            <a:noFill/>
          </a:ln>
        </p:spPr>
        <p:txBody>
          <a:bodyPr lIns="91425" tIns="91425" rIns="91425" bIns="91425" anchor="b" anchorCtr="0"/>
          <a:lstStyle>
            <a:lvl1pPr marL="0" marR="0" lvl="0" indent="0" algn="l" rtl="0">
              <a:spcBef>
                <a:spcPts val="0"/>
              </a:spcBef>
              <a:buNone/>
              <a:defRPr sz="14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5" name="Shape 195"/>
          <p:cNvSpPr txBox="1">
            <a:spLocks noGrp="1"/>
          </p:cNvSpPr>
          <p:nvPr>
            <p:ph type="ftr" idx="11"/>
          </p:nvPr>
        </p:nvSpPr>
        <p:spPr>
          <a:xfrm>
            <a:off x="3352800" y="4743450"/>
            <a:ext cx="2895600" cy="342900"/>
          </a:xfrm>
          <a:prstGeom prst="rect">
            <a:avLst/>
          </a:prstGeom>
          <a:noFill/>
          <a:ln>
            <a:noFill/>
          </a:ln>
        </p:spPr>
        <p:txBody>
          <a:bodyPr lIns="91425" tIns="91425" rIns="91425" bIns="91425" anchor="b" anchorCtr="0"/>
          <a:lstStyle>
            <a:lvl1pPr marL="0" marR="0" lvl="0" indent="0" algn="ctr" rtl="0">
              <a:spcBef>
                <a:spcPts val="0"/>
              </a:spcBef>
              <a:buNone/>
              <a:defRPr sz="14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6" name="Shape 196"/>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b="0" i="0" u="none" strike="noStrike" cap="none">
                <a:solidFill>
                  <a:schemeClr val="dk1"/>
                </a:solidFill>
                <a:latin typeface="Arial"/>
                <a:ea typeface="Arial"/>
                <a:cs typeface="Arial"/>
                <a:sym typeface="Arial"/>
              </a:rPr>
              <a:t>‹#›</a:t>
            </a:fld>
            <a:endParaRPr lang="en" sz="14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228600"/>
            <a:ext cx="8174038" cy="5143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685800" y="800100"/>
            <a:ext cx="8269288" cy="3714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24" name="Rectangle 4"/>
          <p:cNvSpPr>
            <a:spLocks noGrp="1" noChangeArrowheads="1"/>
          </p:cNvSpPr>
          <p:nvPr>
            <p:ph type="dt" sz="half" idx="2"/>
          </p:nvPr>
        </p:nvSpPr>
        <p:spPr bwMode="auto">
          <a:xfrm>
            <a:off x="914400" y="4743450"/>
            <a:ext cx="19050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50">
                <a:cs typeface="Arial" charset="0"/>
              </a:defRPr>
            </a:lvl1pPr>
          </a:lstStyle>
          <a:p>
            <a:pPr defTabSz="685800"/>
            <a:fld id="{FE9889C5-5115-4C4A-84E1-8BA697F70F8D}"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30725" name="Rectangle 5"/>
          <p:cNvSpPr>
            <a:spLocks noGrp="1" noChangeArrowheads="1"/>
          </p:cNvSpPr>
          <p:nvPr>
            <p:ph type="ftr" sz="quarter" idx="3"/>
          </p:nvPr>
        </p:nvSpPr>
        <p:spPr bwMode="auto">
          <a:xfrm>
            <a:off x="3352800" y="4743450"/>
            <a:ext cx="28956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50">
                <a:cs typeface="Arial" charset="0"/>
              </a:defRPr>
            </a:lvl1pPr>
          </a:lstStyle>
          <a:p>
            <a:pPr defTabSz="685800"/>
            <a:endParaRPr lang="en-US" kern="1200">
              <a:solidFill>
                <a:prstClr val="black"/>
              </a:solidFill>
              <a:ea typeface="+mn-ea"/>
            </a:endParaRPr>
          </a:p>
        </p:txBody>
      </p:sp>
      <p:sp>
        <p:nvSpPr>
          <p:cNvPr id="30726" name="Rectangle 6"/>
          <p:cNvSpPr>
            <a:spLocks noGrp="1" noChangeArrowheads="1"/>
          </p:cNvSpPr>
          <p:nvPr>
            <p:ph type="sldNum" sz="quarter" idx="4"/>
          </p:nvPr>
        </p:nvSpPr>
        <p:spPr bwMode="auto">
          <a:xfrm>
            <a:off x="6781800" y="4743450"/>
            <a:ext cx="19050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50">
                <a:cs typeface="Arial" charset="0"/>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92650594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rtl="0" eaLnBrk="1" fontAlgn="base" hangingPunct="1">
        <a:spcBef>
          <a:spcPct val="0"/>
        </a:spcBef>
        <a:spcAft>
          <a:spcPct val="0"/>
        </a:spcAft>
        <a:defRPr sz="3000">
          <a:solidFill>
            <a:srgbClr val="CC3300"/>
          </a:solidFill>
          <a:latin typeface="+mj-lt"/>
          <a:ea typeface="+mj-ea"/>
          <a:cs typeface="+mj-cs"/>
        </a:defRPr>
      </a:lvl1pPr>
      <a:lvl2pPr algn="l" rtl="0" eaLnBrk="1" fontAlgn="base" hangingPunct="1">
        <a:spcBef>
          <a:spcPct val="0"/>
        </a:spcBef>
        <a:spcAft>
          <a:spcPct val="0"/>
        </a:spcAft>
        <a:defRPr sz="3000">
          <a:solidFill>
            <a:srgbClr val="CC3300"/>
          </a:solidFill>
          <a:latin typeface="Arial" charset="0"/>
        </a:defRPr>
      </a:lvl2pPr>
      <a:lvl3pPr algn="l" rtl="0" eaLnBrk="1" fontAlgn="base" hangingPunct="1">
        <a:spcBef>
          <a:spcPct val="0"/>
        </a:spcBef>
        <a:spcAft>
          <a:spcPct val="0"/>
        </a:spcAft>
        <a:defRPr sz="3000">
          <a:solidFill>
            <a:srgbClr val="CC3300"/>
          </a:solidFill>
          <a:latin typeface="Arial" charset="0"/>
        </a:defRPr>
      </a:lvl3pPr>
      <a:lvl4pPr algn="l" rtl="0" eaLnBrk="1" fontAlgn="base" hangingPunct="1">
        <a:spcBef>
          <a:spcPct val="0"/>
        </a:spcBef>
        <a:spcAft>
          <a:spcPct val="0"/>
        </a:spcAft>
        <a:defRPr sz="3000">
          <a:solidFill>
            <a:srgbClr val="CC3300"/>
          </a:solidFill>
          <a:latin typeface="Arial" charset="0"/>
        </a:defRPr>
      </a:lvl4pPr>
      <a:lvl5pPr algn="l" rtl="0" eaLnBrk="1" fontAlgn="base" hangingPunct="1">
        <a:spcBef>
          <a:spcPct val="0"/>
        </a:spcBef>
        <a:spcAft>
          <a:spcPct val="0"/>
        </a:spcAft>
        <a:defRPr sz="3000">
          <a:solidFill>
            <a:srgbClr val="CC3300"/>
          </a:solidFill>
          <a:latin typeface="Arial" charset="0"/>
        </a:defRPr>
      </a:lvl5pPr>
      <a:lvl6pPr marL="342900" algn="l" rtl="0" eaLnBrk="1" fontAlgn="base" hangingPunct="1">
        <a:spcBef>
          <a:spcPct val="0"/>
        </a:spcBef>
        <a:spcAft>
          <a:spcPct val="0"/>
        </a:spcAft>
        <a:defRPr sz="3000">
          <a:solidFill>
            <a:srgbClr val="CC3300"/>
          </a:solidFill>
          <a:latin typeface="Arial" charset="0"/>
        </a:defRPr>
      </a:lvl6pPr>
      <a:lvl7pPr marL="685800" algn="l" rtl="0" eaLnBrk="1" fontAlgn="base" hangingPunct="1">
        <a:spcBef>
          <a:spcPct val="0"/>
        </a:spcBef>
        <a:spcAft>
          <a:spcPct val="0"/>
        </a:spcAft>
        <a:defRPr sz="3000">
          <a:solidFill>
            <a:srgbClr val="CC3300"/>
          </a:solidFill>
          <a:latin typeface="Arial" charset="0"/>
        </a:defRPr>
      </a:lvl7pPr>
      <a:lvl8pPr marL="1028700" algn="l" rtl="0" eaLnBrk="1" fontAlgn="base" hangingPunct="1">
        <a:spcBef>
          <a:spcPct val="0"/>
        </a:spcBef>
        <a:spcAft>
          <a:spcPct val="0"/>
        </a:spcAft>
        <a:defRPr sz="3000">
          <a:solidFill>
            <a:srgbClr val="CC3300"/>
          </a:solidFill>
          <a:latin typeface="Arial" charset="0"/>
        </a:defRPr>
      </a:lvl8pPr>
      <a:lvl9pPr marL="1371600" algn="l" rtl="0" eaLnBrk="1" fontAlgn="base" hangingPunct="1">
        <a:spcBef>
          <a:spcPct val="0"/>
        </a:spcBef>
        <a:spcAft>
          <a:spcPct val="0"/>
        </a:spcAft>
        <a:defRPr sz="3000">
          <a:solidFill>
            <a:srgbClr val="CC3300"/>
          </a:solidFill>
          <a:latin typeface="Arial" charset="0"/>
        </a:defRPr>
      </a:lvl9pPr>
    </p:titleStyle>
    <p:bodyStyle>
      <a:lvl1pPr marL="257175" indent="-257175" algn="l" rtl="0" eaLnBrk="1" fontAlgn="base" hangingPunct="1">
        <a:spcBef>
          <a:spcPct val="20000"/>
        </a:spcBef>
        <a:spcAft>
          <a:spcPct val="0"/>
        </a:spcAft>
        <a:buClr>
          <a:schemeClr val="folHlink"/>
        </a:buClr>
        <a:buSzPct val="60000"/>
        <a:buFont typeface="Wingdings" pitchFamily="2" charset="2"/>
        <a:buChar char="n"/>
        <a:defRPr sz="2100">
          <a:solidFill>
            <a:schemeClr val="tx1"/>
          </a:solidFill>
          <a:latin typeface="+mn-lt"/>
          <a:ea typeface="+mn-ea"/>
          <a:cs typeface="+mn-cs"/>
        </a:defRPr>
      </a:lvl1pPr>
      <a:lvl2pPr marL="557213" indent="-214313" algn="l" rtl="0" eaLnBrk="1" fontAlgn="base" hangingPunct="1">
        <a:spcBef>
          <a:spcPct val="20000"/>
        </a:spcBef>
        <a:spcAft>
          <a:spcPct val="0"/>
        </a:spcAft>
        <a:buClr>
          <a:schemeClr val="hlink"/>
        </a:buClr>
        <a:buSzPct val="55000"/>
        <a:buFont typeface="Wingdings" pitchFamily="2" charset="2"/>
        <a:buChar char="n"/>
        <a:defRPr sz="1800">
          <a:solidFill>
            <a:schemeClr val="tx1"/>
          </a:solidFill>
          <a:latin typeface="+mn-lt"/>
        </a:defRPr>
      </a:lvl2pPr>
      <a:lvl3pPr marL="857250" indent="-171450" algn="l" rtl="0" eaLnBrk="1" fontAlgn="base" hangingPunct="1">
        <a:spcBef>
          <a:spcPct val="20000"/>
        </a:spcBef>
        <a:spcAft>
          <a:spcPct val="0"/>
        </a:spcAft>
        <a:buClr>
          <a:schemeClr val="folHlink"/>
        </a:buClr>
        <a:buSzPct val="50000"/>
        <a:buFont typeface="Wingdings" pitchFamily="2" charset="2"/>
        <a:buChar char="n"/>
        <a:defRPr sz="1500">
          <a:solidFill>
            <a:schemeClr val="tx1"/>
          </a:solidFill>
          <a:latin typeface="+mn-lt"/>
        </a:defRPr>
      </a:lvl3pPr>
      <a:lvl4pPr marL="1200150" indent="-171450" algn="l" rtl="0" eaLnBrk="1" fontAlgn="base" hangingPunct="1">
        <a:spcBef>
          <a:spcPct val="20000"/>
        </a:spcBef>
        <a:spcAft>
          <a:spcPct val="0"/>
        </a:spcAft>
        <a:buClr>
          <a:schemeClr val="accent2"/>
        </a:buClr>
        <a:buSzPct val="55000"/>
        <a:buFont typeface="Wingdings" pitchFamily="2" charset="2"/>
        <a:buChar char="n"/>
        <a:defRPr sz="1500">
          <a:solidFill>
            <a:schemeClr val="tx1"/>
          </a:solidFill>
          <a:latin typeface="+mn-lt"/>
        </a:defRPr>
      </a:lvl4pPr>
      <a:lvl5pPr marL="15430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228600"/>
            <a:ext cx="8174038" cy="5143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685800" y="800100"/>
            <a:ext cx="8269288" cy="3714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24" name="Rectangle 4"/>
          <p:cNvSpPr>
            <a:spLocks noGrp="1" noChangeArrowheads="1"/>
          </p:cNvSpPr>
          <p:nvPr>
            <p:ph type="dt" sz="half" idx="2"/>
          </p:nvPr>
        </p:nvSpPr>
        <p:spPr bwMode="auto">
          <a:xfrm>
            <a:off x="914400" y="4743450"/>
            <a:ext cx="19050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50">
                <a:cs typeface="Arial" charset="0"/>
              </a:defRPr>
            </a:lvl1pPr>
          </a:lstStyle>
          <a:p>
            <a:pPr defTabSz="685800"/>
            <a:fld id="{FE9889C5-5115-4C4A-84E1-8BA697F70F8D}" type="datetime1">
              <a:rPr lang="en-US" kern="1200" smtClean="0">
                <a:solidFill>
                  <a:prstClr val="black"/>
                </a:solidFill>
                <a:ea typeface="+mn-ea"/>
              </a:rPr>
              <a:pPr defTabSz="685800"/>
              <a:t>6/5/2017</a:t>
            </a:fld>
            <a:endParaRPr lang="en-US" kern="1200">
              <a:solidFill>
                <a:prstClr val="black"/>
              </a:solidFill>
              <a:ea typeface="+mn-ea"/>
            </a:endParaRPr>
          </a:p>
        </p:txBody>
      </p:sp>
      <p:sp>
        <p:nvSpPr>
          <p:cNvPr id="30725" name="Rectangle 5"/>
          <p:cNvSpPr>
            <a:spLocks noGrp="1" noChangeArrowheads="1"/>
          </p:cNvSpPr>
          <p:nvPr>
            <p:ph type="ftr" sz="quarter" idx="3"/>
          </p:nvPr>
        </p:nvSpPr>
        <p:spPr bwMode="auto">
          <a:xfrm>
            <a:off x="3352800" y="4743450"/>
            <a:ext cx="28956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50">
                <a:cs typeface="Arial" charset="0"/>
              </a:defRPr>
            </a:lvl1pPr>
          </a:lstStyle>
          <a:p>
            <a:pPr defTabSz="685800"/>
            <a:endParaRPr lang="en-US" kern="1200">
              <a:solidFill>
                <a:prstClr val="black"/>
              </a:solidFill>
              <a:ea typeface="+mn-ea"/>
            </a:endParaRPr>
          </a:p>
        </p:txBody>
      </p:sp>
      <p:sp>
        <p:nvSpPr>
          <p:cNvPr id="30726" name="Rectangle 6"/>
          <p:cNvSpPr>
            <a:spLocks noGrp="1" noChangeArrowheads="1"/>
          </p:cNvSpPr>
          <p:nvPr>
            <p:ph type="sldNum" sz="quarter" idx="4"/>
          </p:nvPr>
        </p:nvSpPr>
        <p:spPr bwMode="auto">
          <a:xfrm>
            <a:off x="6781800" y="4743450"/>
            <a:ext cx="19050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50">
                <a:cs typeface="Arial" charset="0"/>
              </a:defRPr>
            </a:lvl1pPr>
          </a:lstStyle>
          <a:p>
            <a:pPr defTabSz="685800"/>
            <a:fld id="{4F23FDA2-3789-45AA-B8F8-8F24E51E4F35}" type="slidenum">
              <a:rPr lang="en-US" kern="1200" smtClean="0">
                <a:solidFill>
                  <a:prstClr val="black"/>
                </a:solidFill>
                <a:ea typeface="+mn-ea"/>
              </a:rPr>
              <a:pPr defTabSz="685800"/>
              <a:t>‹#›</a:t>
            </a:fld>
            <a:endParaRPr lang="en-US" kern="1200">
              <a:solidFill>
                <a:prstClr val="black"/>
              </a:solidFill>
              <a:ea typeface="+mn-ea"/>
            </a:endParaRPr>
          </a:p>
        </p:txBody>
      </p:sp>
    </p:spTree>
    <p:extLst>
      <p:ext uri="{BB962C8B-B14F-4D97-AF65-F5344CB8AC3E}">
        <p14:creationId xmlns:p14="http://schemas.microsoft.com/office/powerpoint/2010/main" val="183817273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Lst>
  <p:hf hdr="0" ftr="0" dt="0"/>
  <p:txStyles>
    <p:titleStyle>
      <a:lvl1pPr algn="l" rtl="0" eaLnBrk="1" fontAlgn="base" hangingPunct="1">
        <a:spcBef>
          <a:spcPct val="0"/>
        </a:spcBef>
        <a:spcAft>
          <a:spcPct val="0"/>
        </a:spcAft>
        <a:defRPr sz="3000">
          <a:solidFill>
            <a:srgbClr val="CC3300"/>
          </a:solidFill>
          <a:latin typeface="+mj-lt"/>
          <a:ea typeface="+mj-ea"/>
          <a:cs typeface="+mj-cs"/>
        </a:defRPr>
      </a:lvl1pPr>
      <a:lvl2pPr algn="l" rtl="0" eaLnBrk="1" fontAlgn="base" hangingPunct="1">
        <a:spcBef>
          <a:spcPct val="0"/>
        </a:spcBef>
        <a:spcAft>
          <a:spcPct val="0"/>
        </a:spcAft>
        <a:defRPr sz="3000">
          <a:solidFill>
            <a:srgbClr val="CC3300"/>
          </a:solidFill>
          <a:latin typeface="Arial" charset="0"/>
        </a:defRPr>
      </a:lvl2pPr>
      <a:lvl3pPr algn="l" rtl="0" eaLnBrk="1" fontAlgn="base" hangingPunct="1">
        <a:spcBef>
          <a:spcPct val="0"/>
        </a:spcBef>
        <a:spcAft>
          <a:spcPct val="0"/>
        </a:spcAft>
        <a:defRPr sz="3000">
          <a:solidFill>
            <a:srgbClr val="CC3300"/>
          </a:solidFill>
          <a:latin typeface="Arial" charset="0"/>
        </a:defRPr>
      </a:lvl3pPr>
      <a:lvl4pPr algn="l" rtl="0" eaLnBrk="1" fontAlgn="base" hangingPunct="1">
        <a:spcBef>
          <a:spcPct val="0"/>
        </a:spcBef>
        <a:spcAft>
          <a:spcPct val="0"/>
        </a:spcAft>
        <a:defRPr sz="3000">
          <a:solidFill>
            <a:srgbClr val="CC3300"/>
          </a:solidFill>
          <a:latin typeface="Arial" charset="0"/>
        </a:defRPr>
      </a:lvl4pPr>
      <a:lvl5pPr algn="l" rtl="0" eaLnBrk="1" fontAlgn="base" hangingPunct="1">
        <a:spcBef>
          <a:spcPct val="0"/>
        </a:spcBef>
        <a:spcAft>
          <a:spcPct val="0"/>
        </a:spcAft>
        <a:defRPr sz="3000">
          <a:solidFill>
            <a:srgbClr val="CC3300"/>
          </a:solidFill>
          <a:latin typeface="Arial" charset="0"/>
        </a:defRPr>
      </a:lvl5pPr>
      <a:lvl6pPr marL="342900" algn="l" rtl="0" eaLnBrk="1" fontAlgn="base" hangingPunct="1">
        <a:spcBef>
          <a:spcPct val="0"/>
        </a:spcBef>
        <a:spcAft>
          <a:spcPct val="0"/>
        </a:spcAft>
        <a:defRPr sz="3000">
          <a:solidFill>
            <a:srgbClr val="CC3300"/>
          </a:solidFill>
          <a:latin typeface="Arial" charset="0"/>
        </a:defRPr>
      </a:lvl6pPr>
      <a:lvl7pPr marL="685800" algn="l" rtl="0" eaLnBrk="1" fontAlgn="base" hangingPunct="1">
        <a:spcBef>
          <a:spcPct val="0"/>
        </a:spcBef>
        <a:spcAft>
          <a:spcPct val="0"/>
        </a:spcAft>
        <a:defRPr sz="3000">
          <a:solidFill>
            <a:srgbClr val="CC3300"/>
          </a:solidFill>
          <a:latin typeface="Arial" charset="0"/>
        </a:defRPr>
      </a:lvl7pPr>
      <a:lvl8pPr marL="1028700" algn="l" rtl="0" eaLnBrk="1" fontAlgn="base" hangingPunct="1">
        <a:spcBef>
          <a:spcPct val="0"/>
        </a:spcBef>
        <a:spcAft>
          <a:spcPct val="0"/>
        </a:spcAft>
        <a:defRPr sz="3000">
          <a:solidFill>
            <a:srgbClr val="CC3300"/>
          </a:solidFill>
          <a:latin typeface="Arial" charset="0"/>
        </a:defRPr>
      </a:lvl8pPr>
      <a:lvl9pPr marL="1371600" algn="l" rtl="0" eaLnBrk="1" fontAlgn="base" hangingPunct="1">
        <a:spcBef>
          <a:spcPct val="0"/>
        </a:spcBef>
        <a:spcAft>
          <a:spcPct val="0"/>
        </a:spcAft>
        <a:defRPr sz="3000">
          <a:solidFill>
            <a:srgbClr val="CC3300"/>
          </a:solidFill>
          <a:latin typeface="Arial" charset="0"/>
        </a:defRPr>
      </a:lvl9pPr>
    </p:titleStyle>
    <p:bodyStyle>
      <a:lvl1pPr marL="257175" indent="-257175" algn="l" rtl="0" eaLnBrk="1" fontAlgn="base" hangingPunct="1">
        <a:spcBef>
          <a:spcPct val="20000"/>
        </a:spcBef>
        <a:spcAft>
          <a:spcPct val="0"/>
        </a:spcAft>
        <a:buClr>
          <a:schemeClr val="folHlink"/>
        </a:buClr>
        <a:buSzPct val="60000"/>
        <a:buFont typeface="Wingdings" pitchFamily="2" charset="2"/>
        <a:buChar char="n"/>
        <a:defRPr sz="2100">
          <a:solidFill>
            <a:schemeClr val="tx1"/>
          </a:solidFill>
          <a:latin typeface="+mn-lt"/>
          <a:ea typeface="+mn-ea"/>
          <a:cs typeface="+mn-cs"/>
        </a:defRPr>
      </a:lvl1pPr>
      <a:lvl2pPr marL="557213" indent="-214313" algn="l" rtl="0" eaLnBrk="1" fontAlgn="base" hangingPunct="1">
        <a:spcBef>
          <a:spcPct val="20000"/>
        </a:spcBef>
        <a:spcAft>
          <a:spcPct val="0"/>
        </a:spcAft>
        <a:buClr>
          <a:schemeClr val="hlink"/>
        </a:buClr>
        <a:buSzPct val="55000"/>
        <a:buFont typeface="Wingdings" pitchFamily="2" charset="2"/>
        <a:buChar char="n"/>
        <a:defRPr sz="1800">
          <a:solidFill>
            <a:schemeClr val="tx1"/>
          </a:solidFill>
          <a:latin typeface="+mn-lt"/>
        </a:defRPr>
      </a:lvl2pPr>
      <a:lvl3pPr marL="857250" indent="-171450" algn="l" rtl="0" eaLnBrk="1" fontAlgn="base" hangingPunct="1">
        <a:spcBef>
          <a:spcPct val="20000"/>
        </a:spcBef>
        <a:spcAft>
          <a:spcPct val="0"/>
        </a:spcAft>
        <a:buClr>
          <a:schemeClr val="folHlink"/>
        </a:buClr>
        <a:buSzPct val="50000"/>
        <a:buFont typeface="Wingdings" pitchFamily="2" charset="2"/>
        <a:buChar char="n"/>
        <a:defRPr sz="1500">
          <a:solidFill>
            <a:schemeClr val="tx1"/>
          </a:solidFill>
          <a:latin typeface="+mn-lt"/>
        </a:defRPr>
      </a:lvl3pPr>
      <a:lvl4pPr marL="1200150" indent="-171450" algn="l" rtl="0" eaLnBrk="1" fontAlgn="base" hangingPunct="1">
        <a:spcBef>
          <a:spcPct val="20000"/>
        </a:spcBef>
        <a:spcAft>
          <a:spcPct val="0"/>
        </a:spcAft>
        <a:buClr>
          <a:schemeClr val="accent2"/>
        </a:buClr>
        <a:buSzPct val="55000"/>
        <a:buFont typeface="Wingdings" pitchFamily="2" charset="2"/>
        <a:buChar char="n"/>
        <a:defRPr sz="1500">
          <a:solidFill>
            <a:schemeClr val="tx1"/>
          </a:solidFill>
          <a:latin typeface="+mn-lt"/>
        </a:defRPr>
      </a:lvl4pPr>
      <a:lvl5pPr marL="15430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5.xml"/><Relationship Id="rId5" Type="http://schemas.openxmlformats.org/officeDocument/2006/relationships/image" Target="../media/image30.jp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39.xml"/><Relationship Id="rId5" Type="http://schemas.openxmlformats.org/officeDocument/2006/relationships/image" Target="../media/image30.jp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39.xml"/><Relationship Id="rId5" Type="http://schemas.openxmlformats.org/officeDocument/2006/relationships/image" Target="../media/image30.jp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39.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56.xml"/><Relationship Id="rId4" Type="http://schemas.openxmlformats.org/officeDocument/2006/relationships/image" Target="../media/image34.gif"/></Relationships>
</file>

<file path=ppt/slides/_rels/slide6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7.xml"/><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2.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3" Type="http://schemas.openxmlformats.org/officeDocument/2006/relationships/hyperlink" Target="http://github.com/ssprojects/UnitTagger" TargetMode="External"/><Relationship Id="rId2" Type="http://schemas.openxmlformats.org/officeDocument/2006/relationships/notesSlide" Target="../notesSlides/notesSlide77.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sz="4400">
                <a:solidFill>
                  <a:srgbClr val="0000FF"/>
                </a:solidFill>
              </a:rPr>
              <a:t>Attributes: Extraction and integration with Knowledge Bases</a:t>
            </a:r>
          </a:p>
        </p:txBody>
      </p:sp>
      <p:sp>
        <p:nvSpPr>
          <p:cNvPr id="291" name="Shape 291"/>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r>
              <a:rPr lang="en" dirty="0"/>
              <a:t>Sunita Sarawagi</a:t>
            </a:r>
          </a:p>
          <a:p>
            <a:pPr lvl="0">
              <a:spcBef>
                <a:spcPts val="0"/>
              </a:spcBef>
              <a:buNone/>
            </a:pPr>
            <a:r>
              <a:rPr lang="en" dirty="0"/>
              <a:t>IIT Bombay</a:t>
            </a:r>
          </a:p>
          <a:p>
            <a:pPr lvl="0">
              <a:spcBef>
                <a:spcPts val="0"/>
              </a:spcBef>
              <a:buClr>
                <a:schemeClr val="dk1"/>
              </a:buClr>
              <a:buSzPct val="45833"/>
              <a:buFont typeface="Arial"/>
              <a:buNone/>
            </a:pPr>
            <a:endParaRPr sz="2400" dirty="0"/>
          </a:p>
          <a:p>
            <a:pPr lvl="0">
              <a:spcBef>
                <a:spcPts val="0"/>
              </a:spcBef>
              <a:buClr>
                <a:schemeClr val="dk1"/>
              </a:buClr>
              <a:buSzPct val="45833"/>
              <a:buFont typeface="Arial"/>
              <a:buNone/>
            </a:pPr>
            <a:endParaRPr sz="2400" dirty="0"/>
          </a:p>
          <a:p>
            <a:pPr lvl="0" algn="l">
              <a:spcBef>
                <a:spcPts val="0"/>
              </a:spcBef>
              <a:buClr>
                <a:schemeClr val="dk1"/>
              </a:buClr>
              <a:buSzPct val="55000"/>
              <a:buFont typeface="Arial"/>
              <a:buNone/>
            </a:pPr>
            <a:r>
              <a:rPr lang="en" sz="2000" dirty="0"/>
              <a:t>ACM summer school on NLP and Machine Learning, June 2017</a:t>
            </a:r>
          </a:p>
          <a:p>
            <a:pPr lvl="0" algn="l">
              <a:spcBef>
                <a:spcPts val="0"/>
              </a:spcBef>
              <a:buClr>
                <a:schemeClr val="dk1"/>
              </a:buClr>
              <a:buSzPct val="45833"/>
              <a:buFont typeface="Arial"/>
              <a:buNone/>
            </a:pPr>
            <a:endParaRPr sz="2400" dirty="0"/>
          </a:p>
          <a:p>
            <a:pPr lvl="0">
              <a:spcBef>
                <a:spcPts val="0"/>
              </a:spcBef>
              <a:buNone/>
            </a:pPr>
            <a:endParaRPr sz="2400" dirty="0"/>
          </a:p>
        </p:txBody>
      </p:sp>
    </p:spTree>
  </p:cSld>
  <p:clrMapOvr>
    <a:masterClrMapping/>
  </p:clrMapOvr>
  <mc:AlternateContent xmlns:mc="http://schemas.openxmlformats.org/markup-compatibility/2006">
    <mc:Choice xmlns:p14="http://schemas.microsoft.com/office/powerpoint/2010/main" Requires="p14">
      <p:transition spd="slow" p14:dur="2000" advTm="25438"/>
    </mc:Choice>
    <mc:Fallback>
      <p:transition spd="slow" advTm="2543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None/>
            </a:pPr>
            <a:r>
              <a:rPr lang="en"/>
              <a:t>Entity-Attribute queries in Web Search</a:t>
            </a:r>
          </a:p>
        </p:txBody>
      </p:sp>
      <p:sp>
        <p:nvSpPr>
          <p:cNvPr id="354" name="Shape 354"/>
          <p:cNvSpPr txBox="1">
            <a:spLocks noGrp="1"/>
          </p:cNvSpPr>
          <p:nvPr>
            <p:ph type="body" idx="1"/>
          </p:nvPr>
        </p:nvSpPr>
        <p:spPr>
          <a:xfrm>
            <a:off x="311700" y="621450"/>
            <a:ext cx="8787300" cy="3947400"/>
          </a:xfrm>
          <a:prstGeom prst="rect">
            <a:avLst/>
          </a:prstGeom>
        </p:spPr>
        <p:txBody>
          <a:bodyPr lIns="91425" tIns="91425" rIns="91425" bIns="91425" anchor="t" anchorCtr="0">
            <a:noAutofit/>
          </a:bodyPr>
          <a:lstStyle/>
          <a:p>
            <a:pPr marL="457200" lvl="0" indent="-228600" rtl="0">
              <a:spcBef>
                <a:spcPts val="0"/>
              </a:spcBef>
            </a:pPr>
            <a:r>
              <a:rPr lang="en"/>
              <a:t>Attributes of entities: a large fraction of Web search queries</a:t>
            </a:r>
          </a:p>
          <a:p>
            <a:pPr marL="457200" lvl="0" indent="-228600" rtl="0">
              <a:spcBef>
                <a:spcPts val="0"/>
              </a:spcBef>
            </a:pPr>
            <a:r>
              <a:rPr lang="en"/>
              <a:t>Search engines succeed at various levels...</a:t>
            </a:r>
          </a:p>
          <a:p>
            <a:pPr lvl="0" rtl="0">
              <a:spcBef>
                <a:spcPts val="0"/>
              </a:spcBef>
              <a:buNone/>
            </a:pPr>
            <a:endParaRPr/>
          </a:p>
        </p:txBody>
      </p:sp>
      <p:pic>
        <p:nvPicPr>
          <p:cNvPr id="355" name="Shape 355"/>
          <p:cNvPicPr preferRelativeResize="0"/>
          <p:nvPr/>
        </p:nvPicPr>
        <p:blipFill>
          <a:blip r:embed="rId3">
            <a:alphaModFix/>
          </a:blip>
          <a:stretch>
            <a:fillRect/>
          </a:stretch>
        </p:blipFill>
        <p:spPr>
          <a:xfrm>
            <a:off x="931825" y="1748250"/>
            <a:ext cx="2791336" cy="3395250"/>
          </a:xfrm>
          <a:prstGeom prst="rect">
            <a:avLst/>
          </a:prstGeom>
          <a:noFill/>
          <a:ln>
            <a:noFill/>
          </a:ln>
        </p:spPr>
      </p:pic>
      <p:pic>
        <p:nvPicPr>
          <p:cNvPr id="356" name="Shape 356" descr="Screen Shot 2016-04-27 at 9.47.07 AM.png"/>
          <p:cNvPicPr preferRelativeResize="0"/>
          <p:nvPr/>
        </p:nvPicPr>
        <p:blipFill>
          <a:blip r:embed="rId4">
            <a:alphaModFix/>
          </a:blip>
          <a:stretch>
            <a:fillRect/>
          </a:stretch>
        </p:blipFill>
        <p:spPr>
          <a:xfrm>
            <a:off x="644478" y="1665824"/>
            <a:ext cx="4063168" cy="3947398"/>
          </a:xfrm>
          <a:prstGeom prst="rect">
            <a:avLst/>
          </a:prstGeom>
          <a:noFill/>
          <a:ln>
            <a:noFill/>
          </a:ln>
        </p:spPr>
      </p:pic>
      <p:pic>
        <p:nvPicPr>
          <p:cNvPr id="357" name="Shape 357"/>
          <p:cNvPicPr preferRelativeResize="0"/>
          <p:nvPr/>
        </p:nvPicPr>
        <p:blipFill>
          <a:blip r:embed="rId5">
            <a:alphaModFix/>
          </a:blip>
          <a:stretch>
            <a:fillRect/>
          </a:stretch>
        </p:blipFill>
        <p:spPr>
          <a:xfrm>
            <a:off x="921424" y="1793066"/>
            <a:ext cx="3830327" cy="3092689"/>
          </a:xfrm>
          <a:prstGeom prst="rect">
            <a:avLst/>
          </a:prstGeom>
          <a:noFill/>
          <a:ln>
            <a:noFill/>
          </a:ln>
        </p:spPr>
      </p:pic>
      <p:pic>
        <p:nvPicPr>
          <p:cNvPr id="358" name="Shape 358"/>
          <p:cNvPicPr preferRelativeResize="0"/>
          <p:nvPr/>
        </p:nvPicPr>
        <p:blipFill>
          <a:blip r:embed="rId6">
            <a:alphaModFix/>
          </a:blip>
          <a:stretch>
            <a:fillRect/>
          </a:stretch>
        </p:blipFill>
        <p:spPr>
          <a:xfrm>
            <a:off x="5056324" y="1748249"/>
            <a:ext cx="3546874" cy="3582289"/>
          </a:xfrm>
          <a:prstGeom prst="rect">
            <a:avLst/>
          </a:prstGeom>
          <a:noFill/>
          <a:ln>
            <a:noFill/>
          </a:ln>
        </p:spPr>
      </p:pic>
      <p:pic>
        <p:nvPicPr>
          <p:cNvPr id="359" name="Shape 359"/>
          <p:cNvPicPr preferRelativeResize="0"/>
          <p:nvPr/>
        </p:nvPicPr>
        <p:blipFill>
          <a:blip r:embed="rId7">
            <a:alphaModFix/>
          </a:blip>
          <a:stretch>
            <a:fillRect/>
          </a:stretch>
        </p:blipFill>
        <p:spPr>
          <a:xfrm>
            <a:off x="5172824" y="1735324"/>
            <a:ext cx="3310100" cy="3395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1000"/>
                                        <p:tgtEl>
                                          <p:spTgt spid="357"/>
                                        </p:tgtEl>
                                      </p:cBhvr>
                                    </p:animEffect>
                                  </p:childTnLst>
                                </p:cTn>
                              </p:par>
                              <p:par>
                                <p:cTn id="18" presetID="10" presetClass="entr" presetSubtype="0" fill="hold" nodeType="withEffect">
                                  <p:stCondLst>
                                    <p:cond delay="0"/>
                                  </p:stCondLst>
                                  <p:childTnLst>
                                    <p:set>
                                      <p:cBhvr>
                                        <p:cTn id="19" dur="1" fill="hold">
                                          <p:stCondLst>
                                            <p:cond delay="0"/>
                                          </p:stCondLst>
                                        </p:cTn>
                                        <p:tgtEl>
                                          <p:spTgt spid="358"/>
                                        </p:tgtEl>
                                        <p:attrNameLst>
                                          <p:attrName>style.visibility</p:attrName>
                                        </p:attrNameLst>
                                      </p:cBhvr>
                                      <p:to>
                                        <p:strVal val="visible"/>
                                      </p:to>
                                    </p:set>
                                    <p:animEffect transition="in" filter="fade">
                                      <p:cBhvr>
                                        <p:cTn id="20" dur="1000"/>
                                        <p:tgtEl>
                                          <p:spTgt spid="3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9"/>
                                        </p:tgtEl>
                                        <p:attrNameLst>
                                          <p:attrName>style.visibility</p:attrName>
                                        </p:attrNameLst>
                                      </p:cBhvr>
                                      <p:to>
                                        <p:strVal val="visible"/>
                                      </p:to>
                                    </p:set>
                                    <p:animEffect transition="in" filter="fade">
                                      <p:cBhvr>
                                        <p:cTn id="25"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Clr>
                <a:schemeClr val="dk1"/>
              </a:buClr>
              <a:buSzPct val="36666"/>
              <a:buFont typeface="Arial"/>
              <a:buNone/>
            </a:pPr>
            <a:r>
              <a:rPr lang="en"/>
              <a:t>Components of an entity-attribute answer engine</a:t>
            </a:r>
          </a:p>
        </p:txBody>
      </p:sp>
      <p:grpSp>
        <p:nvGrpSpPr>
          <p:cNvPr id="365" name="Shape 365"/>
          <p:cNvGrpSpPr/>
          <p:nvPr/>
        </p:nvGrpSpPr>
        <p:grpSpPr>
          <a:xfrm>
            <a:off x="1383325" y="692975"/>
            <a:ext cx="6591050" cy="4407025"/>
            <a:chOff x="-140675" y="692975"/>
            <a:chExt cx="6591050" cy="4407025"/>
          </a:xfrm>
        </p:grpSpPr>
        <p:grpSp>
          <p:nvGrpSpPr>
            <p:cNvPr id="366" name="Shape 366"/>
            <p:cNvGrpSpPr/>
            <p:nvPr/>
          </p:nvGrpSpPr>
          <p:grpSpPr>
            <a:xfrm>
              <a:off x="-140675" y="692975"/>
              <a:ext cx="6591050" cy="4407025"/>
              <a:chOff x="-140675" y="692975"/>
              <a:chExt cx="6591050" cy="4407025"/>
            </a:xfrm>
          </p:grpSpPr>
          <p:grpSp>
            <p:nvGrpSpPr>
              <p:cNvPr id="367" name="Shape 367"/>
              <p:cNvGrpSpPr/>
              <p:nvPr/>
            </p:nvGrpSpPr>
            <p:grpSpPr>
              <a:xfrm>
                <a:off x="-140675" y="692975"/>
                <a:ext cx="6591050" cy="4407025"/>
                <a:chOff x="-140675" y="692975"/>
                <a:chExt cx="6591050" cy="4407025"/>
              </a:xfrm>
            </p:grpSpPr>
            <p:sp>
              <p:nvSpPr>
                <p:cNvPr id="368" name="Shape 368"/>
                <p:cNvSpPr/>
                <p:nvPr/>
              </p:nvSpPr>
              <p:spPr>
                <a:xfrm>
                  <a:off x="263475" y="1255450"/>
                  <a:ext cx="5263200" cy="3768600"/>
                </a:xfrm>
                <a:prstGeom prst="trapezoid">
                  <a:avLst>
                    <a:gd name="adj" fmla="val 25000"/>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p:txBody>
            </p:sp>
            <p:sp>
              <p:nvSpPr>
                <p:cNvPr id="369" name="Shape 369"/>
                <p:cNvSpPr txBox="1"/>
                <p:nvPr/>
              </p:nvSpPr>
              <p:spPr>
                <a:xfrm>
                  <a:off x="1186850" y="692975"/>
                  <a:ext cx="2873700" cy="442200"/>
                </a:xfrm>
                <a:prstGeom prst="rect">
                  <a:avLst/>
                </a:prstGeom>
                <a:noFill/>
                <a:ln>
                  <a:noFill/>
                </a:ln>
              </p:spPr>
              <p:txBody>
                <a:bodyPr lIns="91425" tIns="91425" rIns="91425" bIns="91425" anchor="t" anchorCtr="0">
                  <a:noAutofit/>
                </a:bodyPr>
                <a:lstStyle/>
                <a:p>
                  <a:pPr lvl="0" rtl="0">
                    <a:spcBef>
                      <a:spcPts val="0"/>
                    </a:spcBef>
                    <a:buNone/>
                  </a:pPr>
                  <a:r>
                    <a:rPr lang="en" sz="2400"/>
                    <a:t> Knowledge Base</a:t>
                  </a:r>
                </a:p>
              </p:txBody>
            </p:sp>
            <p:cxnSp>
              <p:nvCxnSpPr>
                <p:cNvPr id="370" name="Shape 370"/>
                <p:cNvCxnSpPr/>
                <p:nvPr/>
              </p:nvCxnSpPr>
              <p:spPr>
                <a:xfrm>
                  <a:off x="904350" y="2636025"/>
                  <a:ext cx="3979200" cy="20100"/>
                </a:xfrm>
                <a:prstGeom prst="straightConnector1">
                  <a:avLst/>
                </a:prstGeom>
                <a:noFill/>
                <a:ln w="9525" cap="flat" cmpd="sng">
                  <a:solidFill>
                    <a:schemeClr val="dk2"/>
                  </a:solidFill>
                  <a:prstDash val="solid"/>
                  <a:round/>
                  <a:headEnd type="none" w="lg" len="lg"/>
                  <a:tailEnd type="none" w="lg" len="lg"/>
                </a:ln>
              </p:spPr>
            </p:cxnSp>
            <p:sp>
              <p:nvSpPr>
                <p:cNvPr id="371" name="Shape 371"/>
                <p:cNvSpPr txBox="1"/>
                <p:nvPr/>
              </p:nvSpPr>
              <p:spPr>
                <a:xfrm>
                  <a:off x="-140675" y="1366550"/>
                  <a:ext cx="1527300" cy="572700"/>
                </a:xfrm>
                <a:prstGeom prst="rect">
                  <a:avLst/>
                </a:prstGeom>
                <a:noFill/>
                <a:ln>
                  <a:noFill/>
                </a:ln>
              </p:spPr>
              <p:txBody>
                <a:bodyPr lIns="91425" tIns="91425" rIns="91425" bIns="91425" anchor="t" anchorCtr="0">
                  <a:noAutofit/>
                </a:bodyPr>
                <a:lstStyle/>
                <a:p>
                  <a:pPr lvl="0" rtl="0">
                    <a:spcBef>
                      <a:spcPts val="0"/>
                    </a:spcBef>
                    <a:buNone/>
                  </a:pPr>
                  <a:r>
                    <a:rPr lang="en" sz="2400"/>
                    <a:t>Schema</a:t>
                  </a:r>
                </a:p>
              </p:txBody>
            </p:sp>
            <p:sp>
              <p:nvSpPr>
                <p:cNvPr id="372" name="Shape 372"/>
                <p:cNvSpPr txBox="1"/>
                <p:nvPr/>
              </p:nvSpPr>
              <p:spPr>
                <a:xfrm>
                  <a:off x="-64475" y="3042950"/>
                  <a:ext cx="1527300" cy="572700"/>
                </a:xfrm>
                <a:prstGeom prst="rect">
                  <a:avLst/>
                </a:prstGeom>
                <a:noFill/>
                <a:ln>
                  <a:noFill/>
                </a:ln>
              </p:spPr>
              <p:txBody>
                <a:bodyPr lIns="91425" tIns="91425" rIns="91425" bIns="91425" anchor="t" anchorCtr="0">
                  <a:noAutofit/>
                </a:bodyPr>
                <a:lstStyle/>
                <a:p>
                  <a:pPr lvl="0" rtl="0">
                    <a:spcBef>
                      <a:spcPts val="0"/>
                    </a:spcBef>
                    <a:buNone/>
                  </a:pPr>
                  <a:r>
                    <a:rPr lang="en" sz="2400"/>
                    <a:t>Data</a:t>
                  </a:r>
                </a:p>
              </p:txBody>
            </p:sp>
            <p:sp>
              <p:nvSpPr>
                <p:cNvPr id="373" name="Shape 373"/>
                <p:cNvSpPr txBox="1"/>
                <p:nvPr/>
              </p:nvSpPr>
              <p:spPr>
                <a:xfrm>
                  <a:off x="1490325" y="2909700"/>
                  <a:ext cx="1247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Tanzania</a:t>
                  </a:r>
                </a:p>
              </p:txBody>
            </p:sp>
            <p:sp>
              <p:nvSpPr>
                <p:cNvPr id="374" name="Shape 374"/>
                <p:cNvSpPr txBox="1"/>
                <p:nvPr/>
              </p:nvSpPr>
              <p:spPr>
                <a:xfrm>
                  <a:off x="4395375" y="2681100"/>
                  <a:ext cx="9996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49 M</a:t>
                  </a:r>
                </a:p>
              </p:txBody>
            </p:sp>
            <p:sp>
              <p:nvSpPr>
                <p:cNvPr id="375" name="Shape 375"/>
                <p:cNvSpPr txBox="1"/>
                <p:nvPr/>
              </p:nvSpPr>
              <p:spPr>
                <a:xfrm>
                  <a:off x="577125" y="34484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Country</a:t>
                  </a:r>
                </a:p>
              </p:txBody>
            </p:sp>
            <p:sp>
              <p:nvSpPr>
                <p:cNvPr id="376" name="Shape 376"/>
                <p:cNvSpPr txBox="1"/>
                <p:nvPr/>
              </p:nvSpPr>
              <p:spPr>
                <a:xfrm>
                  <a:off x="1788925" y="4433700"/>
                  <a:ext cx="9483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Apple</a:t>
                  </a:r>
                </a:p>
              </p:txBody>
            </p:sp>
            <p:sp>
              <p:nvSpPr>
                <p:cNvPr id="377" name="Shape 377"/>
                <p:cNvSpPr txBox="1"/>
                <p:nvPr/>
              </p:nvSpPr>
              <p:spPr>
                <a:xfrm>
                  <a:off x="4395375" y="4205100"/>
                  <a:ext cx="20550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1.1 B</a:t>
                  </a:r>
                </a:p>
              </p:txBody>
            </p:sp>
            <p:cxnSp>
              <p:nvCxnSpPr>
                <p:cNvPr id="378" name="Shape 378"/>
                <p:cNvCxnSpPr/>
                <p:nvPr/>
              </p:nvCxnSpPr>
              <p:spPr>
                <a:xfrm rot="10800000" flipH="1">
                  <a:off x="2737275" y="2899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379" name="Shape 379"/>
                <p:cNvSpPr txBox="1"/>
                <p:nvPr/>
              </p:nvSpPr>
              <p:spPr>
                <a:xfrm>
                  <a:off x="2737275" y="26152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a:t>
                  </a:r>
                </a:p>
              </p:txBody>
            </p:sp>
            <p:cxnSp>
              <p:nvCxnSpPr>
                <p:cNvPr id="380" name="Shape 380"/>
                <p:cNvCxnSpPr>
                  <a:stCxn id="373" idx="1"/>
                  <a:endCxn id="375" idx="0"/>
                </p:cNvCxnSpPr>
                <p:nvPr/>
              </p:nvCxnSpPr>
              <p:spPr>
                <a:xfrm flipH="1">
                  <a:off x="1140225" y="3128550"/>
                  <a:ext cx="350100" cy="319800"/>
                </a:xfrm>
                <a:prstGeom prst="straightConnector1">
                  <a:avLst/>
                </a:prstGeom>
                <a:noFill/>
                <a:ln w="9525" cap="flat" cmpd="sng">
                  <a:solidFill>
                    <a:srgbClr val="595959"/>
                  </a:solidFill>
                  <a:prstDash val="solid"/>
                  <a:round/>
                  <a:headEnd type="none" w="lg" len="lg"/>
                  <a:tailEnd type="triangle" w="lg" len="lg"/>
                </a:ln>
              </p:spPr>
            </p:cxnSp>
            <p:sp>
              <p:nvSpPr>
                <p:cNvPr id="381" name="Shape 381"/>
                <p:cNvSpPr txBox="1"/>
                <p:nvPr/>
              </p:nvSpPr>
              <p:spPr>
                <a:xfrm>
                  <a:off x="3011250" y="32691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Capital </a:t>
                  </a:r>
                </a:p>
              </p:txBody>
            </p:sp>
            <p:cxnSp>
              <p:nvCxnSpPr>
                <p:cNvPr id="382" name="Shape 382"/>
                <p:cNvCxnSpPr/>
                <p:nvPr/>
              </p:nvCxnSpPr>
              <p:spPr>
                <a:xfrm rot="10800000" flipH="1">
                  <a:off x="2737225" y="4423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383" name="Shape 383"/>
                <p:cNvSpPr txBox="1"/>
                <p:nvPr/>
              </p:nvSpPr>
              <p:spPr>
                <a:xfrm>
                  <a:off x="2737275" y="40630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Revenue</a:t>
                  </a:r>
                </a:p>
              </p:txBody>
            </p:sp>
            <p:cxnSp>
              <p:nvCxnSpPr>
                <p:cNvPr id="384" name="Shape 384"/>
                <p:cNvCxnSpPr>
                  <a:stCxn id="376" idx="1"/>
                  <a:endCxn id="385" idx="2"/>
                </p:cNvCxnSpPr>
                <p:nvPr/>
              </p:nvCxnSpPr>
              <p:spPr>
                <a:xfrm rot="10800000">
                  <a:off x="1155325" y="4358850"/>
                  <a:ext cx="633600" cy="293700"/>
                </a:xfrm>
                <a:prstGeom prst="straightConnector1">
                  <a:avLst/>
                </a:prstGeom>
                <a:noFill/>
                <a:ln w="9525" cap="flat" cmpd="sng">
                  <a:solidFill>
                    <a:srgbClr val="595959"/>
                  </a:solidFill>
                  <a:prstDash val="solid"/>
                  <a:round/>
                  <a:headEnd type="none" w="lg" len="lg"/>
                  <a:tailEnd type="triangle" w="lg" len="lg"/>
                </a:ln>
              </p:spPr>
            </p:cxnSp>
            <p:sp>
              <p:nvSpPr>
                <p:cNvPr id="386" name="Shape 386"/>
                <p:cNvSpPr txBox="1"/>
                <p:nvPr/>
              </p:nvSpPr>
              <p:spPr>
                <a:xfrm>
                  <a:off x="831525" y="4393937"/>
                  <a:ext cx="889200" cy="355200"/>
                </a:xfrm>
                <a:prstGeom prst="rect">
                  <a:avLst/>
                </a:prstGeom>
                <a:noFill/>
                <a:ln>
                  <a:noFill/>
                </a:ln>
              </p:spPr>
              <p:txBody>
                <a:bodyPr lIns="91425" tIns="91425" rIns="91425" bIns="91425" anchor="t" anchorCtr="0">
                  <a:noAutofit/>
                </a:bodyPr>
                <a:lstStyle/>
                <a:p>
                  <a:pPr lvl="0" rtl="0">
                    <a:spcBef>
                      <a:spcPts val="0"/>
                    </a:spcBef>
                    <a:buNone/>
                  </a:pPr>
                  <a:r>
                    <a:rPr lang="en" i="1"/>
                    <a:t>IsA</a:t>
                  </a:r>
                </a:p>
              </p:txBody>
            </p:sp>
            <p:cxnSp>
              <p:nvCxnSpPr>
                <p:cNvPr id="387" name="Shape 387"/>
                <p:cNvCxnSpPr>
                  <a:stCxn id="373" idx="3"/>
                  <a:endCxn id="388" idx="1"/>
                </p:cNvCxnSpPr>
                <p:nvPr/>
              </p:nvCxnSpPr>
              <p:spPr>
                <a:xfrm>
                  <a:off x="2737425" y="3128550"/>
                  <a:ext cx="1393500" cy="457200"/>
                </a:xfrm>
                <a:prstGeom prst="straightConnector1">
                  <a:avLst/>
                </a:prstGeom>
                <a:noFill/>
                <a:ln w="9525" cap="flat" cmpd="sng">
                  <a:solidFill>
                    <a:srgbClr val="595959"/>
                  </a:solidFill>
                  <a:prstDash val="solid"/>
                  <a:round/>
                  <a:headEnd type="none" w="lg" len="lg"/>
                  <a:tailEnd type="triangle" w="lg" len="lg"/>
                </a:ln>
              </p:spPr>
            </p:cxnSp>
            <p:sp>
              <p:nvSpPr>
                <p:cNvPr id="389" name="Shape 389"/>
                <p:cNvSpPr txBox="1"/>
                <p:nvPr/>
              </p:nvSpPr>
              <p:spPr>
                <a:xfrm>
                  <a:off x="848631" y="3020731"/>
                  <a:ext cx="905700" cy="331500"/>
                </a:xfrm>
                <a:prstGeom prst="rect">
                  <a:avLst/>
                </a:prstGeom>
                <a:noFill/>
                <a:ln>
                  <a:noFill/>
                </a:ln>
              </p:spPr>
              <p:txBody>
                <a:bodyPr lIns="91425" tIns="91425" rIns="91425" bIns="91425" anchor="t" anchorCtr="0">
                  <a:noAutofit/>
                </a:bodyPr>
                <a:lstStyle/>
                <a:p>
                  <a:pPr lvl="0" rtl="0">
                    <a:spcBef>
                      <a:spcPts val="0"/>
                    </a:spcBef>
                    <a:buNone/>
                  </a:pPr>
                  <a:r>
                    <a:rPr lang="en" i="1"/>
                    <a:t>IsA </a:t>
                  </a:r>
                </a:p>
              </p:txBody>
            </p:sp>
            <p:sp>
              <p:nvSpPr>
                <p:cNvPr id="390" name="Shape 390"/>
                <p:cNvSpPr txBox="1"/>
                <p:nvPr/>
              </p:nvSpPr>
              <p:spPr>
                <a:xfrm>
                  <a:off x="3011250" y="47169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CEO </a:t>
                  </a:r>
                </a:p>
              </p:txBody>
            </p:sp>
            <p:cxnSp>
              <p:nvCxnSpPr>
                <p:cNvPr id="391" name="Shape 391"/>
                <p:cNvCxnSpPr>
                  <a:endCxn id="392" idx="1"/>
                </p:cNvCxnSpPr>
                <p:nvPr/>
              </p:nvCxnSpPr>
              <p:spPr>
                <a:xfrm>
                  <a:off x="2737375" y="4652550"/>
                  <a:ext cx="1241100" cy="228600"/>
                </a:xfrm>
                <a:prstGeom prst="straightConnector1">
                  <a:avLst/>
                </a:prstGeom>
                <a:noFill/>
                <a:ln w="9525" cap="flat" cmpd="sng">
                  <a:solidFill>
                    <a:srgbClr val="595959"/>
                  </a:solidFill>
                  <a:prstDash val="solid"/>
                  <a:round/>
                  <a:headEnd type="none" w="lg" len="lg"/>
                  <a:tailEnd type="triangle" w="lg" len="lg"/>
                </a:ln>
              </p:spPr>
            </p:cxnSp>
            <p:sp>
              <p:nvSpPr>
                <p:cNvPr id="393" name="Shape 393"/>
                <p:cNvSpPr txBox="1"/>
                <p:nvPr/>
              </p:nvSpPr>
              <p:spPr>
                <a:xfrm>
                  <a:off x="1159075" y="14619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Country</a:t>
                  </a:r>
                </a:p>
              </p:txBody>
            </p:sp>
            <p:sp>
              <p:nvSpPr>
                <p:cNvPr id="394" name="Shape 394"/>
                <p:cNvSpPr txBox="1"/>
                <p:nvPr/>
              </p:nvSpPr>
              <p:spPr>
                <a:xfrm>
                  <a:off x="2127675" y="11674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a:t>
                  </a:r>
                </a:p>
              </p:txBody>
            </p:sp>
            <p:cxnSp>
              <p:nvCxnSpPr>
                <p:cNvPr id="395" name="Shape 395"/>
                <p:cNvCxnSpPr/>
                <p:nvPr/>
              </p:nvCxnSpPr>
              <p:spPr>
                <a:xfrm rot="10800000" flipH="1">
                  <a:off x="2051475" y="15283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396" name="Shape 396"/>
                <p:cNvSpPr txBox="1"/>
                <p:nvPr/>
              </p:nvSpPr>
              <p:spPr>
                <a:xfrm>
                  <a:off x="2788575" y="15548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Capital </a:t>
                  </a:r>
                </a:p>
              </p:txBody>
            </p:sp>
            <p:cxnSp>
              <p:nvCxnSpPr>
                <p:cNvPr id="397" name="Shape 397"/>
                <p:cNvCxnSpPr/>
                <p:nvPr/>
              </p:nvCxnSpPr>
              <p:spPr>
                <a:xfrm>
                  <a:off x="2047925" y="1747450"/>
                  <a:ext cx="1708200" cy="133500"/>
                </a:xfrm>
                <a:prstGeom prst="straightConnector1">
                  <a:avLst/>
                </a:prstGeom>
                <a:noFill/>
                <a:ln w="9525" cap="flat" cmpd="sng">
                  <a:solidFill>
                    <a:srgbClr val="595959"/>
                  </a:solidFill>
                  <a:prstDash val="solid"/>
                  <a:round/>
                  <a:headEnd type="none" w="lg" len="lg"/>
                  <a:tailEnd type="triangle" w="lg" len="lg"/>
                </a:ln>
              </p:spPr>
            </p:cxnSp>
            <p:sp>
              <p:nvSpPr>
                <p:cNvPr id="398" name="Shape 398"/>
                <p:cNvSpPr txBox="1"/>
                <p:nvPr/>
              </p:nvSpPr>
              <p:spPr>
                <a:xfrm>
                  <a:off x="3673675" y="16143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Cities</a:t>
                  </a:r>
                </a:p>
              </p:txBody>
            </p:sp>
            <p:sp>
              <p:nvSpPr>
                <p:cNvPr id="399" name="Shape 399"/>
                <p:cNvSpPr txBox="1"/>
                <p:nvPr/>
              </p:nvSpPr>
              <p:spPr>
                <a:xfrm>
                  <a:off x="3673675" y="13095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Number</a:t>
                  </a:r>
                </a:p>
              </p:txBody>
            </p:sp>
            <p:sp>
              <p:nvSpPr>
                <p:cNvPr id="392" name="Shape 392"/>
                <p:cNvSpPr txBox="1"/>
                <p:nvPr/>
              </p:nvSpPr>
              <p:spPr>
                <a:xfrm>
                  <a:off x="3978475" y="4662300"/>
                  <a:ext cx="15273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Tim cook</a:t>
                  </a:r>
                </a:p>
              </p:txBody>
            </p:sp>
            <p:sp>
              <p:nvSpPr>
                <p:cNvPr id="388" name="Shape 388"/>
                <p:cNvSpPr txBox="1"/>
                <p:nvPr/>
              </p:nvSpPr>
              <p:spPr>
                <a:xfrm>
                  <a:off x="4130875" y="33669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Dodoma</a:t>
                  </a:r>
                </a:p>
              </p:txBody>
            </p:sp>
          </p:grpSp>
          <p:sp>
            <p:nvSpPr>
              <p:cNvPr id="385" name="Shape 385"/>
              <p:cNvSpPr txBox="1"/>
              <p:nvPr/>
            </p:nvSpPr>
            <p:spPr>
              <a:xfrm>
                <a:off x="507850" y="3921175"/>
                <a:ext cx="1295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Company</a:t>
                </a:r>
              </a:p>
            </p:txBody>
          </p:sp>
        </p:grpSp>
        <p:grpSp>
          <p:nvGrpSpPr>
            <p:cNvPr id="400" name="Shape 400"/>
            <p:cNvGrpSpPr/>
            <p:nvPr/>
          </p:nvGrpSpPr>
          <p:grpSpPr>
            <a:xfrm>
              <a:off x="1077125" y="1853225"/>
              <a:ext cx="3722750" cy="884575"/>
              <a:chOff x="1077125" y="1167425"/>
              <a:chExt cx="3722750" cy="884575"/>
            </a:xfrm>
          </p:grpSpPr>
          <p:sp>
            <p:nvSpPr>
              <p:cNvPr id="401" name="Shape 401"/>
              <p:cNvSpPr txBox="1"/>
              <p:nvPr/>
            </p:nvSpPr>
            <p:spPr>
              <a:xfrm>
                <a:off x="1077125" y="1461900"/>
                <a:ext cx="1208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Company</a:t>
                </a:r>
              </a:p>
            </p:txBody>
          </p:sp>
          <p:sp>
            <p:nvSpPr>
              <p:cNvPr id="402" name="Shape 402"/>
              <p:cNvSpPr txBox="1"/>
              <p:nvPr/>
            </p:nvSpPr>
            <p:spPr>
              <a:xfrm>
                <a:off x="2127675" y="11674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Revenue</a:t>
                </a:r>
              </a:p>
            </p:txBody>
          </p:sp>
          <p:cxnSp>
            <p:nvCxnSpPr>
              <p:cNvPr id="403" name="Shape 403"/>
              <p:cNvCxnSpPr/>
              <p:nvPr/>
            </p:nvCxnSpPr>
            <p:spPr>
              <a:xfrm rot="10800000" flipH="1">
                <a:off x="2051475" y="15283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404" name="Shape 404"/>
              <p:cNvSpPr txBox="1"/>
              <p:nvPr/>
            </p:nvSpPr>
            <p:spPr>
              <a:xfrm>
                <a:off x="2788575" y="15548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CEO </a:t>
                </a:r>
              </a:p>
            </p:txBody>
          </p:sp>
          <p:cxnSp>
            <p:nvCxnSpPr>
              <p:cNvPr id="405" name="Shape 405"/>
              <p:cNvCxnSpPr/>
              <p:nvPr/>
            </p:nvCxnSpPr>
            <p:spPr>
              <a:xfrm>
                <a:off x="2047925" y="1747450"/>
                <a:ext cx="1708200" cy="133500"/>
              </a:xfrm>
              <a:prstGeom prst="straightConnector1">
                <a:avLst/>
              </a:prstGeom>
              <a:noFill/>
              <a:ln w="9525" cap="flat" cmpd="sng">
                <a:solidFill>
                  <a:srgbClr val="595959"/>
                </a:solidFill>
                <a:prstDash val="solid"/>
                <a:round/>
                <a:headEnd type="none" w="lg" len="lg"/>
                <a:tailEnd type="triangle" w="lg" len="lg"/>
              </a:ln>
            </p:spPr>
          </p:cxnSp>
          <p:sp>
            <p:nvSpPr>
              <p:cNvPr id="406" name="Shape 406"/>
              <p:cNvSpPr txBox="1"/>
              <p:nvPr/>
            </p:nvSpPr>
            <p:spPr>
              <a:xfrm>
                <a:off x="3673675" y="16143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People</a:t>
                </a:r>
              </a:p>
            </p:txBody>
          </p:sp>
          <p:sp>
            <p:nvSpPr>
              <p:cNvPr id="407" name="Shape 407"/>
              <p:cNvSpPr txBox="1"/>
              <p:nvPr/>
            </p:nvSpPr>
            <p:spPr>
              <a:xfrm>
                <a:off x="3673675" y="13095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Number</a:t>
                </a:r>
              </a:p>
            </p:txBody>
          </p:sp>
        </p:grpSp>
      </p:grpSp>
      <p:sp>
        <p:nvSpPr>
          <p:cNvPr id="408" name="Shape 408"/>
          <p:cNvSpPr/>
          <p:nvPr/>
        </p:nvSpPr>
        <p:spPr>
          <a:xfrm>
            <a:off x="7835325" y="4257675"/>
            <a:ext cx="990600" cy="495300"/>
          </a:xfrm>
          <a:prstGeom prst="wedgeRoundRectCallout">
            <a:avLst>
              <a:gd name="adj1" fmla="val -186160"/>
              <a:gd name="adj2" fmla="val 88462"/>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800"/>
              <a:t>Entities</a:t>
            </a:r>
          </a:p>
        </p:txBody>
      </p:sp>
      <p:sp>
        <p:nvSpPr>
          <p:cNvPr id="409" name="Shape 409"/>
          <p:cNvSpPr txBox="1"/>
          <p:nvPr/>
        </p:nvSpPr>
        <p:spPr>
          <a:xfrm>
            <a:off x="6124575" y="874275"/>
            <a:ext cx="5486400" cy="640200"/>
          </a:xfrm>
          <a:prstGeom prst="rect">
            <a:avLst/>
          </a:prstGeom>
          <a:noFill/>
          <a:ln>
            <a:noFill/>
          </a:ln>
        </p:spPr>
        <p:txBody>
          <a:bodyPr lIns="91425" tIns="91425" rIns="91425" bIns="91425" anchor="t" anchorCtr="0">
            <a:noAutofit/>
          </a:bodyPr>
          <a:lstStyle/>
          <a:p>
            <a:pPr marL="457200" lvl="0" indent="-355600" rtl="0">
              <a:spcBef>
                <a:spcPts val="0"/>
              </a:spcBef>
              <a:buSzPct val="100000"/>
              <a:buChar char="●"/>
            </a:pPr>
            <a:r>
              <a:rPr lang="en" sz="2000"/>
              <a:t>Factual knowledge</a:t>
            </a:r>
          </a:p>
          <a:p>
            <a:pPr marL="457200" lvl="0" indent="-355600" rtl="0">
              <a:spcBef>
                <a:spcPts val="0"/>
              </a:spcBef>
              <a:buSzPct val="100000"/>
              <a:buChar char="●"/>
            </a:pPr>
            <a:r>
              <a:rPr lang="en" sz="2000"/>
              <a:t>Human curated</a:t>
            </a:r>
          </a:p>
          <a:p>
            <a:pPr marL="457200" lvl="0" indent="-355600" rtl="0">
              <a:spcBef>
                <a:spcPts val="0"/>
              </a:spcBef>
              <a:buSzPct val="100000"/>
              <a:buChar char="●"/>
            </a:pPr>
            <a:r>
              <a:rPr lang="en" sz="2000"/>
              <a:t>High-quality</a:t>
            </a:r>
          </a:p>
          <a:p>
            <a:pPr marL="457200" lvl="0" indent="-355600" rtl="0">
              <a:spcBef>
                <a:spcPts val="0"/>
              </a:spcBef>
              <a:buSzPct val="100000"/>
              <a:buChar char="●"/>
            </a:pPr>
            <a:r>
              <a:rPr lang="en" sz="2000"/>
              <a:t>Huge </a:t>
            </a:r>
          </a:p>
        </p:txBody>
      </p:sp>
      <p:sp>
        <p:nvSpPr>
          <p:cNvPr id="410" name="Shape 410"/>
          <p:cNvSpPr/>
          <p:nvPr/>
        </p:nvSpPr>
        <p:spPr>
          <a:xfrm>
            <a:off x="7496175" y="3533775"/>
            <a:ext cx="990600" cy="438000"/>
          </a:xfrm>
          <a:prstGeom prst="wedgeRoundRectCallout">
            <a:avLst>
              <a:gd name="adj1" fmla="val -138462"/>
              <a:gd name="adj2" fmla="val -23904"/>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Entities</a:t>
            </a:r>
          </a:p>
        </p:txBody>
      </p:sp>
      <p:sp>
        <p:nvSpPr>
          <p:cNvPr id="411" name="Shape 411"/>
          <p:cNvSpPr/>
          <p:nvPr/>
        </p:nvSpPr>
        <p:spPr>
          <a:xfrm>
            <a:off x="516625" y="3362325"/>
            <a:ext cx="866700" cy="438000"/>
          </a:xfrm>
          <a:prstGeom prst="wedgeRoundRectCallout">
            <a:avLst>
              <a:gd name="adj1" fmla="val 145359"/>
              <a:gd name="adj2" fmla="val 32637"/>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Class</a:t>
            </a:r>
          </a:p>
        </p:txBody>
      </p:sp>
      <p:sp>
        <p:nvSpPr>
          <p:cNvPr id="412" name="Shape 412"/>
          <p:cNvSpPr/>
          <p:nvPr/>
        </p:nvSpPr>
        <p:spPr>
          <a:xfrm>
            <a:off x="7342269" y="2876550"/>
            <a:ext cx="1801731" cy="438000"/>
          </a:xfrm>
          <a:prstGeom prst="wedgeRoundRectCallout">
            <a:avLst>
              <a:gd name="adj1" fmla="val -187247"/>
              <a:gd name="adj2" fmla="val 58208"/>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dirty="0" smtClean="0"/>
              <a:t>Attribute names</a:t>
            </a:r>
            <a:endParaRPr lang="en" sz="1800" dirty="0"/>
          </a:p>
        </p:txBody>
      </p:sp>
      <p:sp>
        <p:nvSpPr>
          <p:cNvPr id="413" name="Shape 413"/>
          <p:cNvSpPr/>
          <p:nvPr/>
        </p:nvSpPr>
        <p:spPr>
          <a:xfrm>
            <a:off x="7686675" y="2352750"/>
            <a:ext cx="924000" cy="438000"/>
          </a:xfrm>
          <a:prstGeom prst="wedgeRoundRectCallout">
            <a:avLst>
              <a:gd name="adj1" fmla="val -221120"/>
              <a:gd name="adj2" fmla="val -67414"/>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Type</a:t>
            </a:r>
          </a:p>
        </p:txBody>
      </p:sp>
      <p:sp>
        <p:nvSpPr>
          <p:cNvPr id="414" name="Shape 414"/>
          <p:cNvSpPr txBox="1"/>
          <p:nvPr/>
        </p:nvSpPr>
        <p:spPr>
          <a:xfrm>
            <a:off x="8371400" y="1369150"/>
            <a:ext cx="5633100" cy="6573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1000"/>
                                        <p:tgtEl>
                                          <p:spTgt spid="408"/>
                                        </p:tgtEl>
                                      </p:cBhvr>
                                    </p:animEffect>
                                  </p:childTnLst>
                                </p:cTn>
                              </p:par>
                              <p:par>
                                <p:cTn id="8" presetID="10" presetClass="entr" presetSubtype="0" fill="hold" nodeType="withEffect">
                                  <p:stCondLst>
                                    <p:cond delay="0"/>
                                  </p:stCondLst>
                                  <p:childTnLst>
                                    <p:set>
                                      <p:cBhvr>
                                        <p:cTn id="9" dur="1" fill="hold">
                                          <p:stCondLst>
                                            <p:cond delay="0"/>
                                          </p:stCondLst>
                                        </p:cTn>
                                        <p:tgtEl>
                                          <p:spTgt spid="410"/>
                                        </p:tgtEl>
                                        <p:attrNameLst>
                                          <p:attrName>style.visibility</p:attrName>
                                        </p:attrNameLst>
                                      </p:cBhvr>
                                      <p:to>
                                        <p:strVal val="visible"/>
                                      </p:to>
                                    </p:set>
                                    <p:animEffect transition="in" filter="fade">
                                      <p:cBhvr>
                                        <p:cTn id="10" dur="1000"/>
                                        <p:tgtEl>
                                          <p:spTgt spid="4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1"/>
                                        </p:tgtEl>
                                        <p:attrNameLst>
                                          <p:attrName>style.visibility</p:attrName>
                                        </p:attrNameLst>
                                      </p:cBhvr>
                                      <p:to>
                                        <p:strVal val="visible"/>
                                      </p:to>
                                    </p:set>
                                    <p:animEffect transition="in" filter="fade">
                                      <p:cBhvr>
                                        <p:cTn id="15" dur="1000"/>
                                        <p:tgtEl>
                                          <p:spTgt spid="4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2"/>
                                        </p:tgtEl>
                                        <p:attrNameLst>
                                          <p:attrName>style.visibility</p:attrName>
                                        </p:attrNameLst>
                                      </p:cBhvr>
                                      <p:to>
                                        <p:strVal val="visible"/>
                                      </p:to>
                                    </p:set>
                                    <p:animEffect transition="in" filter="fade">
                                      <p:cBhvr>
                                        <p:cTn id="20" dur="1000"/>
                                        <p:tgtEl>
                                          <p:spTgt spid="4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3"/>
                                        </p:tgtEl>
                                        <p:attrNameLst>
                                          <p:attrName>style.visibility</p:attrName>
                                        </p:attrNameLst>
                                      </p:cBhvr>
                                      <p:to>
                                        <p:strVal val="visible"/>
                                      </p:to>
                                    </p:set>
                                    <p:animEffect transition="in" filter="fade">
                                      <p:cBhvr>
                                        <p:cTn id="25" dur="10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256775" y="-43675"/>
            <a:ext cx="8520600" cy="572700"/>
          </a:xfrm>
          <a:prstGeom prst="rect">
            <a:avLst/>
          </a:prstGeom>
        </p:spPr>
        <p:txBody>
          <a:bodyPr lIns="91425" tIns="91425" rIns="91425" bIns="91425" anchor="t" anchorCtr="0">
            <a:noAutofit/>
          </a:bodyPr>
          <a:lstStyle/>
          <a:p>
            <a:pPr lvl="0">
              <a:spcBef>
                <a:spcPts val="0"/>
              </a:spcBef>
              <a:buNone/>
            </a:pPr>
            <a:r>
              <a:rPr lang="en"/>
              <a:t>Components of an entity-attribute answer engine</a:t>
            </a:r>
          </a:p>
        </p:txBody>
      </p:sp>
      <p:cxnSp>
        <p:nvCxnSpPr>
          <p:cNvPr id="420" name="Shape 420"/>
          <p:cNvCxnSpPr>
            <a:stCxn id="421" idx="3"/>
            <a:endCxn id="422" idx="1"/>
          </p:cNvCxnSpPr>
          <p:nvPr/>
        </p:nvCxnSpPr>
        <p:spPr>
          <a:xfrm rot="10800000" flipH="1">
            <a:off x="4799875" y="1526250"/>
            <a:ext cx="789000" cy="2100"/>
          </a:xfrm>
          <a:prstGeom prst="straightConnector1">
            <a:avLst/>
          </a:prstGeom>
          <a:noFill/>
          <a:ln w="38100" cap="flat" cmpd="sng">
            <a:solidFill>
              <a:schemeClr val="dk2"/>
            </a:solidFill>
            <a:prstDash val="dot"/>
            <a:round/>
            <a:headEnd type="none" w="lg" len="lg"/>
            <a:tailEnd type="triangle" w="lg" len="lg"/>
          </a:ln>
        </p:spPr>
      </p:cxnSp>
      <p:cxnSp>
        <p:nvCxnSpPr>
          <p:cNvPr id="423" name="Shape 423"/>
          <p:cNvCxnSpPr/>
          <p:nvPr/>
        </p:nvCxnSpPr>
        <p:spPr>
          <a:xfrm>
            <a:off x="6522850" y="2681850"/>
            <a:ext cx="4500" cy="217200"/>
          </a:xfrm>
          <a:prstGeom prst="straightConnector1">
            <a:avLst/>
          </a:prstGeom>
          <a:noFill/>
          <a:ln w="9525" cap="flat" cmpd="sng">
            <a:solidFill>
              <a:schemeClr val="dk2"/>
            </a:solidFill>
            <a:prstDash val="solid"/>
            <a:round/>
            <a:headEnd type="none" w="lg" len="lg"/>
            <a:tailEnd type="triangle" w="lg" len="lg"/>
          </a:ln>
        </p:spPr>
      </p:cxnSp>
      <p:grpSp>
        <p:nvGrpSpPr>
          <p:cNvPr id="424" name="Shape 424"/>
          <p:cNvGrpSpPr/>
          <p:nvPr/>
        </p:nvGrpSpPr>
        <p:grpSpPr>
          <a:xfrm>
            <a:off x="5067750" y="2725362"/>
            <a:ext cx="4182650" cy="948987"/>
            <a:chOff x="5067750" y="2725362"/>
            <a:chExt cx="4182650" cy="948987"/>
          </a:xfrm>
        </p:grpSpPr>
        <p:cxnSp>
          <p:nvCxnSpPr>
            <p:cNvPr id="425" name="Shape 425"/>
            <p:cNvCxnSpPr>
              <a:stCxn id="426" idx="3"/>
            </p:cNvCxnSpPr>
            <p:nvPr/>
          </p:nvCxnSpPr>
          <p:spPr>
            <a:xfrm>
              <a:off x="7780675" y="3158650"/>
              <a:ext cx="402000" cy="10200"/>
            </a:xfrm>
            <a:prstGeom prst="straightConnector1">
              <a:avLst/>
            </a:prstGeom>
            <a:noFill/>
            <a:ln w="9525" cap="flat" cmpd="sng">
              <a:solidFill>
                <a:schemeClr val="dk2"/>
              </a:solidFill>
              <a:prstDash val="solid"/>
              <a:round/>
              <a:headEnd type="none" w="lg" len="lg"/>
              <a:tailEnd type="triangle" w="lg" len="lg"/>
            </a:ln>
          </p:spPr>
        </p:cxnSp>
        <p:grpSp>
          <p:nvGrpSpPr>
            <p:cNvPr id="427" name="Shape 427"/>
            <p:cNvGrpSpPr/>
            <p:nvPr/>
          </p:nvGrpSpPr>
          <p:grpSpPr>
            <a:xfrm>
              <a:off x="5067750" y="2725362"/>
              <a:ext cx="4182650" cy="948987"/>
              <a:chOff x="5067750" y="2725362"/>
              <a:chExt cx="4182650" cy="948987"/>
            </a:xfrm>
          </p:grpSpPr>
          <p:sp>
            <p:nvSpPr>
              <p:cNvPr id="426" name="Shape 426"/>
              <p:cNvSpPr/>
              <p:nvPr/>
            </p:nvSpPr>
            <p:spPr>
              <a:xfrm>
                <a:off x="5588850" y="2957500"/>
                <a:ext cx="2191825" cy="402300"/>
              </a:xfrm>
              <a:prstGeom prst="flowChartProcess">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Answer in KB?</a:t>
                </a:r>
              </a:p>
            </p:txBody>
          </p:sp>
          <p:cxnSp>
            <p:nvCxnSpPr>
              <p:cNvPr id="428" name="Shape 428"/>
              <p:cNvCxnSpPr>
                <a:endCxn id="426" idx="1"/>
              </p:cNvCxnSpPr>
              <p:nvPr/>
            </p:nvCxnSpPr>
            <p:spPr>
              <a:xfrm>
                <a:off x="5067750" y="2907550"/>
                <a:ext cx="521100" cy="251100"/>
              </a:xfrm>
              <a:prstGeom prst="straightConnector1">
                <a:avLst/>
              </a:prstGeom>
              <a:noFill/>
              <a:ln w="38100" cap="flat" cmpd="sng">
                <a:solidFill>
                  <a:schemeClr val="dk2"/>
                </a:solidFill>
                <a:prstDash val="dot"/>
                <a:round/>
                <a:headEnd type="none" w="lg" len="lg"/>
                <a:tailEnd type="triangle" w="lg" len="lg"/>
              </a:ln>
            </p:spPr>
          </p:cxnSp>
          <p:sp>
            <p:nvSpPr>
              <p:cNvPr id="429" name="Shape 429"/>
              <p:cNvSpPr txBox="1"/>
              <p:nvPr/>
            </p:nvSpPr>
            <p:spPr>
              <a:xfrm>
                <a:off x="5318775" y="3342850"/>
                <a:ext cx="1601700" cy="331500"/>
              </a:xfrm>
              <a:prstGeom prst="rect">
                <a:avLst/>
              </a:prstGeom>
              <a:noFill/>
              <a:ln>
                <a:noFill/>
              </a:ln>
            </p:spPr>
            <p:txBody>
              <a:bodyPr lIns="91425" tIns="91425" rIns="91425" bIns="91425" anchor="t" anchorCtr="0">
                <a:noAutofit/>
              </a:bodyPr>
              <a:lstStyle/>
              <a:p>
                <a:pPr lvl="0">
                  <a:spcBef>
                    <a:spcPts val="0"/>
                  </a:spcBef>
                  <a:buNone/>
                </a:pPr>
                <a:r>
                  <a:rPr lang="en"/>
                  <a:t>No: Tail query</a:t>
                </a:r>
              </a:p>
            </p:txBody>
          </p:sp>
          <p:sp>
            <p:nvSpPr>
              <p:cNvPr id="430" name="Shape 430"/>
              <p:cNvSpPr txBox="1"/>
              <p:nvPr/>
            </p:nvSpPr>
            <p:spPr>
              <a:xfrm>
                <a:off x="7729400" y="2725362"/>
                <a:ext cx="1521000" cy="331500"/>
              </a:xfrm>
              <a:prstGeom prst="rect">
                <a:avLst/>
              </a:prstGeom>
              <a:noFill/>
              <a:ln>
                <a:noFill/>
              </a:ln>
            </p:spPr>
            <p:txBody>
              <a:bodyPr lIns="91425" tIns="91425" rIns="91425" bIns="91425" anchor="t" anchorCtr="0">
                <a:noAutofit/>
              </a:bodyPr>
              <a:lstStyle/>
              <a:p>
                <a:pPr lvl="0" rtl="0">
                  <a:spcBef>
                    <a:spcPts val="0"/>
                  </a:spcBef>
                  <a:buNone/>
                </a:pPr>
                <a:r>
                  <a:rPr lang="en"/>
                  <a:t>Yes: Head query</a:t>
                </a:r>
              </a:p>
            </p:txBody>
          </p:sp>
          <p:sp>
            <p:nvSpPr>
              <p:cNvPr id="431" name="Shape 431"/>
              <p:cNvSpPr txBox="1"/>
              <p:nvPr/>
            </p:nvSpPr>
            <p:spPr>
              <a:xfrm>
                <a:off x="8197800" y="2984275"/>
                <a:ext cx="662700" cy="331500"/>
              </a:xfrm>
              <a:prstGeom prst="rect">
                <a:avLst/>
              </a:prstGeom>
              <a:noFill/>
              <a:ln>
                <a:noFill/>
              </a:ln>
            </p:spPr>
            <p:txBody>
              <a:bodyPr lIns="91425" tIns="91425" rIns="91425" bIns="91425" anchor="t" anchorCtr="0">
                <a:noAutofit/>
              </a:bodyPr>
              <a:lstStyle/>
              <a:p>
                <a:pPr lvl="0">
                  <a:spcBef>
                    <a:spcPts val="0"/>
                  </a:spcBef>
                  <a:buNone/>
                </a:pPr>
                <a:r>
                  <a:rPr lang="en" b="1"/>
                  <a:t>Done</a:t>
                </a:r>
              </a:p>
            </p:txBody>
          </p:sp>
          <p:cxnSp>
            <p:nvCxnSpPr>
              <p:cNvPr id="432" name="Shape 432"/>
              <p:cNvCxnSpPr/>
              <p:nvPr/>
            </p:nvCxnSpPr>
            <p:spPr>
              <a:xfrm>
                <a:off x="6561200" y="3391975"/>
                <a:ext cx="4500" cy="217200"/>
              </a:xfrm>
              <a:prstGeom prst="straightConnector1">
                <a:avLst/>
              </a:prstGeom>
              <a:noFill/>
              <a:ln w="9525" cap="flat" cmpd="sng">
                <a:solidFill>
                  <a:schemeClr val="dk2"/>
                </a:solidFill>
                <a:prstDash val="solid"/>
                <a:round/>
                <a:headEnd type="none" w="lg" len="lg"/>
                <a:tailEnd type="triangle" w="lg" len="lg"/>
              </a:ln>
            </p:spPr>
          </p:cxnSp>
        </p:grpSp>
      </p:grpSp>
      <p:grpSp>
        <p:nvGrpSpPr>
          <p:cNvPr id="433" name="Shape 433"/>
          <p:cNvGrpSpPr/>
          <p:nvPr/>
        </p:nvGrpSpPr>
        <p:grpSpPr>
          <a:xfrm>
            <a:off x="5318775" y="3595500"/>
            <a:ext cx="3979152" cy="1605204"/>
            <a:chOff x="5318775" y="3595500"/>
            <a:chExt cx="3979152" cy="1605204"/>
          </a:xfrm>
        </p:grpSpPr>
        <p:sp>
          <p:nvSpPr>
            <p:cNvPr id="434" name="Shape 434"/>
            <p:cNvSpPr/>
            <p:nvPr/>
          </p:nvSpPr>
          <p:spPr>
            <a:xfrm>
              <a:off x="5318775" y="3595500"/>
              <a:ext cx="3979152" cy="1605204"/>
            </a:xfrm>
            <a:prstGeom prst="cloud">
              <a:avLst/>
            </a:prstGeom>
            <a:solidFill>
              <a:srgbClr val="C9DAF8"/>
            </a:solidFill>
            <a:ln>
              <a:noFill/>
            </a:ln>
          </p:spPr>
          <p:txBody>
            <a:bodyPr lIns="91425" tIns="91425" rIns="91425" bIns="91425" anchor="ctr" anchorCtr="0">
              <a:noAutofit/>
            </a:bodyPr>
            <a:lstStyle/>
            <a:p>
              <a:pPr lvl="0">
                <a:spcBef>
                  <a:spcPts val="0"/>
                </a:spcBef>
                <a:buNone/>
              </a:pPr>
              <a:r>
                <a:rPr lang="en" sz="2400"/>
                <a:t>Extract from Web</a:t>
              </a:r>
            </a:p>
            <a:p>
              <a:pPr lvl="0">
                <a:spcBef>
                  <a:spcPts val="0"/>
                </a:spcBef>
                <a:buNone/>
              </a:pPr>
              <a:r>
                <a:rPr lang="en" sz="1800"/>
                <a:t>Text / Tables / Lists</a:t>
              </a:r>
            </a:p>
            <a:p>
              <a:pPr lvl="0">
                <a:spcBef>
                  <a:spcPts val="0"/>
                </a:spcBef>
                <a:buNone/>
              </a:pPr>
              <a:endParaRPr sz="1800"/>
            </a:p>
            <a:p>
              <a:pPr lvl="0">
                <a:spcBef>
                  <a:spcPts val="0"/>
                </a:spcBef>
                <a:buNone/>
              </a:pPr>
              <a:endParaRPr sz="1800"/>
            </a:p>
          </p:txBody>
        </p:sp>
        <p:pic>
          <p:nvPicPr>
            <p:cNvPr id="435" name="Shape 435"/>
            <p:cNvPicPr preferRelativeResize="0"/>
            <p:nvPr/>
          </p:nvPicPr>
          <p:blipFill>
            <a:blip r:embed="rId3">
              <a:alphaModFix/>
            </a:blip>
            <a:stretch>
              <a:fillRect/>
            </a:stretch>
          </p:blipFill>
          <p:spPr>
            <a:xfrm>
              <a:off x="5764350" y="4415049"/>
              <a:ext cx="925489" cy="560500"/>
            </a:xfrm>
            <a:prstGeom prst="rect">
              <a:avLst/>
            </a:prstGeom>
            <a:noFill/>
            <a:ln>
              <a:noFill/>
            </a:ln>
          </p:spPr>
        </p:pic>
        <p:pic>
          <p:nvPicPr>
            <p:cNvPr id="436" name="Shape 436"/>
            <p:cNvPicPr preferRelativeResize="0"/>
            <p:nvPr/>
          </p:nvPicPr>
          <p:blipFill>
            <a:blip r:embed="rId4">
              <a:alphaModFix/>
            </a:blip>
            <a:stretch>
              <a:fillRect/>
            </a:stretch>
          </p:blipFill>
          <p:spPr>
            <a:xfrm>
              <a:off x="6717050" y="4378300"/>
              <a:ext cx="1229700" cy="572700"/>
            </a:xfrm>
            <a:prstGeom prst="rect">
              <a:avLst/>
            </a:prstGeom>
            <a:noFill/>
            <a:ln>
              <a:noFill/>
            </a:ln>
          </p:spPr>
        </p:pic>
      </p:grpSp>
      <p:grpSp>
        <p:nvGrpSpPr>
          <p:cNvPr id="437" name="Shape 437"/>
          <p:cNvGrpSpPr/>
          <p:nvPr/>
        </p:nvGrpSpPr>
        <p:grpSpPr>
          <a:xfrm>
            <a:off x="5244900" y="651475"/>
            <a:ext cx="3670500" cy="1535250"/>
            <a:chOff x="5244900" y="651475"/>
            <a:chExt cx="3670500" cy="1535250"/>
          </a:xfrm>
        </p:grpSpPr>
        <p:sp>
          <p:nvSpPr>
            <p:cNvPr id="438" name="Shape 438"/>
            <p:cNvSpPr/>
            <p:nvPr/>
          </p:nvSpPr>
          <p:spPr>
            <a:xfrm>
              <a:off x="5588850" y="651475"/>
              <a:ext cx="2143950" cy="437700"/>
            </a:xfrm>
            <a:prstGeom prst="flowChartManualInpu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User Query Q</a:t>
              </a:r>
            </a:p>
          </p:txBody>
        </p:sp>
        <p:sp>
          <p:nvSpPr>
            <p:cNvPr id="422" name="Shape 422"/>
            <p:cNvSpPr/>
            <p:nvPr/>
          </p:nvSpPr>
          <p:spPr>
            <a:xfrm>
              <a:off x="5588850" y="1307375"/>
              <a:ext cx="1949200" cy="437700"/>
            </a:xfrm>
            <a:prstGeom prst="flowChartProcess">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Query type?</a:t>
              </a:r>
            </a:p>
          </p:txBody>
        </p:sp>
        <p:sp>
          <p:nvSpPr>
            <p:cNvPr id="439" name="Shape 439"/>
            <p:cNvSpPr txBox="1"/>
            <p:nvPr/>
          </p:nvSpPr>
          <p:spPr>
            <a:xfrm>
              <a:off x="5244900" y="1705787"/>
              <a:ext cx="1867500" cy="331500"/>
            </a:xfrm>
            <a:prstGeom prst="rect">
              <a:avLst/>
            </a:prstGeom>
            <a:noFill/>
            <a:ln>
              <a:noFill/>
            </a:ln>
          </p:spPr>
          <p:txBody>
            <a:bodyPr lIns="91425" tIns="91425" rIns="91425" bIns="91425" anchor="t" anchorCtr="0">
              <a:noAutofit/>
            </a:bodyPr>
            <a:lstStyle/>
            <a:p>
              <a:pPr lvl="0">
                <a:spcBef>
                  <a:spcPts val="0"/>
                </a:spcBef>
                <a:buNone/>
              </a:pPr>
              <a:r>
                <a:rPr lang="en"/>
                <a:t>Entity-attribute </a:t>
              </a:r>
            </a:p>
            <a:p>
              <a:pPr lvl="0" rtl="0">
                <a:spcBef>
                  <a:spcPts val="0"/>
                </a:spcBef>
                <a:buNone/>
              </a:pPr>
              <a:r>
                <a:rPr lang="en"/>
                <a:t>query</a:t>
              </a:r>
            </a:p>
          </p:txBody>
        </p:sp>
        <p:cxnSp>
          <p:nvCxnSpPr>
            <p:cNvPr id="440" name="Shape 440"/>
            <p:cNvCxnSpPr/>
            <p:nvPr/>
          </p:nvCxnSpPr>
          <p:spPr>
            <a:xfrm>
              <a:off x="6522850" y="1089175"/>
              <a:ext cx="4500" cy="217200"/>
            </a:xfrm>
            <a:prstGeom prst="straightConnector1">
              <a:avLst/>
            </a:prstGeom>
            <a:noFill/>
            <a:ln w="9525" cap="flat" cmpd="sng">
              <a:solidFill>
                <a:schemeClr val="dk2"/>
              </a:solidFill>
              <a:prstDash val="solid"/>
              <a:round/>
              <a:headEnd type="none" w="lg" len="lg"/>
              <a:tailEnd type="triangle" w="lg" len="lg"/>
            </a:ln>
          </p:spPr>
        </p:cxnSp>
        <p:cxnSp>
          <p:nvCxnSpPr>
            <p:cNvPr id="441" name="Shape 441"/>
            <p:cNvCxnSpPr/>
            <p:nvPr/>
          </p:nvCxnSpPr>
          <p:spPr>
            <a:xfrm>
              <a:off x="6532100" y="1784425"/>
              <a:ext cx="9300" cy="402300"/>
            </a:xfrm>
            <a:prstGeom prst="straightConnector1">
              <a:avLst/>
            </a:prstGeom>
            <a:noFill/>
            <a:ln w="9525" cap="flat" cmpd="sng">
              <a:solidFill>
                <a:schemeClr val="dk2"/>
              </a:solidFill>
              <a:prstDash val="solid"/>
              <a:round/>
              <a:headEnd type="none" w="lg" len="lg"/>
              <a:tailEnd type="triangle" w="lg" len="lg"/>
            </a:ln>
          </p:spPr>
        </p:cxnSp>
        <p:grpSp>
          <p:nvGrpSpPr>
            <p:cNvPr id="442" name="Shape 442"/>
            <p:cNvGrpSpPr/>
            <p:nvPr/>
          </p:nvGrpSpPr>
          <p:grpSpPr>
            <a:xfrm>
              <a:off x="7433524" y="1169575"/>
              <a:ext cx="1481875" cy="936200"/>
              <a:chOff x="7433524" y="1169575"/>
              <a:chExt cx="1481875" cy="936200"/>
            </a:xfrm>
          </p:grpSpPr>
          <p:cxnSp>
            <p:nvCxnSpPr>
              <p:cNvPr id="443" name="Shape 443"/>
              <p:cNvCxnSpPr/>
              <p:nvPr/>
            </p:nvCxnSpPr>
            <p:spPr>
              <a:xfrm>
                <a:off x="7528550" y="1368375"/>
                <a:ext cx="189600" cy="4500"/>
              </a:xfrm>
              <a:prstGeom prst="straightConnector1">
                <a:avLst/>
              </a:prstGeom>
              <a:noFill/>
              <a:ln w="9525" cap="flat" cmpd="sng">
                <a:solidFill>
                  <a:schemeClr val="dk2"/>
                </a:solidFill>
                <a:prstDash val="solid"/>
                <a:round/>
                <a:headEnd type="none" w="lg" len="lg"/>
                <a:tailEnd type="triangle" w="lg" len="lg"/>
              </a:ln>
            </p:spPr>
          </p:cxnSp>
          <p:sp>
            <p:nvSpPr>
              <p:cNvPr id="444" name="Shape 444"/>
              <p:cNvSpPr txBox="1"/>
              <p:nvPr/>
            </p:nvSpPr>
            <p:spPr>
              <a:xfrm>
                <a:off x="7685700" y="1169575"/>
                <a:ext cx="1229700" cy="310800"/>
              </a:xfrm>
              <a:prstGeom prst="rect">
                <a:avLst/>
              </a:prstGeom>
              <a:noFill/>
              <a:ln>
                <a:noFill/>
              </a:ln>
            </p:spPr>
            <p:txBody>
              <a:bodyPr lIns="91425" tIns="91425" rIns="91425" bIns="91425" anchor="t" anchorCtr="0">
                <a:noAutofit/>
              </a:bodyPr>
              <a:lstStyle/>
              <a:p>
                <a:pPr lvl="0">
                  <a:spcBef>
                    <a:spcPts val="0"/>
                  </a:spcBef>
                  <a:buNone/>
                </a:pPr>
                <a:r>
                  <a:rPr lang="en"/>
                  <a:t>Navigational</a:t>
                </a:r>
              </a:p>
            </p:txBody>
          </p:sp>
          <p:cxnSp>
            <p:nvCxnSpPr>
              <p:cNvPr id="445" name="Shape 445"/>
              <p:cNvCxnSpPr/>
              <p:nvPr/>
            </p:nvCxnSpPr>
            <p:spPr>
              <a:xfrm>
                <a:off x="7528550" y="1596975"/>
                <a:ext cx="189600" cy="4500"/>
              </a:xfrm>
              <a:prstGeom prst="straightConnector1">
                <a:avLst/>
              </a:prstGeom>
              <a:noFill/>
              <a:ln w="9525" cap="flat" cmpd="sng">
                <a:solidFill>
                  <a:schemeClr val="dk2"/>
                </a:solidFill>
                <a:prstDash val="solid"/>
                <a:round/>
                <a:headEnd type="none" w="lg" len="lg"/>
                <a:tailEnd type="triangle" w="lg" len="lg"/>
              </a:ln>
            </p:spPr>
          </p:cxnSp>
          <p:sp>
            <p:nvSpPr>
              <p:cNvPr id="446" name="Shape 446"/>
              <p:cNvSpPr txBox="1"/>
              <p:nvPr/>
            </p:nvSpPr>
            <p:spPr>
              <a:xfrm>
                <a:off x="7685700" y="1398175"/>
                <a:ext cx="1229700" cy="310800"/>
              </a:xfrm>
              <a:prstGeom prst="rect">
                <a:avLst/>
              </a:prstGeom>
              <a:noFill/>
              <a:ln>
                <a:noFill/>
              </a:ln>
            </p:spPr>
            <p:txBody>
              <a:bodyPr lIns="91425" tIns="91425" rIns="91425" bIns="91425" anchor="t" anchorCtr="0">
                <a:noAutofit/>
              </a:bodyPr>
              <a:lstStyle/>
              <a:p>
                <a:pPr lvl="0" rtl="0">
                  <a:spcBef>
                    <a:spcPts val="0"/>
                  </a:spcBef>
                  <a:buNone/>
                </a:pPr>
                <a:r>
                  <a:rPr lang="en"/>
                  <a:t>List seeking</a:t>
                </a:r>
              </a:p>
            </p:txBody>
          </p:sp>
          <p:sp>
            <p:nvSpPr>
              <p:cNvPr id="447" name="Shape 447"/>
              <p:cNvSpPr txBox="1"/>
              <p:nvPr/>
            </p:nvSpPr>
            <p:spPr>
              <a:xfrm>
                <a:off x="7685700" y="1638400"/>
                <a:ext cx="1229700" cy="310800"/>
              </a:xfrm>
              <a:prstGeom prst="rect">
                <a:avLst/>
              </a:prstGeom>
              <a:noFill/>
              <a:ln>
                <a:noFill/>
              </a:ln>
            </p:spPr>
            <p:txBody>
              <a:bodyPr lIns="91425" tIns="91425" rIns="91425" bIns="91425" anchor="t" anchorCtr="0">
                <a:noAutofit/>
              </a:bodyPr>
              <a:lstStyle/>
              <a:p>
                <a:pPr lvl="0" rtl="0">
                  <a:spcBef>
                    <a:spcPts val="0"/>
                  </a:spcBef>
                  <a:buNone/>
                </a:pPr>
                <a:r>
                  <a:rPr lang="en"/>
                  <a:t>Entity</a:t>
                </a:r>
              </a:p>
            </p:txBody>
          </p:sp>
          <p:cxnSp>
            <p:nvCxnSpPr>
              <p:cNvPr id="448" name="Shape 448"/>
              <p:cNvCxnSpPr>
                <a:endCxn id="447" idx="1"/>
              </p:cNvCxnSpPr>
              <p:nvPr/>
            </p:nvCxnSpPr>
            <p:spPr>
              <a:xfrm>
                <a:off x="7533300" y="1742800"/>
                <a:ext cx="152400" cy="51000"/>
              </a:xfrm>
              <a:prstGeom prst="straightConnector1">
                <a:avLst/>
              </a:prstGeom>
              <a:noFill/>
              <a:ln w="9525" cap="flat" cmpd="sng">
                <a:solidFill>
                  <a:schemeClr val="dk2"/>
                </a:solidFill>
                <a:prstDash val="solid"/>
                <a:round/>
                <a:headEnd type="none" w="lg" len="lg"/>
                <a:tailEnd type="triangle" w="lg" len="lg"/>
              </a:ln>
            </p:spPr>
          </p:cxnSp>
          <p:cxnSp>
            <p:nvCxnSpPr>
              <p:cNvPr id="449" name="Shape 449"/>
              <p:cNvCxnSpPr/>
              <p:nvPr/>
            </p:nvCxnSpPr>
            <p:spPr>
              <a:xfrm>
                <a:off x="7489025" y="1752050"/>
                <a:ext cx="335400" cy="245100"/>
              </a:xfrm>
              <a:prstGeom prst="straightConnector1">
                <a:avLst/>
              </a:prstGeom>
              <a:noFill/>
              <a:ln w="9525" cap="flat" cmpd="sng">
                <a:solidFill>
                  <a:schemeClr val="dk2"/>
                </a:solidFill>
                <a:prstDash val="solid"/>
                <a:round/>
                <a:headEnd type="none" w="lg" len="lg"/>
                <a:tailEnd type="triangle" w="lg" len="lg"/>
              </a:ln>
            </p:spPr>
          </p:cxnSp>
          <p:sp>
            <p:nvSpPr>
              <p:cNvPr id="450" name="Shape 450"/>
              <p:cNvSpPr/>
              <p:nvPr/>
            </p:nvSpPr>
            <p:spPr>
              <a:xfrm>
                <a:off x="7861400" y="1978575"/>
                <a:ext cx="50700" cy="510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1" name="Shape 451"/>
              <p:cNvSpPr/>
              <p:nvPr/>
            </p:nvSpPr>
            <p:spPr>
              <a:xfrm>
                <a:off x="7861400" y="2054775"/>
                <a:ext cx="50700" cy="510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52" name="Shape 452"/>
              <p:cNvCxnSpPr>
                <a:endCxn id="451" idx="3"/>
              </p:cNvCxnSpPr>
              <p:nvPr/>
            </p:nvCxnSpPr>
            <p:spPr>
              <a:xfrm>
                <a:off x="7433524" y="1752106"/>
                <a:ext cx="435300" cy="346200"/>
              </a:xfrm>
              <a:prstGeom prst="straightConnector1">
                <a:avLst/>
              </a:prstGeom>
              <a:noFill/>
              <a:ln w="9525" cap="flat" cmpd="sng">
                <a:solidFill>
                  <a:schemeClr val="dk2"/>
                </a:solidFill>
                <a:prstDash val="solid"/>
                <a:round/>
                <a:headEnd type="none" w="lg" len="lg"/>
                <a:tailEnd type="triangle" w="lg" len="lg"/>
              </a:ln>
            </p:spPr>
          </p:cxnSp>
        </p:grpSp>
      </p:grpSp>
      <p:grpSp>
        <p:nvGrpSpPr>
          <p:cNvPr id="453" name="Shape 453"/>
          <p:cNvGrpSpPr/>
          <p:nvPr/>
        </p:nvGrpSpPr>
        <p:grpSpPr>
          <a:xfrm>
            <a:off x="-140675" y="692975"/>
            <a:ext cx="6591050" cy="4407025"/>
            <a:chOff x="-140675" y="692975"/>
            <a:chExt cx="6591050" cy="4407025"/>
          </a:xfrm>
        </p:grpSpPr>
        <p:grpSp>
          <p:nvGrpSpPr>
            <p:cNvPr id="454" name="Shape 454"/>
            <p:cNvGrpSpPr/>
            <p:nvPr/>
          </p:nvGrpSpPr>
          <p:grpSpPr>
            <a:xfrm>
              <a:off x="-140675" y="692975"/>
              <a:ext cx="6591050" cy="4407025"/>
              <a:chOff x="-140675" y="692975"/>
              <a:chExt cx="6591050" cy="4407025"/>
            </a:xfrm>
          </p:grpSpPr>
          <p:grpSp>
            <p:nvGrpSpPr>
              <p:cNvPr id="455" name="Shape 455"/>
              <p:cNvGrpSpPr/>
              <p:nvPr/>
            </p:nvGrpSpPr>
            <p:grpSpPr>
              <a:xfrm>
                <a:off x="-140675" y="692975"/>
                <a:ext cx="6591050" cy="4407025"/>
                <a:chOff x="-140675" y="692975"/>
                <a:chExt cx="6591050" cy="4407025"/>
              </a:xfrm>
            </p:grpSpPr>
            <p:sp>
              <p:nvSpPr>
                <p:cNvPr id="456" name="Shape 456"/>
                <p:cNvSpPr/>
                <p:nvPr/>
              </p:nvSpPr>
              <p:spPr>
                <a:xfrm>
                  <a:off x="263475" y="1255450"/>
                  <a:ext cx="5263200" cy="3768600"/>
                </a:xfrm>
                <a:prstGeom prst="trapezoid">
                  <a:avLst>
                    <a:gd name="adj" fmla="val 25000"/>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2400"/>
                </a:p>
                <a:p>
                  <a:pPr lvl="0">
                    <a:spcBef>
                      <a:spcPts val="0"/>
                    </a:spcBef>
                    <a:buNone/>
                  </a:pPr>
                  <a:endParaRPr sz="2400"/>
                </a:p>
                <a:p>
                  <a:pPr lvl="0">
                    <a:spcBef>
                      <a:spcPts val="0"/>
                    </a:spcBef>
                    <a:buNone/>
                  </a:pPr>
                  <a:endParaRPr sz="2400"/>
                </a:p>
                <a:p>
                  <a:pPr lvl="0">
                    <a:spcBef>
                      <a:spcPts val="0"/>
                    </a:spcBef>
                    <a:buNone/>
                  </a:pPr>
                  <a:endParaRPr sz="2400"/>
                </a:p>
                <a:p>
                  <a:pPr lvl="0">
                    <a:spcBef>
                      <a:spcPts val="0"/>
                    </a:spcBef>
                    <a:buNone/>
                  </a:pPr>
                  <a:endParaRPr sz="2400"/>
                </a:p>
                <a:p>
                  <a:pPr lvl="0">
                    <a:spcBef>
                      <a:spcPts val="0"/>
                    </a:spcBef>
                    <a:buNone/>
                  </a:pPr>
                  <a:endParaRPr sz="2400"/>
                </a:p>
              </p:txBody>
            </p:sp>
            <p:sp>
              <p:nvSpPr>
                <p:cNvPr id="457" name="Shape 457"/>
                <p:cNvSpPr txBox="1"/>
                <p:nvPr/>
              </p:nvSpPr>
              <p:spPr>
                <a:xfrm>
                  <a:off x="1186850" y="692975"/>
                  <a:ext cx="2873700" cy="442200"/>
                </a:xfrm>
                <a:prstGeom prst="rect">
                  <a:avLst/>
                </a:prstGeom>
                <a:noFill/>
                <a:ln>
                  <a:noFill/>
                </a:ln>
              </p:spPr>
              <p:txBody>
                <a:bodyPr lIns="91425" tIns="91425" rIns="91425" bIns="91425" anchor="t" anchorCtr="0">
                  <a:noAutofit/>
                </a:bodyPr>
                <a:lstStyle/>
                <a:p>
                  <a:pPr lvl="0">
                    <a:spcBef>
                      <a:spcPts val="0"/>
                    </a:spcBef>
                    <a:buNone/>
                  </a:pPr>
                  <a:r>
                    <a:rPr lang="en" sz="2400"/>
                    <a:t> Knowledge Base</a:t>
                  </a:r>
                </a:p>
              </p:txBody>
            </p:sp>
            <p:cxnSp>
              <p:nvCxnSpPr>
                <p:cNvPr id="458" name="Shape 458"/>
                <p:cNvCxnSpPr/>
                <p:nvPr/>
              </p:nvCxnSpPr>
              <p:spPr>
                <a:xfrm>
                  <a:off x="904350" y="2636025"/>
                  <a:ext cx="3979200" cy="20100"/>
                </a:xfrm>
                <a:prstGeom prst="straightConnector1">
                  <a:avLst/>
                </a:prstGeom>
                <a:noFill/>
                <a:ln w="9525" cap="flat" cmpd="sng">
                  <a:solidFill>
                    <a:schemeClr val="dk2"/>
                  </a:solidFill>
                  <a:prstDash val="solid"/>
                  <a:round/>
                  <a:headEnd type="none" w="lg" len="lg"/>
                  <a:tailEnd type="none" w="lg" len="lg"/>
                </a:ln>
              </p:spPr>
            </p:cxnSp>
            <p:sp>
              <p:nvSpPr>
                <p:cNvPr id="459" name="Shape 459"/>
                <p:cNvSpPr txBox="1"/>
                <p:nvPr/>
              </p:nvSpPr>
              <p:spPr>
                <a:xfrm>
                  <a:off x="-140675" y="1366550"/>
                  <a:ext cx="1527300" cy="572700"/>
                </a:xfrm>
                <a:prstGeom prst="rect">
                  <a:avLst/>
                </a:prstGeom>
                <a:noFill/>
                <a:ln>
                  <a:noFill/>
                </a:ln>
              </p:spPr>
              <p:txBody>
                <a:bodyPr lIns="91425" tIns="91425" rIns="91425" bIns="91425" anchor="t" anchorCtr="0">
                  <a:noAutofit/>
                </a:bodyPr>
                <a:lstStyle/>
                <a:p>
                  <a:pPr lvl="0">
                    <a:spcBef>
                      <a:spcPts val="0"/>
                    </a:spcBef>
                    <a:buNone/>
                  </a:pPr>
                  <a:r>
                    <a:rPr lang="en" sz="2400"/>
                    <a:t>Schema</a:t>
                  </a:r>
                </a:p>
              </p:txBody>
            </p:sp>
            <p:sp>
              <p:nvSpPr>
                <p:cNvPr id="460" name="Shape 460"/>
                <p:cNvSpPr txBox="1"/>
                <p:nvPr/>
              </p:nvSpPr>
              <p:spPr>
                <a:xfrm>
                  <a:off x="-64475" y="3042950"/>
                  <a:ext cx="1527300" cy="572700"/>
                </a:xfrm>
                <a:prstGeom prst="rect">
                  <a:avLst/>
                </a:prstGeom>
                <a:noFill/>
                <a:ln>
                  <a:noFill/>
                </a:ln>
              </p:spPr>
              <p:txBody>
                <a:bodyPr lIns="91425" tIns="91425" rIns="91425" bIns="91425" anchor="t" anchorCtr="0">
                  <a:noAutofit/>
                </a:bodyPr>
                <a:lstStyle/>
                <a:p>
                  <a:pPr lvl="0" rtl="0">
                    <a:spcBef>
                      <a:spcPts val="0"/>
                    </a:spcBef>
                    <a:buNone/>
                  </a:pPr>
                  <a:r>
                    <a:rPr lang="en" sz="2400"/>
                    <a:t>Data</a:t>
                  </a:r>
                </a:p>
              </p:txBody>
            </p:sp>
            <p:sp>
              <p:nvSpPr>
                <p:cNvPr id="461" name="Shape 461"/>
                <p:cNvSpPr txBox="1"/>
                <p:nvPr/>
              </p:nvSpPr>
              <p:spPr>
                <a:xfrm>
                  <a:off x="1490325" y="2909700"/>
                  <a:ext cx="1247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Tanzania</a:t>
                  </a:r>
                </a:p>
              </p:txBody>
            </p:sp>
            <p:sp>
              <p:nvSpPr>
                <p:cNvPr id="462" name="Shape 462"/>
                <p:cNvSpPr txBox="1"/>
                <p:nvPr/>
              </p:nvSpPr>
              <p:spPr>
                <a:xfrm>
                  <a:off x="4395375" y="2681100"/>
                  <a:ext cx="9996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49 M</a:t>
                  </a:r>
                </a:p>
              </p:txBody>
            </p:sp>
            <p:sp>
              <p:nvSpPr>
                <p:cNvPr id="463" name="Shape 463"/>
                <p:cNvSpPr txBox="1"/>
                <p:nvPr/>
              </p:nvSpPr>
              <p:spPr>
                <a:xfrm>
                  <a:off x="577125" y="34484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Country</a:t>
                  </a:r>
                </a:p>
              </p:txBody>
            </p:sp>
            <p:sp>
              <p:nvSpPr>
                <p:cNvPr id="464" name="Shape 464"/>
                <p:cNvSpPr txBox="1"/>
                <p:nvPr/>
              </p:nvSpPr>
              <p:spPr>
                <a:xfrm>
                  <a:off x="1788925" y="4433700"/>
                  <a:ext cx="9483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Apple</a:t>
                  </a:r>
                </a:p>
              </p:txBody>
            </p:sp>
            <p:sp>
              <p:nvSpPr>
                <p:cNvPr id="465" name="Shape 465"/>
                <p:cNvSpPr txBox="1"/>
                <p:nvPr/>
              </p:nvSpPr>
              <p:spPr>
                <a:xfrm>
                  <a:off x="4395375" y="4205100"/>
                  <a:ext cx="20550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1.1 B</a:t>
                  </a:r>
                </a:p>
              </p:txBody>
            </p:sp>
            <p:cxnSp>
              <p:nvCxnSpPr>
                <p:cNvPr id="466" name="Shape 466"/>
                <p:cNvCxnSpPr/>
                <p:nvPr/>
              </p:nvCxnSpPr>
              <p:spPr>
                <a:xfrm rot="10800000" flipH="1">
                  <a:off x="2737275" y="2899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467" name="Shape 467"/>
                <p:cNvSpPr txBox="1"/>
                <p:nvPr/>
              </p:nvSpPr>
              <p:spPr>
                <a:xfrm>
                  <a:off x="2737275" y="26152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a:t>
                  </a:r>
                </a:p>
              </p:txBody>
            </p:sp>
            <p:cxnSp>
              <p:nvCxnSpPr>
                <p:cNvPr id="468" name="Shape 468"/>
                <p:cNvCxnSpPr>
                  <a:stCxn id="461" idx="1"/>
                  <a:endCxn id="463" idx="0"/>
                </p:cNvCxnSpPr>
                <p:nvPr/>
              </p:nvCxnSpPr>
              <p:spPr>
                <a:xfrm flipH="1">
                  <a:off x="1140225" y="3128550"/>
                  <a:ext cx="350100" cy="319800"/>
                </a:xfrm>
                <a:prstGeom prst="straightConnector1">
                  <a:avLst/>
                </a:prstGeom>
                <a:noFill/>
                <a:ln w="9525" cap="flat" cmpd="sng">
                  <a:solidFill>
                    <a:srgbClr val="595959"/>
                  </a:solidFill>
                  <a:prstDash val="solid"/>
                  <a:round/>
                  <a:headEnd type="none" w="lg" len="lg"/>
                  <a:tailEnd type="triangle" w="lg" len="lg"/>
                </a:ln>
              </p:spPr>
            </p:cxnSp>
            <p:sp>
              <p:nvSpPr>
                <p:cNvPr id="469" name="Shape 469"/>
                <p:cNvSpPr txBox="1"/>
                <p:nvPr/>
              </p:nvSpPr>
              <p:spPr>
                <a:xfrm>
                  <a:off x="3011250" y="32691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Capital </a:t>
                  </a:r>
                </a:p>
              </p:txBody>
            </p:sp>
            <p:cxnSp>
              <p:nvCxnSpPr>
                <p:cNvPr id="470" name="Shape 470"/>
                <p:cNvCxnSpPr/>
                <p:nvPr/>
              </p:nvCxnSpPr>
              <p:spPr>
                <a:xfrm rot="10800000" flipH="1">
                  <a:off x="2737225" y="4423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471" name="Shape 471"/>
                <p:cNvSpPr txBox="1"/>
                <p:nvPr/>
              </p:nvSpPr>
              <p:spPr>
                <a:xfrm>
                  <a:off x="2737275" y="40630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Revenue</a:t>
                  </a:r>
                </a:p>
              </p:txBody>
            </p:sp>
            <p:cxnSp>
              <p:nvCxnSpPr>
                <p:cNvPr id="472" name="Shape 472"/>
                <p:cNvCxnSpPr>
                  <a:stCxn id="464" idx="1"/>
                  <a:endCxn id="473" idx="2"/>
                </p:cNvCxnSpPr>
                <p:nvPr/>
              </p:nvCxnSpPr>
              <p:spPr>
                <a:xfrm rot="10800000">
                  <a:off x="1155325" y="4358850"/>
                  <a:ext cx="633600" cy="293700"/>
                </a:xfrm>
                <a:prstGeom prst="straightConnector1">
                  <a:avLst/>
                </a:prstGeom>
                <a:noFill/>
                <a:ln w="9525" cap="flat" cmpd="sng">
                  <a:solidFill>
                    <a:srgbClr val="595959"/>
                  </a:solidFill>
                  <a:prstDash val="solid"/>
                  <a:round/>
                  <a:headEnd type="none" w="lg" len="lg"/>
                  <a:tailEnd type="triangle" w="lg" len="lg"/>
                </a:ln>
              </p:spPr>
            </p:cxnSp>
            <p:sp>
              <p:nvSpPr>
                <p:cNvPr id="474" name="Shape 474"/>
                <p:cNvSpPr txBox="1"/>
                <p:nvPr/>
              </p:nvSpPr>
              <p:spPr>
                <a:xfrm>
                  <a:off x="831525" y="4393937"/>
                  <a:ext cx="889200" cy="355200"/>
                </a:xfrm>
                <a:prstGeom prst="rect">
                  <a:avLst/>
                </a:prstGeom>
                <a:noFill/>
                <a:ln>
                  <a:noFill/>
                </a:ln>
              </p:spPr>
              <p:txBody>
                <a:bodyPr lIns="91425" tIns="91425" rIns="91425" bIns="91425" anchor="t" anchorCtr="0">
                  <a:noAutofit/>
                </a:bodyPr>
                <a:lstStyle/>
                <a:p>
                  <a:pPr lvl="0" rtl="0">
                    <a:spcBef>
                      <a:spcPts val="0"/>
                    </a:spcBef>
                    <a:buNone/>
                  </a:pPr>
                  <a:r>
                    <a:rPr lang="en" i="1"/>
                    <a:t>IsA</a:t>
                  </a:r>
                </a:p>
              </p:txBody>
            </p:sp>
            <p:cxnSp>
              <p:nvCxnSpPr>
                <p:cNvPr id="475" name="Shape 475"/>
                <p:cNvCxnSpPr>
                  <a:stCxn id="461" idx="3"/>
                  <a:endCxn id="476" idx="1"/>
                </p:cNvCxnSpPr>
                <p:nvPr/>
              </p:nvCxnSpPr>
              <p:spPr>
                <a:xfrm>
                  <a:off x="2737425" y="3128550"/>
                  <a:ext cx="1393500" cy="457200"/>
                </a:xfrm>
                <a:prstGeom prst="straightConnector1">
                  <a:avLst/>
                </a:prstGeom>
                <a:noFill/>
                <a:ln w="9525" cap="flat" cmpd="sng">
                  <a:solidFill>
                    <a:srgbClr val="595959"/>
                  </a:solidFill>
                  <a:prstDash val="solid"/>
                  <a:round/>
                  <a:headEnd type="none" w="lg" len="lg"/>
                  <a:tailEnd type="triangle" w="lg" len="lg"/>
                </a:ln>
              </p:spPr>
            </p:cxnSp>
            <p:sp>
              <p:nvSpPr>
                <p:cNvPr id="477" name="Shape 477"/>
                <p:cNvSpPr txBox="1"/>
                <p:nvPr/>
              </p:nvSpPr>
              <p:spPr>
                <a:xfrm>
                  <a:off x="848631" y="3020731"/>
                  <a:ext cx="905700" cy="331500"/>
                </a:xfrm>
                <a:prstGeom prst="rect">
                  <a:avLst/>
                </a:prstGeom>
                <a:noFill/>
                <a:ln>
                  <a:noFill/>
                </a:ln>
              </p:spPr>
              <p:txBody>
                <a:bodyPr lIns="91425" tIns="91425" rIns="91425" bIns="91425" anchor="t" anchorCtr="0">
                  <a:noAutofit/>
                </a:bodyPr>
                <a:lstStyle/>
                <a:p>
                  <a:pPr lvl="0" rtl="0">
                    <a:spcBef>
                      <a:spcPts val="0"/>
                    </a:spcBef>
                    <a:buNone/>
                  </a:pPr>
                  <a:r>
                    <a:rPr lang="en" i="1"/>
                    <a:t>IsA </a:t>
                  </a:r>
                </a:p>
              </p:txBody>
            </p:sp>
            <p:sp>
              <p:nvSpPr>
                <p:cNvPr id="478" name="Shape 478"/>
                <p:cNvSpPr txBox="1"/>
                <p:nvPr/>
              </p:nvSpPr>
              <p:spPr>
                <a:xfrm>
                  <a:off x="3011250" y="47169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CEO </a:t>
                  </a:r>
                </a:p>
              </p:txBody>
            </p:sp>
            <p:cxnSp>
              <p:nvCxnSpPr>
                <p:cNvPr id="479" name="Shape 479"/>
                <p:cNvCxnSpPr>
                  <a:endCxn id="480" idx="1"/>
                </p:cNvCxnSpPr>
                <p:nvPr/>
              </p:nvCxnSpPr>
              <p:spPr>
                <a:xfrm>
                  <a:off x="2737375" y="4652550"/>
                  <a:ext cx="1241100" cy="228600"/>
                </a:xfrm>
                <a:prstGeom prst="straightConnector1">
                  <a:avLst/>
                </a:prstGeom>
                <a:noFill/>
                <a:ln w="9525" cap="flat" cmpd="sng">
                  <a:solidFill>
                    <a:srgbClr val="595959"/>
                  </a:solidFill>
                  <a:prstDash val="solid"/>
                  <a:round/>
                  <a:headEnd type="none" w="lg" len="lg"/>
                  <a:tailEnd type="triangle" w="lg" len="lg"/>
                </a:ln>
              </p:spPr>
            </p:cxnSp>
            <p:sp>
              <p:nvSpPr>
                <p:cNvPr id="481" name="Shape 481"/>
                <p:cNvSpPr txBox="1"/>
                <p:nvPr/>
              </p:nvSpPr>
              <p:spPr>
                <a:xfrm>
                  <a:off x="1159075" y="14619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Country</a:t>
                  </a:r>
                </a:p>
              </p:txBody>
            </p:sp>
            <p:sp>
              <p:nvSpPr>
                <p:cNvPr id="482" name="Shape 482"/>
                <p:cNvSpPr txBox="1"/>
                <p:nvPr/>
              </p:nvSpPr>
              <p:spPr>
                <a:xfrm>
                  <a:off x="2127675" y="11674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a:t>
                  </a:r>
                </a:p>
              </p:txBody>
            </p:sp>
            <p:cxnSp>
              <p:nvCxnSpPr>
                <p:cNvPr id="483" name="Shape 483"/>
                <p:cNvCxnSpPr/>
                <p:nvPr/>
              </p:nvCxnSpPr>
              <p:spPr>
                <a:xfrm rot="10800000" flipH="1">
                  <a:off x="2051475" y="15283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484" name="Shape 484"/>
                <p:cNvSpPr txBox="1"/>
                <p:nvPr/>
              </p:nvSpPr>
              <p:spPr>
                <a:xfrm>
                  <a:off x="2788575" y="15548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Capital </a:t>
                  </a:r>
                </a:p>
              </p:txBody>
            </p:sp>
            <p:cxnSp>
              <p:nvCxnSpPr>
                <p:cNvPr id="485" name="Shape 485"/>
                <p:cNvCxnSpPr/>
                <p:nvPr/>
              </p:nvCxnSpPr>
              <p:spPr>
                <a:xfrm>
                  <a:off x="2047925" y="1747450"/>
                  <a:ext cx="1708200" cy="133500"/>
                </a:xfrm>
                <a:prstGeom prst="straightConnector1">
                  <a:avLst/>
                </a:prstGeom>
                <a:noFill/>
                <a:ln w="9525" cap="flat" cmpd="sng">
                  <a:solidFill>
                    <a:srgbClr val="595959"/>
                  </a:solidFill>
                  <a:prstDash val="solid"/>
                  <a:round/>
                  <a:headEnd type="none" w="lg" len="lg"/>
                  <a:tailEnd type="triangle" w="lg" len="lg"/>
                </a:ln>
              </p:spPr>
            </p:cxnSp>
            <p:sp>
              <p:nvSpPr>
                <p:cNvPr id="486" name="Shape 486"/>
                <p:cNvSpPr txBox="1"/>
                <p:nvPr/>
              </p:nvSpPr>
              <p:spPr>
                <a:xfrm>
                  <a:off x="3673675" y="16143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Cities</a:t>
                  </a:r>
                </a:p>
              </p:txBody>
            </p:sp>
            <p:sp>
              <p:nvSpPr>
                <p:cNvPr id="421" name="Shape 421"/>
                <p:cNvSpPr txBox="1"/>
                <p:nvPr/>
              </p:nvSpPr>
              <p:spPr>
                <a:xfrm>
                  <a:off x="3673675" y="13095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Number</a:t>
                  </a:r>
                </a:p>
              </p:txBody>
            </p:sp>
            <p:sp>
              <p:nvSpPr>
                <p:cNvPr id="480" name="Shape 480"/>
                <p:cNvSpPr txBox="1"/>
                <p:nvPr/>
              </p:nvSpPr>
              <p:spPr>
                <a:xfrm>
                  <a:off x="3978475" y="4662300"/>
                  <a:ext cx="15273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Tim cook</a:t>
                  </a:r>
                </a:p>
              </p:txBody>
            </p:sp>
            <p:sp>
              <p:nvSpPr>
                <p:cNvPr id="476" name="Shape 476"/>
                <p:cNvSpPr txBox="1"/>
                <p:nvPr/>
              </p:nvSpPr>
              <p:spPr>
                <a:xfrm>
                  <a:off x="4130875" y="33669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Dodoma</a:t>
                  </a:r>
                </a:p>
              </p:txBody>
            </p:sp>
          </p:grpSp>
          <p:sp>
            <p:nvSpPr>
              <p:cNvPr id="473" name="Shape 473"/>
              <p:cNvSpPr txBox="1"/>
              <p:nvPr/>
            </p:nvSpPr>
            <p:spPr>
              <a:xfrm>
                <a:off x="507850" y="3921175"/>
                <a:ext cx="1295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Company</a:t>
                </a:r>
              </a:p>
            </p:txBody>
          </p:sp>
        </p:grpSp>
        <p:grpSp>
          <p:nvGrpSpPr>
            <p:cNvPr id="487" name="Shape 487"/>
            <p:cNvGrpSpPr/>
            <p:nvPr/>
          </p:nvGrpSpPr>
          <p:grpSpPr>
            <a:xfrm>
              <a:off x="1077125" y="1853225"/>
              <a:ext cx="3722750" cy="884575"/>
              <a:chOff x="1077125" y="1167425"/>
              <a:chExt cx="3722750" cy="884575"/>
            </a:xfrm>
          </p:grpSpPr>
          <p:sp>
            <p:nvSpPr>
              <p:cNvPr id="488" name="Shape 488"/>
              <p:cNvSpPr txBox="1"/>
              <p:nvPr/>
            </p:nvSpPr>
            <p:spPr>
              <a:xfrm>
                <a:off x="1077125" y="1461900"/>
                <a:ext cx="1208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Company</a:t>
                </a:r>
              </a:p>
            </p:txBody>
          </p:sp>
          <p:sp>
            <p:nvSpPr>
              <p:cNvPr id="489" name="Shape 489"/>
              <p:cNvSpPr txBox="1"/>
              <p:nvPr/>
            </p:nvSpPr>
            <p:spPr>
              <a:xfrm>
                <a:off x="2127675" y="11674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Revenue</a:t>
                </a:r>
              </a:p>
            </p:txBody>
          </p:sp>
          <p:cxnSp>
            <p:nvCxnSpPr>
              <p:cNvPr id="490" name="Shape 490"/>
              <p:cNvCxnSpPr/>
              <p:nvPr/>
            </p:nvCxnSpPr>
            <p:spPr>
              <a:xfrm rot="10800000" flipH="1">
                <a:off x="2051475" y="15283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491" name="Shape 491"/>
              <p:cNvSpPr txBox="1"/>
              <p:nvPr/>
            </p:nvSpPr>
            <p:spPr>
              <a:xfrm>
                <a:off x="2788575" y="15548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CEO </a:t>
                </a:r>
              </a:p>
            </p:txBody>
          </p:sp>
          <p:cxnSp>
            <p:nvCxnSpPr>
              <p:cNvPr id="492" name="Shape 492"/>
              <p:cNvCxnSpPr/>
              <p:nvPr/>
            </p:nvCxnSpPr>
            <p:spPr>
              <a:xfrm>
                <a:off x="2047925" y="1747450"/>
                <a:ext cx="1708200" cy="133500"/>
              </a:xfrm>
              <a:prstGeom prst="straightConnector1">
                <a:avLst/>
              </a:prstGeom>
              <a:noFill/>
              <a:ln w="9525" cap="flat" cmpd="sng">
                <a:solidFill>
                  <a:srgbClr val="595959"/>
                </a:solidFill>
                <a:prstDash val="solid"/>
                <a:round/>
                <a:headEnd type="none" w="lg" len="lg"/>
                <a:tailEnd type="triangle" w="lg" len="lg"/>
              </a:ln>
            </p:spPr>
          </p:cxnSp>
          <p:sp>
            <p:nvSpPr>
              <p:cNvPr id="493" name="Shape 493"/>
              <p:cNvSpPr txBox="1"/>
              <p:nvPr/>
            </p:nvSpPr>
            <p:spPr>
              <a:xfrm>
                <a:off x="3673675" y="16143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People</a:t>
                </a:r>
              </a:p>
            </p:txBody>
          </p:sp>
          <p:sp>
            <p:nvSpPr>
              <p:cNvPr id="494" name="Shape 494"/>
              <p:cNvSpPr txBox="1"/>
              <p:nvPr/>
            </p:nvSpPr>
            <p:spPr>
              <a:xfrm>
                <a:off x="3673675" y="13095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Number</a:t>
                </a:r>
              </a:p>
            </p:txBody>
          </p:sp>
        </p:grpSp>
      </p:grpSp>
      <p:grpSp>
        <p:nvGrpSpPr>
          <p:cNvPr id="495" name="Shape 495"/>
          <p:cNvGrpSpPr/>
          <p:nvPr/>
        </p:nvGrpSpPr>
        <p:grpSpPr>
          <a:xfrm>
            <a:off x="4733850" y="1802700"/>
            <a:ext cx="3883150" cy="1240800"/>
            <a:chOff x="4733850" y="1802700"/>
            <a:chExt cx="3883150" cy="1240800"/>
          </a:xfrm>
        </p:grpSpPr>
        <p:sp>
          <p:nvSpPr>
            <p:cNvPr id="496" name="Shape 496"/>
            <p:cNvSpPr/>
            <p:nvPr/>
          </p:nvSpPr>
          <p:spPr>
            <a:xfrm>
              <a:off x="5588850" y="2214750"/>
              <a:ext cx="3028150" cy="437700"/>
            </a:xfrm>
            <a:prstGeom prst="flowChartProcess">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Parse Q:  Find (E, A)</a:t>
              </a:r>
            </a:p>
          </p:txBody>
        </p:sp>
        <p:cxnSp>
          <p:nvCxnSpPr>
            <p:cNvPr id="497" name="Shape 497"/>
            <p:cNvCxnSpPr>
              <a:endCxn id="496" idx="1"/>
            </p:cNvCxnSpPr>
            <p:nvPr/>
          </p:nvCxnSpPr>
          <p:spPr>
            <a:xfrm>
              <a:off x="4733850" y="1802700"/>
              <a:ext cx="855000" cy="630900"/>
            </a:xfrm>
            <a:prstGeom prst="straightConnector1">
              <a:avLst/>
            </a:prstGeom>
            <a:noFill/>
            <a:ln w="38100" cap="flat" cmpd="sng">
              <a:solidFill>
                <a:srgbClr val="FFFF00"/>
              </a:solidFill>
              <a:prstDash val="solid"/>
              <a:round/>
              <a:headEnd type="none" w="lg" len="lg"/>
              <a:tailEnd type="triangle" w="lg" len="lg"/>
            </a:ln>
          </p:spPr>
        </p:cxnSp>
        <p:cxnSp>
          <p:nvCxnSpPr>
            <p:cNvPr id="498" name="Shape 498"/>
            <p:cNvCxnSpPr>
              <a:endCxn id="496" idx="1"/>
            </p:cNvCxnSpPr>
            <p:nvPr/>
          </p:nvCxnSpPr>
          <p:spPr>
            <a:xfrm rot="10800000" flipH="1">
              <a:off x="5034150" y="2433600"/>
              <a:ext cx="554700" cy="609900"/>
            </a:xfrm>
            <a:prstGeom prst="straightConnector1">
              <a:avLst/>
            </a:prstGeom>
            <a:noFill/>
            <a:ln w="38100" cap="flat" cmpd="sng">
              <a:solidFill>
                <a:srgbClr val="00FFFF"/>
              </a:solidFill>
              <a:prstDash val="solid"/>
              <a:round/>
              <a:headEnd type="none" w="lg" len="lg"/>
              <a:tailEnd type="triangl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10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0"/>
                                        </p:tgtEl>
                                        <p:attrNameLst>
                                          <p:attrName>style.visibility</p:attrName>
                                        </p:attrNameLst>
                                      </p:cBhvr>
                                      <p:to>
                                        <p:strVal val="visible"/>
                                      </p:to>
                                    </p:set>
                                    <p:animEffect transition="in" filter="fade">
                                      <p:cBhvr>
                                        <p:cTn id="12" dur="1000"/>
                                        <p:tgtEl>
                                          <p:spTgt spid="420"/>
                                        </p:tgtEl>
                                      </p:cBhvr>
                                    </p:animEffect>
                                  </p:childTnLst>
                                </p:cTn>
                              </p:par>
                              <p:par>
                                <p:cTn id="13" presetID="10" presetClass="entr" presetSubtype="0" fill="hold" nodeType="withEffect">
                                  <p:stCondLst>
                                    <p:cond delay="0"/>
                                  </p:stCondLst>
                                  <p:childTnLst>
                                    <p:set>
                                      <p:cBhvr>
                                        <p:cTn id="14" dur="1" fill="hold">
                                          <p:stCondLst>
                                            <p:cond delay="0"/>
                                          </p:stCondLst>
                                        </p:cTn>
                                        <p:tgtEl>
                                          <p:spTgt spid="423"/>
                                        </p:tgtEl>
                                        <p:attrNameLst>
                                          <p:attrName>style.visibility</p:attrName>
                                        </p:attrNameLst>
                                      </p:cBhvr>
                                      <p:to>
                                        <p:strVal val="visible"/>
                                      </p:to>
                                    </p:set>
                                    <p:animEffect transition="in" filter="fade">
                                      <p:cBhvr>
                                        <p:cTn id="15" dur="1000"/>
                                        <p:tgtEl>
                                          <p:spTgt spid="4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5"/>
                                        </p:tgtEl>
                                        <p:attrNameLst>
                                          <p:attrName>style.visibility</p:attrName>
                                        </p:attrNameLst>
                                      </p:cBhvr>
                                      <p:to>
                                        <p:strVal val="visible"/>
                                      </p:to>
                                    </p:set>
                                    <p:animEffect transition="in" filter="fade">
                                      <p:cBhvr>
                                        <p:cTn id="20" dur="1000"/>
                                        <p:tgtEl>
                                          <p:spTgt spid="49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1000"/>
                                        <p:tgtEl>
                                          <p:spTgt spid="4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33"/>
                                        </p:tgtEl>
                                        <p:attrNameLst>
                                          <p:attrName>style.visibility</p:attrName>
                                        </p:attrNameLst>
                                      </p:cBhvr>
                                      <p:to>
                                        <p:strVal val="visible"/>
                                      </p:to>
                                    </p:set>
                                    <p:animEffect transition="in" filter="fade">
                                      <p:cBhvr>
                                        <p:cTn id="30"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Answering entity-attribute queries</a:t>
            </a:r>
          </a:p>
        </p:txBody>
      </p:sp>
      <p:sp>
        <p:nvSpPr>
          <p:cNvPr id="504" name="Shape 504"/>
          <p:cNvSpPr txBox="1">
            <a:spLocks noGrp="1"/>
          </p:cNvSpPr>
          <p:nvPr>
            <p:ph type="body" idx="1"/>
          </p:nvPr>
        </p:nvSpPr>
        <p:spPr>
          <a:xfrm>
            <a:off x="311700" y="621450"/>
            <a:ext cx="8520600" cy="1879500"/>
          </a:xfrm>
          <a:prstGeom prst="rect">
            <a:avLst/>
          </a:prstGeom>
        </p:spPr>
        <p:txBody>
          <a:bodyPr lIns="91425" tIns="91425" rIns="91425" bIns="91425" anchor="t" anchorCtr="0">
            <a:noAutofit/>
          </a:bodyPr>
          <a:lstStyle/>
          <a:p>
            <a:pPr marL="457200" lvl="0" indent="-228600" rtl="0">
              <a:spcBef>
                <a:spcPts val="0"/>
              </a:spcBef>
              <a:buAutoNum type="arabicPeriod"/>
            </a:pPr>
            <a:r>
              <a:rPr lang="en"/>
              <a:t>Recognize and interpret entity and attributes in query</a:t>
            </a:r>
          </a:p>
          <a:p>
            <a:pPr lvl="0" rtl="0">
              <a:spcBef>
                <a:spcPts val="0"/>
              </a:spcBef>
              <a:buNone/>
            </a:pPr>
            <a:r>
              <a:rPr lang="en"/>
              <a:t>	    </a:t>
            </a:r>
            <a:r>
              <a:rPr lang="en">
                <a:highlight>
                  <a:srgbClr val="00FFFF"/>
                </a:highlight>
              </a:rPr>
              <a:t>Tanzania</a:t>
            </a:r>
            <a:r>
              <a:rPr lang="en"/>
              <a:t> </a:t>
            </a:r>
            <a:r>
              <a:rPr lang="en">
                <a:highlight>
                  <a:srgbClr val="FFFF00"/>
                </a:highlight>
              </a:rPr>
              <a:t>population</a:t>
            </a:r>
          </a:p>
          <a:p>
            <a:pPr marL="914400" lvl="1" indent="-228600" rtl="0">
              <a:spcBef>
                <a:spcPts val="0"/>
              </a:spcBef>
              <a:buAutoNum type="alphaLcPeriod"/>
            </a:pPr>
            <a:r>
              <a:rPr lang="en"/>
              <a:t>Key input: Knowledge Base</a:t>
            </a:r>
          </a:p>
          <a:p>
            <a:pPr marL="0" lvl="0" indent="0" rtl="0">
              <a:spcBef>
                <a:spcPts val="0"/>
              </a:spcBef>
              <a:buNone/>
            </a:pPr>
            <a:endParaRPr/>
          </a:p>
        </p:txBody>
      </p:sp>
      <p:sp>
        <p:nvSpPr>
          <p:cNvPr id="505" name="Shape 505"/>
          <p:cNvSpPr txBox="1"/>
          <p:nvPr/>
        </p:nvSpPr>
        <p:spPr>
          <a:xfrm>
            <a:off x="956925" y="2909700"/>
            <a:ext cx="1247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Tanzania</a:t>
            </a:r>
          </a:p>
        </p:txBody>
      </p:sp>
      <p:sp>
        <p:nvSpPr>
          <p:cNvPr id="506" name="Shape 506"/>
          <p:cNvSpPr txBox="1"/>
          <p:nvPr/>
        </p:nvSpPr>
        <p:spPr>
          <a:xfrm>
            <a:off x="3861975" y="2681100"/>
            <a:ext cx="2055000" cy="437700"/>
          </a:xfrm>
          <a:prstGeom prst="rect">
            <a:avLst/>
          </a:prstGeom>
          <a:noFill/>
          <a:ln>
            <a:noFill/>
          </a:ln>
        </p:spPr>
        <p:txBody>
          <a:bodyPr lIns="91425" tIns="91425" rIns="91425" bIns="91425" anchor="t" anchorCtr="0">
            <a:noAutofit/>
          </a:bodyPr>
          <a:lstStyle/>
          <a:p>
            <a:pPr lvl="0" rtl="0">
              <a:spcBef>
                <a:spcPts val="0"/>
              </a:spcBef>
              <a:buNone/>
            </a:pPr>
            <a:r>
              <a:rPr lang="en" sz="1800"/>
              <a:t>49 Million</a:t>
            </a:r>
          </a:p>
        </p:txBody>
      </p:sp>
      <p:sp>
        <p:nvSpPr>
          <p:cNvPr id="507" name="Shape 507"/>
          <p:cNvSpPr txBox="1"/>
          <p:nvPr/>
        </p:nvSpPr>
        <p:spPr>
          <a:xfrm>
            <a:off x="16075" y="35955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t>Country</a:t>
            </a:r>
          </a:p>
        </p:txBody>
      </p:sp>
      <p:sp>
        <p:nvSpPr>
          <p:cNvPr id="508" name="Shape 508"/>
          <p:cNvSpPr txBox="1"/>
          <p:nvPr/>
        </p:nvSpPr>
        <p:spPr>
          <a:xfrm>
            <a:off x="1255525" y="4433700"/>
            <a:ext cx="948300" cy="437700"/>
          </a:xfrm>
          <a:prstGeom prst="rect">
            <a:avLst/>
          </a:prstGeom>
          <a:noFill/>
          <a:ln>
            <a:noFill/>
          </a:ln>
        </p:spPr>
        <p:txBody>
          <a:bodyPr lIns="91425" tIns="91425" rIns="91425" bIns="91425" anchor="t" anchorCtr="0">
            <a:noAutofit/>
          </a:bodyPr>
          <a:lstStyle/>
          <a:p>
            <a:pPr lvl="0" rtl="0">
              <a:spcBef>
                <a:spcPts val="0"/>
              </a:spcBef>
              <a:buNone/>
            </a:pPr>
            <a:r>
              <a:rPr lang="en" sz="1800"/>
              <a:t>India</a:t>
            </a:r>
          </a:p>
        </p:txBody>
      </p:sp>
      <p:sp>
        <p:nvSpPr>
          <p:cNvPr id="509" name="Shape 509"/>
          <p:cNvSpPr txBox="1"/>
          <p:nvPr/>
        </p:nvSpPr>
        <p:spPr>
          <a:xfrm>
            <a:off x="3861975" y="4205100"/>
            <a:ext cx="2055000" cy="437700"/>
          </a:xfrm>
          <a:prstGeom prst="rect">
            <a:avLst/>
          </a:prstGeom>
          <a:noFill/>
          <a:ln>
            <a:noFill/>
          </a:ln>
        </p:spPr>
        <p:txBody>
          <a:bodyPr lIns="91425" tIns="91425" rIns="91425" bIns="91425" anchor="t" anchorCtr="0">
            <a:noAutofit/>
          </a:bodyPr>
          <a:lstStyle/>
          <a:p>
            <a:pPr lvl="0" rtl="0">
              <a:spcBef>
                <a:spcPts val="0"/>
              </a:spcBef>
              <a:buNone/>
            </a:pPr>
            <a:r>
              <a:rPr lang="en" sz="1800"/>
              <a:t>1.1 Billion</a:t>
            </a:r>
          </a:p>
        </p:txBody>
      </p:sp>
      <p:cxnSp>
        <p:nvCxnSpPr>
          <p:cNvPr id="510" name="Shape 510"/>
          <p:cNvCxnSpPr/>
          <p:nvPr/>
        </p:nvCxnSpPr>
        <p:spPr>
          <a:xfrm rot="10800000" flipH="1">
            <a:off x="2203875" y="2899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511" name="Shape 511"/>
          <p:cNvSpPr txBox="1"/>
          <p:nvPr/>
        </p:nvSpPr>
        <p:spPr>
          <a:xfrm>
            <a:off x="2203875" y="25390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a:t>
            </a:r>
          </a:p>
        </p:txBody>
      </p:sp>
      <p:cxnSp>
        <p:nvCxnSpPr>
          <p:cNvPr id="512" name="Shape 512"/>
          <p:cNvCxnSpPr>
            <a:stCxn id="505" idx="1"/>
            <a:endCxn id="507" idx="0"/>
          </p:cNvCxnSpPr>
          <p:nvPr/>
        </p:nvCxnSpPr>
        <p:spPr>
          <a:xfrm flipH="1">
            <a:off x="579225" y="3128550"/>
            <a:ext cx="377700" cy="467100"/>
          </a:xfrm>
          <a:prstGeom prst="straightConnector1">
            <a:avLst/>
          </a:prstGeom>
          <a:noFill/>
          <a:ln w="9525" cap="flat" cmpd="sng">
            <a:solidFill>
              <a:srgbClr val="595959"/>
            </a:solidFill>
            <a:prstDash val="solid"/>
            <a:round/>
            <a:headEnd type="none" w="lg" len="lg"/>
            <a:tailEnd type="triangle" w="lg" len="lg"/>
          </a:ln>
        </p:spPr>
      </p:cxnSp>
      <p:sp>
        <p:nvSpPr>
          <p:cNvPr id="513" name="Shape 513"/>
          <p:cNvSpPr txBox="1"/>
          <p:nvPr/>
        </p:nvSpPr>
        <p:spPr>
          <a:xfrm>
            <a:off x="2477850" y="32691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t>Capital </a:t>
            </a:r>
          </a:p>
        </p:txBody>
      </p:sp>
      <p:cxnSp>
        <p:nvCxnSpPr>
          <p:cNvPr id="514" name="Shape 514"/>
          <p:cNvCxnSpPr/>
          <p:nvPr/>
        </p:nvCxnSpPr>
        <p:spPr>
          <a:xfrm rot="10800000" flipH="1">
            <a:off x="2203825" y="4423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515" name="Shape 515"/>
          <p:cNvSpPr txBox="1"/>
          <p:nvPr/>
        </p:nvSpPr>
        <p:spPr>
          <a:xfrm>
            <a:off x="2203875" y="40630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t>Population</a:t>
            </a:r>
          </a:p>
        </p:txBody>
      </p:sp>
      <p:cxnSp>
        <p:nvCxnSpPr>
          <p:cNvPr id="516" name="Shape 516"/>
          <p:cNvCxnSpPr>
            <a:stCxn id="508" idx="1"/>
            <a:endCxn id="507" idx="2"/>
          </p:cNvCxnSpPr>
          <p:nvPr/>
        </p:nvCxnSpPr>
        <p:spPr>
          <a:xfrm rot="10800000">
            <a:off x="579325" y="4033350"/>
            <a:ext cx="676200" cy="619200"/>
          </a:xfrm>
          <a:prstGeom prst="straightConnector1">
            <a:avLst/>
          </a:prstGeom>
          <a:noFill/>
          <a:ln w="9525" cap="flat" cmpd="sng">
            <a:solidFill>
              <a:srgbClr val="595959"/>
            </a:solidFill>
            <a:prstDash val="solid"/>
            <a:round/>
            <a:headEnd type="none" w="lg" len="lg"/>
            <a:tailEnd type="triangle" w="lg" len="lg"/>
          </a:ln>
        </p:spPr>
      </p:cxnSp>
      <p:sp>
        <p:nvSpPr>
          <p:cNvPr id="517" name="Shape 517"/>
          <p:cNvSpPr txBox="1"/>
          <p:nvPr/>
        </p:nvSpPr>
        <p:spPr>
          <a:xfrm>
            <a:off x="450525" y="4165337"/>
            <a:ext cx="889200" cy="355200"/>
          </a:xfrm>
          <a:prstGeom prst="rect">
            <a:avLst/>
          </a:prstGeom>
          <a:noFill/>
          <a:ln>
            <a:noFill/>
          </a:ln>
        </p:spPr>
        <p:txBody>
          <a:bodyPr lIns="91425" tIns="91425" rIns="91425" bIns="91425" anchor="t" anchorCtr="0">
            <a:noAutofit/>
          </a:bodyPr>
          <a:lstStyle/>
          <a:p>
            <a:pPr lvl="0" rtl="0">
              <a:spcBef>
                <a:spcPts val="0"/>
              </a:spcBef>
              <a:buNone/>
            </a:pPr>
            <a:r>
              <a:rPr lang="en" i="1"/>
              <a:t>IsA</a:t>
            </a:r>
          </a:p>
        </p:txBody>
      </p:sp>
      <p:cxnSp>
        <p:nvCxnSpPr>
          <p:cNvPr id="518" name="Shape 518"/>
          <p:cNvCxnSpPr>
            <a:stCxn id="505" idx="3"/>
          </p:cNvCxnSpPr>
          <p:nvPr/>
        </p:nvCxnSpPr>
        <p:spPr>
          <a:xfrm>
            <a:off x="2204025" y="3128550"/>
            <a:ext cx="1780800" cy="504900"/>
          </a:xfrm>
          <a:prstGeom prst="straightConnector1">
            <a:avLst/>
          </a:prstGeom>
          <a:noFill/>
          <a:ln w="9525" cap="flat" cmpd="sng">
            <a:solidFill>
              <a:srgbClr val="595959"/>
            </a:solidFill>
            <a:prstDash val="solid"/>
            <a:round/>
            <a:headEnd type="none" w="lg" len="lg"/>
            <a:tailEnd type="triangle" w="lg" len="lg"/>
          </a:ln>
        </p:spPr>
      </p:cxnSp>
      <p:sp>
        <p:nvSpPr>
          <p:cNvPr id="519" name="Shape 519"/>
          <p:cNvSpPr txBox="1"/>
          <p:nvPr/>
        </p:nvSpPr>
        <p:spPr>
          <a:xfrm>
            <a:off x="349831" y="3087956"/>
            <a:ext cx="905700" cy="331500"/>
          </a:xfrm>
          <a:prstGeom prst="rect">
            <a:avLst/>
          </a:prstGeom>
          <a:noFill/>
          <a:ln>
            <a:noFill/>
          </a:ln>
        </p:spPr>
        <p:txBody>
          <a:bodyPr lIns="91425" tIns="91425" rIns="91425" bIns="91425" anchor="t" anchorCtr="0">
            <a:noAutofit/>
          </a:bodyPr>
          <a:lstStyle/>
          <a:p>
            <a:pPr lvl="0" rtl="0">
              <a:spcBef>
                <a:spcPts val="0"/>
              </a:spcBef>
              <a:buNone/>
            </a:pPr>
            <a:r>
              <a:rPr lang="en" i="1"/>
              <a:t>IsA </a:t>
            </a:r>
          </a:p>
        </p:txBody>
      </p:sp>
      <p:sp>
        <p:nvSpPr>
          <p:cNvPr id="520" name="Shape 520"/>
          <p:cNvSpPr txBox="1">
            <a:spLocks noGrp="1"/>
          </p:cNvSpPr>
          <p:nvPr>
            <p:ph type="body" idx="1"/>
          </p:nvPr>
        </p:nvSpPr>
        <p:spPr>
          <a:xfrm>
            <a:off x="4470300" y="801150"/>
            <a:ext cx="5242500" cy="1699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r>
              <a:rPr lang="en">
                <a:highlight>
                  <a:srgbClr val="00FFFF"/>
                </a:highlight>
              </a:rPr>
              <a:t>Tanzania</a:t>
            </a:r>
            <a:r>
              <a:rPr lang="en"/>
              <a:t> </a:t>
            </a:r>
            <a:r>
              <a:rPr lang="en">
                <a:highlight>
                  <a:srgbClr val="FFFF00"/>
                </a:highlight>
              </a:rPr>
              <a:t>wireless customer base</a:t>
            </a:r>
          </a:p>
          <a:p>
            <a:pPr marL="0" lvl="0" indent="0" rtl="0">
              <a:spcBef>
                <a:spcPts val="0"/>
              </a:spcBef>
              <a:buNone/>
            </a:pPr>
            <a:endParaRPr/>
          </a:p>
          <a:p>
            <a:pPr marL="0" lvl="0" indent="0" rtl="0">
              <a:spcBef>
                <a:spcPts val="0"/>
              </a:spcBef>
              <a:buNone/>
            </a:pPr>
            <a:endParaRPr/>
          </a:p>
        </p:txBody>
      </p:sp>
      <p:sp>
        <p:nvSpPr>
          <p:cNvPr id="521" name="Shape 521"/>
          <p:cNvSpPr txBox="1"/>
          <p:nvPr/>
        </p:nvSpPr>
        <p:spPr>
          <a:xfrm>
            <a:off x="6569050" y="2500950"/>
            <a:ext cx="2662800" cy="310800"/>
          </a:xfrm>
          <a:prstGeom prst="rect">
            <a:avLst/>
          </a:prstGeom>
          <a:noFill/>
          <a:ln>
            <a:noFill/>
          </a:ln>
        </p:spPr>
        <p:txBody>
          <a:bodyPr lIns="91425" tIns="91425" rIns="91425" bIns="91425" anchor="t" anchorCtr="0">
            <a:noAutofit/>
          </a:bodyPr>
          <a:lstStyle/>
          <a:p>
            <a:pPr lvl="0" rtl="0">
              <a:spcBef>
                <a:spcPts val="0"/>
              </a:spcBef>
              <a:buNone/>
            </a:pPr>
            <a:r>
              <a:rPr lang="en"/>
              <a:t>No such attribute in KB</a:t>
            </a:r>
          </a:p>
        </p:txBody>
      </p:sp>
      <p:cxnSp>
        <p:nvCxnSpPr>
          <p:cNvPr id="522" name="Shape 522"/>
          <p:cNvCxnSpPr>
            <a:stCxn id="521" idx="0"/>
          </p:cNvCxnSpPr>
          <p:nvPr/>
        </p:nvCxnSpPr>
        <p:spPr>
          <a:xfrm rot="10800000">
            <a:off x="7549150" y="1904550"/>
            <a:ext cx="351300" cy="596400"/>
          </a:xfrm>
          <a:prstGeom prst="straightConnector1">
            <a:avLst/>
          </a:prstGeom>
          <a:noFill/>
          <a:ln w="9525" cap="flat" cmpd="sng">
            <a:solidFill>
              <a:schemeClr val="dk2"/>
            </a:solidFill>
            <a:prstDash val="solid"/>
            <a:round/>
            <a:headEnd type="none" w="lg" len="lg"/>
            <a:tailEnd type="triangle" w="lg" len="lg"/>
          </a:ln>
        </p:spPr>
      </p:cxnSp>
      <p:sp>
        <p:nvSpPr>
          <p:cNvPr id="523" name="Shape 523"/>
          <p:cNvSpPr txBox="1"/>
          <p:nvPr/>
        </p:nvSpPr>
        <p:spPr>
          <a:xfrm>
            <a:off x="2477850" y="47931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t>Capital </a:t>
            </a:r>
          </a:p>
        </p:txBody>
      </p:sp>
      <p:cxnSp>
        <p:nvCxnSpPr>
          <p:cNvPr id="524" name="Shape 524"/>
          <p:cNvCxnSpPr/>
          <p:nvPr/>
        </p:nvCxnSpPr>
        <p:spPr>
          <a:xfrm>
            <a:off x="2204025" y="4652550"/>
            <a:ext cx="1780800" cy="423300"/>
          </a:xfrm>
          <a:prstGeom prst="straightConnector1">
            <a:avLst/>
          </a:prstGeom>
          <a:noFill/>
          <a:ln w="9525" cap="flat" cmpd="sng">
            <a:solidFill>
              <a:srgbClr val="595959"/>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300"/>
                                        <p:tgtEl>
                                          <p:spTgt spid="521"/>
                                        </p:tgtEl>
                                      </p:cBhvr>
                                    </p:animEffect>
                                  </p:childTnLst>
                                </p:cTn>
                              </p:par>
                              <p:par>
                                <p:cTn id="8" presetID="10" presetClass="entr" presetSubtype="0" fill="hold" nodeType="withEffect">
                                  <p:stCondLst>
                                    <p:cond delay="0"/>
                                  </p:stCondLst>
                                  <p:childTnLst>
                                    <p:set>
                                      <p:cBhvr>
                                        <p:cTn id="9" dur="1" fill="hold">
                                          <p:stCondLst>
                                            <p:cond delay="0"/>
                                          </p:stCondLst>
                                        </p:cTn>
                                        <p:tgtEl>
                                          <p:spTgt spid="522"/>
                                        </p:tgtEl>
                                        <p:attrNameLst>
                                          <p:attrName>style.visibility</p:attrName>
                                        </p:attrNameLst>
                                      </p:cBhvr>
                                      <p:to>
                                        <p:strVal val="visible"/>
                                      </p:to>
                                    </p:set>
                                    <p:animEffect transition="in" filter="fade">
                                      <p:cBhvr>
                                        <p:cTn id="10" dur="1000"/>
                                        <p:tgtEl>
                                          <p:spTgt spid="522"/>
                                        </p:tgtEl>
                                      </p:cBhvr>
                                    </p:animEffect>
                                  </p:childTnLst>
                                </p:cTn>
                              </p:par>
                              <p:par>
                                <p:cTn id="11" presetID="10" presetClass="entr" presetSubtype="0" fill="hold" nodeType="withEffect">
                                  <p:stCondLst>
                                    <p:cond delay="0"/>
                                  </p:stCondLst>
                                  <p:childTnLst>
                                    <p:set>
                                      <p:cBhvr>
                                        <p:cTn id="12" dur="1" fill="hold">
                                          <p:stCondLst>
                                            <p:cond delay="0"/>
                                          </p:stCondLst>
                                        </p:cTn>
                                        <p:tgtEl>
                                          <p:spTgt spid="520"/>
                                        </p:tgtEl>
                                        <p:attrNameLst>
                                          <p:attrName>style.visibility</p:attrName>
                                        </p:attrNameLst>
                                      </p:cBhvr>
                                      <p:to>
                                        <p:strVal val="visible"/>
                                      </p:to>
                                    </p:set>
                                    <p:animEffect transition="in" filter="fade">
                                      <p:cBhvr>
                                        <p:cTn id="13" dur="10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256775" y="-43675"/>
            <a:ext cx="8520600" cy="5727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a:t>Long tail of attributes not in KB schema</a:t>
            </a:r>
          </a:p>
        </p:txBody>
      </p:sp>
      <p:cxnSp>
        <p:nvCxnSpPr>
          <p:cNvPr id="530" name="Shape 530"/>
          <p:cNvCxnSpPr>
            <a:stCxn id="531" idx="3"/>
            <a:endCxn id="532" idx="1"/>
          </p:cNvCxnSpPr>
          <p:nvPr/>
        </p:nvCxnSpPr>
        <p:spPr>
          <a:xfrm rot="10800000" flipH="1">
            <a:off x="4799875" y="1526250"/>
            <a:ext cx="789000" cy="2100"/>
          </a:xfrm>
          <a:prstGeom prst="straightConnector1">
            <a:avLst/>
          </a:prstGeom>
          <a:noFill/>
          <a:ln w="38100" cap="flat" cmpd="sng">
            <a:solidFill>
              <a:schemeClr val="dk2"/>
            </a:solidFill>
            <a:prstDash val="dot"/>
            <a:round/>
            <a:headEnd type="none" w="lg" len="lg"/>
            <a:tailEnd type="triangle" w="lg" len="lg"/>
          </a:ln>
        </p:spPr>
      </p:cxnSp>
      <p:cxnSp>
        <p:nvCxnSpPr>
          <p:cNvPr id="533" name="Shape 533"/>
          <p:cNvCxnSpPr/>
          <p:nvPr/>
        </p:nvCxnSpPr>
        <p:spPr>
          <a:xfrm>
            <a:off x="6522850" y="2681850"/>
            <a:ext cx="4500" cy="217200"/>
          </a:xfrm>
          <a:prstGeom prst="straightConnector1">
            <a:avLst/>
          </a:prstGeom>
          <a:noFill/>
          <a:ln w="9525" cap="flat" cmpd="sng">
            <a:solidFill>
              <a:schemeClr val="dk2"/>
            </a:solidFill>
            <a:prstDash val="solid"/>
            <a:round/>
            <a:headEnd type="none" w="lg" len="lg"/>
            <a:tailEnd type="triangle" w="lg" len="lg"/>
          </a:ln>
        </p:spPr>
      </p:cxnSp>
      <p:grpSp>
        <p:nvGrpSpPr>
          <p:cNvPr id="534" name="Shape 534"/>
          <p:cNvGrpSpPr/>
          <p:nvPr/>
        </p:nvGrpSpPr>
        <p:grpSpPr>
          <a:xfrm>
            <a:off x="5067750" y="2733250"/>
            <a:ext cx="3792750" cy="941100"/>
            <a:chOff x="5067750" y="2733250"/>
            <a:chExt cx="3792750" cy="941100"/>
          </a:xfrm>
        </p:grpSpPr>
        <p:cxnSp>
          <p:nvCxnSpPr>
            <p:cNvPr id="535" name="Shape 535"/>
            <p:cNvCxnSpPr>
              <a:stCxn id="536" idx="3"/>
            </p:cNvCxnSpPr>
            <p:nvPr/>
          </p:nvCxnSpPr>
          <p:spPr>
            <a:xfrm>
              <a:off x="7780675" y="3158650"/>
              <a:ext cx="402000" cy="10200"/>
            </a:xfrm>
            <a:prstGeom prst="straightConnector1">
              <a:avLst/>
            </a:prstGeom>
            <a:noFill/>
            <a:ln w="9525" cap="flat" cmpd="sng">
              <a:solidFill>
                <a:schemeClr val="dk2"/>
              </a:solidFill>
              <a:prstDash val="solid"/>
              <a:round/>
              <a:headEnd type="none" w="lg" len="lg"/>
              <a:tailEnd type="triangle" w="lg" len="lg"/>
            </a:ln>
          </p:spPr>
        </p:cxnSp>
        <p:grpSp>
          <p:nvGrpSpPr>
            <p:cNvPr id="537" name="Shape 537"/>
            <p:cNvGrpSpPr/>
            <p:nvPr/>
          </p:nvGrpSpPr>
          <p:grpSpPr>
            <a:xfrm>
              <a:off x="5067750" y="2733250"/>
              <a:ext cx="3792750" cy="941100"/>
              <a:chOff x="5067750" y="2733250"/>
              <a:chExt cx="3792750" cy="941100"/>
            </a:xfrm>
          </p:grpSpPr>
          <p:sp>
            <p:nvSpPr>
              <p:cNvPr id="536" name="Shape 536"/>
              <p:cNvSpPr/>
              <p:nvPr/>
            </p:nvSpPr>
            <p:spPr>
              <a:xfrm>
                <a:off x="5588850" y="2957500"/>
                <a:ext cx="2191825" cy="402300"/>
              </a:xfrm>
              <a:prstGeom prst="flowChartProcess">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Answer in KB?</a:t>
                </a:r>
              </a:p>
            </p:txBody>
          </p:sp>
          <p:cxnSp>
            <p:nvCxnSpPr>
              <p:cNvPr id="538" name="Shape 538"/>
              <p:cNvCxnSpPr>
                <a:endCxn id="536" idx="1"/>
              </p:cNvCxnSpPr>
              <p:nvPr/>
            </p:nvCxnSpPr>
            <p:spPr>
              <a:xfrm>
                <a:off x="5067750" y="2907550"/>
                <a:ext cx="521100" cy="251100"/>
              </a:xfrm>
              <a:prstGeom prst="straightConnector1">
                <a:avLst/>
              </a:prstGeom>
              <a:noFill/>
              <a:ln w="38100" cap="flat" cmpd="sng">
                <a:solidFill>
                  <a:schemeClr val="dk2"/>
                </a:solidFill>
                <a:prstDash val="dot"/>
                <a:round/>
                <a:headEnd type="none" w="lg" len="lg"/>
                <a:tailEnd type="triangle" w="lg" len="lg"/>
              </a:ln>
            </p:spPr>
          </p:cxnSp>
          <p:sp>
            <p:nvSpPr>
              <p:cNvPr id="539" name="Shape 539"/>
              <p:cNvSpPr txBox="1"/>
              <p:nvPr/>
            </p:nvSpPr>
            <p:spPr>
              <a:xfrm>
                <a:off x="5966537" y="3342850"/>
                <a:ext cx="521100" cy="331500"/>
              </a:xfrm>
              <a:prstGeom prst="rect">
                <a:avLst/>
              </a:prstGeom>
              <a:noFill/>
              <a:ln>
                <a:noFill/>
              </a:ln>
            </p:spPr>
            <p:txBody>
              <a:bodyPr lIns="91425" tIns="91425" rIns="91425" bIns="91425" anchor="t" anchorCtr="0">
                <a:noAutofit/>
              </a:bodyPr>
              <a:lstStyle/>
              <a:p>
                <a:pPr lvl="0" rtl="0">
                  <a:spcBef>
                    <a:spcPts val="0"/>
                  </a:spcBef>
                  <a:buNone/>
                </a:pPr>
                <a:r>
                  <a:rPr lang="en"/>
                  <a:t>No</a:t>
                </a:r>
              </a:p>
            </p:txBody>
          </p:sp>
          <p:sp>
            <p:nvSpPr>
              <p:cNvPr id="540" name="Shape 540"/>
              <p:cNvSpPr txBox="1"/>
              <p:nvPr/>
            </p:nvSpPr>
            <p:spPr>
              <a:xfrm>
                <a:off x="7756562" y="2733250"/>
                <a:ext cx="521100" cy="331500"/>
              </a:xfrm>
              <a:prstGeom prst="rect">
                <a:avLst/>
              </a:prstGeom>
              <a:noFill/>
              <a:ln>
                <a:noFill/>
              </a:ln>
            </p:spPr>
            <p:txBody>
              <a:bodyPr lIns="91425" tIns="91425" rIns="91425" bIns="91425" anchor="t" anchorCtr="0">
                <a:noAutofit/>
              </a:bodyPr>
              <a:lstStyle/>
              <a:p>
                <a:pPr lvl="0" rtl="0">
                  <a:spcBef>
                    <a:spcPts val="0"/>
                  </a:spcBef>
                  <a:buNone/>
                </a:pPr>
                <a:r>
                  <a:rPr lang="en"/>
                  <a:t>Yes</a:t>
                </a:r>
              </a:p>
            </p:txBody>
          </p:sp>
          <p:sp>
            <p:nvSpPr>
              <p:cNvPr id="541" name="Shape 541"/>
              <p:cNvSpPr txBox="1"/>
              <p:nvPr/>
            </p:nvSpPr>
            <p:spPr>
              <a:xfrm>
                <a:off x="8197800" y="3060475"/>
                <a:ext cx="662700" cy="331500"/>
              </a:xfrm>
              <a:prstGeom prst="rect">
                <a:avLst/>
              </a:prstGeom>
              <a:noFill/>
              <a:ln>
                <a:noFill/>
              </a:ln>
            </p:spPr>
            <p:txBody>
              <a:bodyPr lIns="91425" tIns="91425" rIns="91425" bIns="91425" anchor="t" anchorCtr="0">
                <a:noAutofit/>
              </a:bodyPr>
              <a:lstStyle/>
              <a:p>
                <a:pPr lvl="0" rtl="0">
                  <a:spcBef>
                    <a:spcPts val="0"/>
                  </a:spcBef>
                  <a:buNone/>
                </a:pPr>
                <a:r>
                  <a:rPr lang="en" b="1"/>
                  <a:t>Done</a:t>
                </a:r>
              </a:p>
            </p:txBody>
          </p:sp>
          <p:cxnSp>
            <p:nvCxnSpPr>
              <p:cNvPr id="542" name="Shape 542"/>
              <p:cNvCxnSpPr/>
              <p:nvPr/>
            </p:nvCxnSpPr>
            <p:spPr>
              <a:xfrm>
                <a:off x="6561200" y="3391975"/>
                <a:ext cx="4500" cy="217200"/>
              </a:xfrm>
              <a:prstGeom prst="straightConnector1">
                <a:avLst/>
              </a:prstGeom>
              <a:noFill/>
              <a:ln w="9525" cap="flat" cmpd="sng">
                <a:solidFill>
                  <a:schemeClr val="dk2"/>
                </a:solidFill>
                <a:prstDash val="solid"/>
                <a:round/>
                <a:headEnd type="none" w="lg" len="lg"/>
                <a:tailEnd type="triangle" w="lg" len="lg"/>
              </a:ln>
            </p:spPr>
          </p:cxnSp>
        </p:grpSp>
      </p:grpSp>
      <p:grpSp>
        <p:nvGrpSpPr>
          <p:cNvPr id="543" name="Shape 543"/>
          <p:cNvGrpSpPr/>
          <p:nvPr/>
        </p:nvGrpSpPr>
        <p:grpSpPr>
          <a:xfrm>
            <a:off x="5318775" y="3595500"/>
            <a:ext cx="3979152" cy="1605204"/>
            <a:chOff x="5318775" y="3595500"/>
            <a:chExt cx="3979152" cy="1605204"/>
          </a:xfrm>
        </p:grpSpPr>
        <p:sp>
          <p:nvSpPr>
            <p:cNvPr id="544" name="Shape 544"/>
            <p:cNvSpPr/>
            <p:nvPr/>
          </p:nvSpPr>
          <p:spPr>
            <a:xfrm>
              <a:off x="5318775" y="3595500"/>
              <a:ext cx="3979152" cy="1605204"/>
            </a:xfrm>
            <a:prstGeom prst="cloud">
              <a:avLst/>
            </a:prstGeom>
            <a:solidFill>
              <a:srgbClr val="C9DAF8"/>
            </a:solidFill>
            <a:ln>
              <a:noFill/>
            </a:ln>
          </p:spPr>
          <p:txBody>
            <a:bodyPr lIns="91425" tIns="91425" rIns="91425" bIns="91425" anchor="ctr" anchorCtr="0">
              <a:noAutofit/>
            </a:bodyPr>
            <a:lstStyle/>
            <a:p>
              <a:pPr lvl="0" rtl="0">
                <a:spcBef>
                  <a:spcPts val="0"/>
                </a:spcBef>
                <a:buNone/>
              </a:pPr>
              <a:r>
                <a:rPr lang="en" sz="2400"/>
                <a:t>Extract from Web</a:t>
              </a:r>
            </a:p>
            <a:p>
              <a:pPr lvl="0" rtl="0">
                <a:spcBef>
                  <a:spcPts val="0"/>
                </a:spcBef>
                <a:buNone/>
              </a:pPr>
              <a:r>
                <a:rPr lang="en" sz="1800"/>
                <a:t>Text / Tables / Lists</a:t>
              </a:r>
            </a:p>
            <a:p>
              <a:pPr lvl="0" rtl="0">
                <a:spcBef>
                  <a:spcPts val="0"/>
                </a:spcBef>
                <a:buNone/>
              </a:pPr>
              <a:endParaRPr sz="1800"/>
            </a:p>
            <a:p>
              <a:pPr lvl="0" rtl="0">
                <a:spcBef>
                  <a:spcPts val="0"/>
                </a:spcBef>
                <a:buNone/>
              </a:pPr>
              <a:endParaRPr sz="1800"/>
            </a:p>
          </p:txBody>
        </p:sp>
        <p:pic>
          <p:nvPicPr>
            <p:cNvPr id="545" name="Shape 545"/>
            <p:cNvPicPr preferRelativeResize="0"/>
            <p:nvPr/>
          </p:nvPicPr>
          <p:blipFill>
            <a:blip r:embed="rId3">
              <a:alphaModFix/>
            </a:blip>
            <a:stretch>
              <a:fillRect/>
            </a:stretch>
          </p:blipFill>
          <p:spPr>
            <a:xfrm>
              <a:off x="5764350" y="4415049"/>
              <a:ext cx="925489" cy="560500"/>
            </a:xfrm>
            <a:prstGeom prst="rect">
              <a:avLst/>
            </a:prstGeom>
            <a:noFill/>
            <a:ln>
              <a:noFill/>
            </a:ln>
          </p:spPr>
        </p:pic>
        <p:pic>
          <p:nvPicPr>
            <p:cNvPr id="546" name="Shape 546"/>
            <p:cNvPicPr preferRelativeResize="0"/>
            <p:nvPr/>
          </p:nvPicPr>
          <p:blipFill>
            <a:blip r:embed="rId4">
              <a:alphaModFix/>
            </a:blip>
            <a:stretch>
              <a:fillRect/>
            </a:stretch>
          </p:blipFill>
          <p:spPr>
            <a:xfrm>
              <a:off x="6717050" y="4378300"/>
              <a:ext cx="1229700" cy="572700"/>
            </a:xfrm>
            <a:prstGeom prst="rect">
              <a:avLst/>
            </a:prstGeom>
            <a:noFill/>
            <a:ln>
              <a:noFill/>
            </a:ln>
          </p:spPr>
        </p:pic>
      </p:grpSp>
      <p:grpSp>
        <p:nvGrpSpPr>
          <p:cNvPr id="547" name="Shape 547"/>
          <p:cNvGrpSpPr/>
          <p:nvPr/>
        </p:nvGrpSpPr>
        <p:grpSpPr>
          <a:xfrm>
            <a:off x="5244900" y="651475"/>
            <a:ext cx="3670500" cy="1535250"/>
            <a:chOff x="5244900" y="651475"/>
            <a:chExt cx="3670500" cy="1535250"/>
          </a:xfrm>
        </p:grpSpPr>
        <p:sp>
          <p:nvSpPr>
            <p:cNvPr id="548" name="Shape 548"/>
            <p:cNvSpPr/>
            <p:nvPr/>
          </p:nvSpPr>
          <p:spPr>
            <a:xfrm>
              <a:off x="5588850" y="651475"/>
              <a:ext cx="2143950" cy="437700"/>
            </a:xfrm>
            <a:prstGeom prst="flowChartManualInpu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User Query Q</a:t>
              </a:r>
            </a:p>
          </p:txBody>
        </p:sp>
        <p:sp>
          <p:nvSpPr>
            <p:cNvPr id="532" name="Shape 532"/>
            <p:cNvSpPr/>
            <p:nvPr/>
          </p:nvSpPr>
          <p:spPr>
            <a:xfrm>
              <a:off x="5588850" y="1307375"/>
              <a:ext cx="1949200" cy="437700"/>
            </a:xfrm>
            <a:prstGeom prst="flowChartProcess">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Query type?</a:t>
              </a:r>
            </a:p>
          </p:txBody>
        </p:sp>
        <p:sp>
          <p:nvSpPr>
            <p:cNvPr id="549" name="Shape 549"/>
            <p:cNvSpPr txBox="1"/>
            <p:nvPr/>
          </p:nvSpPr>
          <p:spPr>
            <a:xfrm>
              <a:off x="5244900" y="1705787"/>
              <a:ext cx="1867500" cy="331500"/>
            </a:xfrm>
            <a:prstGeom prst="rect">
              <a:avLst/>
            </a:prstGeom>
            <a:noFill/>
            <a:ln>
              <a:noFill/>
            </a:ln>
          </p:spPr>
          <p:txBody>
            <a:bodyPr lIns="91425" tIns="91425" rIns="91425" bIns="91425" anchor="t" anchorCtr="0">
              <a:noAutofit/>
            </a:bodyPr>
            <a:lstStyle/>
            <a:p>
              <a:pPr lvl="0" rtl="0">
                <a:spcBef>
                  <a:spcPts val="0"/>
                </a:spcBef>
                <a:buNone/>
              </a:pPr>
              <a:r>
                <a:rPr lang="en"/>
                <a:t>Entity-attribute </a:t>
              </a:r>
            </a:p>
            <a:p>
              <a:pPr lvl="0" rtl="0">
                <a:spcBef>
                  <a:spcPts val="0"/>
                </a:spcBef>
                <a:buNone/>
              </a:pPr>
              <a:r>
                <a:rPr lang="en"/>
                <a:t>query</a:t>
              </a:r>
            </a:p>
          </p:txBody>
        </p:sp>
        <p:cxnSp>
          <p:nvCxnSpPr>
            <p:cNvPr id="550" name="Shape 550"/>
            <p:cNvCxnSpPr/>
            <p:nvPr/>
          </p:nvCxnSpPr>
          <p:spPr>
            <a:xfrm>
              <a:off x="6522850" y="1089175"/>
              <a:ext cx="4500" cy="217200"/>
            </a:xfrm>
            <a:prstGeom prst="straightConnector1">
              <a:avLst/>
            </a:prstGeom>
            <a:noFill/>
            <a:ln w="9525" cap="flat" cmpd="sng">
              <a:solidFill>
                <a:schemeClr val="dk2"/>
              </a:solidFill>
              <a:prstDash val="solid"/>
              <a:round/>
              <a:headEnd type="none" w="lg" len="lg"/>
              <a:tailEnd type="triangle" w="lg" len="lg"/>
            </a:ln>
          </p:spPr>
        </p:cxnSp>
        <p:cxnSp>
          <p:nvCxnSpPr>
            <p:cNvPr id="551" name="Shape 551"/>
            <p:cNvCxnSpPr/>
            <p:nvPr/>
          </p:nvCxnSpPr>
          <p:spPr>
            <a:xfrm>
              <a:off x="6532100" y="1784425"/>
              <a:ext cx="9300" cy="402300"/>
            </a:xfrm>
            <a:prstGeom prst="straightConnector1">
              <a:avLst/>
            </a:prstGeom>
            <a:noFill/>
            <a:ln w="9525" cap="flat" cmpd="sng">
              <a:solidFill>
                <a:schemeClr val="dk2"/>
              </a:solidFill>
              <a:prstDash val="solid"/>
              <a:round/>
              <a:headEnd type="none" w="lg" len="lg"/>
              <a:tailEnd type="triangle" w="lg" len="lg"/>
            </a:ln>
          </p:spPr>
        </p:cxnSp>
        <p:grpSp>
          <p:nvGrpSpPr>
            <p:cNvPr id="552" name="Shape 552"/>
            <p:cNvGrpSpPr/>
            <p:nvPr/>
          </p:nvGrpSpPr>
          <p:grpSpPr>
            <a:xfrm>
              <a:off x="7433524" y="1169575"/>
              <a:ext cx="1481875" cy="936200"/>
              <a:chOff x="7433524" y="1169575"/>
              <a:chExt cx="1481875" cy="936200"/>
            </a:xfrm>
          </p:grpSpPr>
          <p:cxnSp>
            <p:nvCxnSpPr>
              <p:cNvPr id="553" name="Shape 553"/>
              <p:cNvCxnSpPr/>
              <p:nvPr/>
            </p:nvCxnSpPr>
            <p:spPr>
              <a:xfrm>
                <a:off x="7528550" y="1368375"/>
                <a:ext cx="189600" cy="4500"/>
              </a:xfrm>
              <a:prstGeom prst="straightConnector1">
                <a:avLst/>
              </a:prstGeom>
              <a:noFill/>
              <a:ln w="9525" cap="flat" cmpd="sng">
                <a:solidFill>
                  <a:schemeClr val="dk2"/>
                </a:solidFill>
                <a:prstDash val="solid"/>
                <a:round/>
                <a:headEnd type="none" w="lg" len="lg"/>
                <a:tailEnd type="triangle" w="lg" len="lg"/>
              </a:ln>
            </p:spPr>
          </p:cxnSp>
          <p:sp>
            <p:nvSpPr>
              <p:cNvPr id="554" name="Shape 554"/>
              <p:cNvSpPr txBox="1"/>
              <p:nvPr/>
            </p:nvSpPr>
            <p:spPr>
              <a:xfrm>
                <a:off x="7685700" y="1169575"/>
                <a:ext cx="1229700" cy="310800"/>
              </a:xfrm>
              <a:prstGeom prst="rect">
                <a:avLst/>
              </a:prstGeom>
              <a:noFill/>
              <a:ln>
                <a:noFill/>
              </a:ln>
            </p:spPr>
            <p:txBody>
              <a:bodyPr lIns="91425" tIns="91425" rIns="91425" bIns="91425" anchor="t" anchorCtr="0">
                <a:noAutofit/>
              </a:bodyPr>
              <a:lstStyle/>
              <a:p>
                <a:pPr lvl="0" rtl="0">
                  <a:spcBef>
                    <a:spcPts val="0"/>
                  </a:spcBef>
                  <a:buNone/>
                </a:pPr>
                <a:r>
                  <a:rPr lang="en"/>
                  <a:t>Navigational</a:t>
                </a:r>
              </a:p>
            </p:txBody>
          </p:sp>
          <p:cxnSp>
            <p:nvCxnSpPr>
              <p:cNvPr id="555" name="Shape 555"/>
              <p:cNvCxnSpPr/>
              <p:nvPr/>
            </p:nvCxnSpPr>
            <p:spPr>
              <a:xfrm>
                <a:off x="7528550" y="1596975"/>
                <a:ext cx="189600" cy="4500"/>
              </a:xfrm>
              <a:prstGeom prst="straightConnector1">
                <a:avLst/>
              </a:prstGeom>
              <a:noFill/>
              <a:ln w="9525" cap="flat" cmpd="sng">
                <a:solidFill>
                  <a:schemeClr val="dk2"/>
                </a:solidFill>
                <a:prstDash val="solid"/>
                <a:round/>
                <a:headEnd type="none" w="lg" len="lg"/>
                <a:tailEnd type="triangle" w="lg" len="lg"/>
              </a:ln>
            </p:spPr>
          </p:cxnSp>
          <p:sp>
            <p:nvSpPr>
              <p:cNvPr id="556" name="Shape 556"/>
              <p:cNvSpPr txBox="1"/>
              <p:nvPr/>
            </p:nvSpPr>
            <p:spPr>
              <a:xfrm>
                <a:off x="7685700" y="1398175"/>
                <a:ext cx="1229700" cy="310800"/>
              </a:xfrm>
              <a:prstGeom prst="rect">
                <a:avLst/>
              </a:prstGeom>
              <a:noFill/>
              <a:ln>
                <a:noFill/>
              </a:ln>
            </p:spPr>
            <p:txBody>
              <a:bodyPr lIns="91425" tIns="91425" rIns="91425" bIns="91425" anchor="t" anchorCtr="0">
                <a:noAutofit/>
              </a:bodyPr>
              <a:lstStyle/>
              <a:p>
                <a:pPr lvl="0" rtl="0">
                  <a:spcBef>
                    <a:spcPts val="0"/>
                  </a:spcBef>
                  <a:buNone/>
                </a:pPr>
                <a:r>
                  <a:rPr lang="en"/>
                  <a:t>List seeking</a:t>
                </a:r>
              </a:p>
            </p:txBody>
          </p:sp>
          <p:sp>
            <p:nvSpPr>
              <p:cNvPr id="557" name="Shape 557"/>
              <p:cNvSpPr txBox="1"/>
              <p:nvPr/>
            </p:nvSpPr>
            <p:spPr>
              <a:xfrm>
                <a:off x="7685700" y="1638400"/>
                <a:ext cx="1229700" cy="310800"/>
              </a:xfrm>
              <a:prstGeom prst="rect">
                <a:avLst/>
              </a:prstGeom>
              <a:noFill/>
              <a:ln>
                <a:noFill/>
              </a:ln>
            </p:spPr>
            <p:txBody>
              <a:bodyPr lIns="91425" tIns="91425" rIns="91425" bIns="91425" anchor="t" anchorCtr="0">
                <a:noAutofit/>
              </a:bodyPr>
              <a:lstStyle/>
              <a:p>
                <a:pPr lvl="0" rtl="0">
                  <a:spcBef>
                    <a:spcPts val="0"/>
                  </a:spcBef>
                  <a:buNone/>
                </a:pPr>
                <a:r>
                  <a:rPr lang="en"/>
                  <a:t>Entity</a:t>
                </a:r>
              </a:p>
            </p:txBody>
          </p:sp>
          <p:cxnSp>
            <p:nvCxnSpPr>
              <p:cNvPr id="558" name="Shape 558"/>
              <p:cNvCxnSpPr>
                <a:endCxn id="557" idx="1"/>
              </p:cNvCxnSpPr>
              <p:nvPr/>
            </p:nvCxnSpPr>
            <p:spPr>
              <a:xfrm>
                <a:off x="7533300" y="1742800"/>
                <a:ext cx="152400" cy="51000"/>
              </a:xfrm>
              <a:prstGeom prst="straightConnector1">
                <a:avLst/>
              </a:prstGeom>
              <a:noFill/>
              <a:ln w="9525" cap="flat" cmpd="sng">
                <a:solidFill>
                  <a:schemeClr val="dk2"/>
                </a:solidFill>
                <a:prstDash val="solid"/>
                <a:round/>
                <a:headEnd type="none" w="lg" len="lg"/>
                <a:tailEnd type="triangle" w="lg" len="lg"/>
              </a:ln>
            </p:spPr>
          </p:cxnSp>
          <p:cxnSp>
            <p:nvCxnSpPr>
              <p:cNvPr id="559" name="Shape 559"/>
              <p:cNvCxnSpPr/>
              <p:nvPr/>
            </p:nvCxnSpPr>
            <p:spPr>
              <a:xfrm>
                <a:off x="7489025" y="1752050"/>
                <a:ext cx="335400" cy="245100"/>
              </a:xfrm>
              <a:prstGeom prst="straightConnector1">
                <a:avLst/>
              </a:prstGeom>
              <a:noFill/>
              <a:ln w="9525" cap="flat" cmpd="sng">
                <a:solidFill>
                  <a:schemeClr val="dk2"/>
                </a:solidFill>
                <a:prstDash val="solid"/>
                <a:round/>
                <a:headEnd type="none" w="lg" len="lg"/>
                <a:tailEnd type="triangle" w="lg" len="lg"/>
              </a:ln>
            </p:spPr>
          </p:cxnSp>
          <p:sp>
            <p:nvSpPr>
              <p:cNvPr id="560" name="Shape 560"/>
              <p:cNvSpPr/>
              <p:nvPr/>
            </p:nvSpPr>
            <p:spPr>
              <a:xfrm>
                <a:off x="7861400" y="1978575"/>
                <a:ext cx="50700" cy="510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1" name="Shape 561"/>
              <p:cNvSpPr/>
              <p:nvPr/>
            </p:nvSpPr>
            <p:spPr>
              <a:xfrm>
                <a:off x="7861400" y="2054775"/>
                <a:ext cx="50700" cy="510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62" name="Shape 562"/>
              <p:cNvCxnSpPr>
                <a:endCxn id="561" idx="3"/>
              </p:cNvCxnSpPr>
              <p:nvPr/>
            </p:nvCxnSpPr>
            <p:spPr>
              <a:xfrm>
                <a:off x="7433524" y="1752106"/>
                <a:ext cx="435300" cy="346200"/>
              </a:xfrm>
              <a:prstGeom prst="straightConnector1">
                <a:avLst/>
              </a:prstGeom>
              <a:noFill/>
              <a:ln w="9525" cap="flat" cmpd="sng">
                <a:solidFill>
                  <a:schemeClr val="dk2"/>
                </a:solidFill>
                <a:prstDash val="solid"/>
                <a:round/>
                <a:headEnd type="none" w="lg" len="lg"/>
                <a:tailEnd type="triangle" w="lg" len="lg"/>
              </a:ln>
            </p:spPr>
          </p:cxnSp>
        </p:grpSp>
      </p:grpSp>
      <p:grpSp>
        <p:nvGrpSpPr>
          <p:cNvPr id="563" name="Shape 563"/>
          <p:cNvGrpSpPr/>
          <p:nvPr/>
        </p:nvGrpSpPr>
        <p:grpSpPr>
          <a:xfrm>
            <a:off x="-140675" y="692975"/>
            <a:ext cx="6591050" cy="4407025"/>
            <a:chOff x="-140675" y="692975"/>
            <a:chExt cx="6591050" cy="4407025"/>
          </a:xfrm>
        </p:grpSpPr>
        <p:grpSp>
          <p:nvGrpSpPr>
            <p:cNvPr id="564" name="Shape 564"/>
            <p:cNvGrpSpPr/>
            <p:nvPr/>
          </p:nvGrpSpPr>
          <p:grpSpPr>
            <a:xfrm>
              <a:off x="-140675" y="692975"/>
              <a:ext cx="6591050" cy="4407025"/>
              <a:chOff x="-140675" y="692975"/>
              <a:chExt cx="6591050" cy="4407025"/>
            </a:xfrm>
          </p:grpSpPr>
          <p:grpSp>
            <p:nvGrpSpPr>
              <p:cNvPr id="565" name="Shape 565"/>
              <p:cNvGrpSpPr/>
              <p:nvPr/>
            </p:nvGrpSpPr>
            <p:grpSpPr>
              <a:xfrm>
                <a:off x="-140675" y="692975"/>
                <a:ext cx="6591050" cy="4407025"/>
                <a:chOff x="-140675" y="692975"/>
                <a:chExt cx="6591050" cy="4407025"/>
              </a:xfrm>
            </p:grpSpPr>
            <p:sp>
              <p:nvSpPr>
                <p:cNvPr id="566" name="Shape 566"/>
                <p:cNvSpPr/>
                <p:nvPr/>
              </p:nvSpPr>
              <p:spPr>
                <a:xfrm>
                  <a:off x="263475" y="1255450"/>
                  <a:ext cx="5263200" cy="3768600"/>
                </a:xfrm>
                <a:prstGeom prst="trapezoid">
                  <a:avLst>
                    <a:gd name="adj" fmla="val 25000"/>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p:txBody>
            </p:sp>
            <p:sp>
              <p:nvSpPr>
                <p:cNvPr id="567" name="Shape 567"/>
                <p:cNvSpPr txBox="1"/>
                <p:nvPr/>
              </p:nvSpPr>
              <p:spPr>
                <a:xfrm>
                  <a:off x="1186850" y="692975"/>
                  <a:ext cx="2873700" cy="442200"/>
                </a:xfrm>
                <a:prstGeom prst="rect">
                  <a:avLst/>
                </a:prstGeom>
                <a:noFill/>
                <a:ln>
                  <a:noFill/>
                </a:ln>
              </p:spPr>
              <p:txBody>
                <a:bodyPr lIns="91425" tIns="91425" rIns="91425" bIns="91425" anchor="t" anchorCtr="0">
                  <a:noAutofit/>
                </a:bodyPr>
                <a:lstStyle/>
                <a:p>
                  <a:pPr lvl="0" rtl="0">
                    <a:spcBef>
                      <a:spcPts val="0"/>
                    </a:spcBef>
                    <a:buNone/>
                  </a:pPr>
                  <a:r>
                    <a:rPr lang="en" sz="2400"/>
                    <a:t> Knowledge Base</a:t>
                  </a:r>
                </a:p>
              </p:txBody>
            </p:sp>
            <p:cxnSp>
              <p:nvCxnSpPr>
                <p:cNvPr id="568" name="Shape 568"/>
                <p:cNvCxnSpPr/>
                <p:nvPr/>
              </p:nvCxnSpPr>
              <p:spPr>
                <a:xfrm>
                  <a:off x="904350" y="2636025"/>
                  <a:ext cx="3979200" cy="20100"/>
                </a:xfrm>
                <a:prstGeom prst="straightConnector1">
                  <a:avLst/>
                </a:prstGeom>
                <a:noFill/>
                <a:ln w="9525" cap="flat" cmpd="sng">
                  <a:solidFill>
                    <a:schemeClr val="dk2"/>
                  </a:solidFill>
                  <a:prstDash val="solid"/>
                  <a:round/>
                  <a:headEnd type="none" w="lg" len="lg"/>
                  <a:tailEnd type="none" w="lg" len="lg"/>
                </a:ln>
              </p:spPr>
            </p:cxnSp>
            <p:sp>
              <p:nvSpPr>
                <p:cNvPr id="569" name="Shape 569"/>
                <p:cNvSpPr txBox="1"/>
                <p:nvPr/>
              </p:nvSpPr>
              <p:spPr>
                <a:xfrm>
                  <a:off x="-140675" y="1366550"/>
                  <a:ext cx="1527300" cy="572700"/>
                </a:xfrm>
                <a:prstGeom prst="rect">
                  <a:avLst/>
                </a:prstGeom>
                <a:noFill/>
                <a:ln>
                  <a:noFill/>
                </a:ln>
              </p:spPr>
              <p:txBody>
                <a:bodyPr lIns="91425" tIns="91425" rIns="91425" bIns="91425" anchor="t" anchorCtr="0">
                  <a:noAutofit/>
                </a:bodyPr>
                <a:lstStyle/>
                <a:p>
                  <a:pPr lvl="0" rtl="0">
                    <a:spcBef>
                      <a:spcPts val="0"/>
                    </a:spcBef>
                    <a:buNone/>
                  </a:pPr>
                  <a:r>
                    <a:rPr lang="en" sz="2400"/>
                    <a:t>Schema</a:t>
                  </a:r>
                </a:p>
              </p:txBody>
            </p:sp>
            <p:sp>
              <p:nvSpPr>
                <p:cNvPr id="570" name="Shape 570"/>
                <p:cNvSpPr txBox="1"/>
                <p:nvPr/>
              </p:nvSpPr>
              <p:spPr>
                <a:xfrm>
                  <a:off x="-64475" y="3042950"/>
                  <a:ext cx="1527300" cy="572700"/>
                </a:xfrm>
                <a:prstGeom prst="rect">
                  <a:avLst/>
                </a:prstGeom>
                <a:noFill/>
                <a:ln>
                  <a:noFill/>
                </a:ln>
              </p:spPr>
              <p:txBody>
                <a:bodyPr lIns="91425" tIns="91425" rIns="91425" bIns="91425" anchor="t" anchorCtr="0">
                  <a:noAutofit/>
                </a:bodyPr>
                <a:lstStyle/>
                <a:p>
                  <a:pPr lvl="0" rtl="0">
                    <a:spcBef>
                      <a:spcPts val="0"/>
                    </a:spcBef>
                    <a:buNone/>
                  </a:pPr>
                  <a:r>
                    <a:rPr lang="en" sz="2400"/>
                    <a:t>Data</a:t>
                  </a:r>
                </a:p>
              </p:txBody>
            </p:sp>
            <p:sp>
              <p:nvSpPr>
                <p:cNvPr id="571" name="Shape 571"/>
                <p:cNvSpPr txBox="1"/>
                <p:nvPr/>
              </p:nvSpPr>
              <p:spPr>
                <a:xfrm>
                  <a:off x="1490325" y="2909700"/>
                  <a:ext cx="1247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Tanzania</a:t>
                  </a:r>
                </a:p>
              </p:txBody>
            </p:sp>
            <p:sp>
              <p:nvSpPr>
                <p:cNvPr id="572" name="Shape 572"/>
                <p:cNvSpPr txBox="1"/>
                <p:nvPr/>
              </p:nvSpPr>
              <p:spPr>
                <a:xfrm>
                  <a:off x="4395375" y="2681100"/>
                  <a:ext cx="9996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49 M</a:t>
                  </a:r>
                </a:p>
              </p:txBody>
            </p:sp>
            <p:sp>
              <p:nvSpPr>
                <p:cNvPr id="573" name="Shape 573"/>
                <p:cNvSpPr txBox="1"/>
                <p:nvPr/>
              </p:nvSpPr>
              <p:spPr>
                <a:xfrm>
                  <a:off x="577125" y="34484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Country</a:t>
                  </a:r>
                </a:p>
              </p:txBody>
            </p:sp>
            <p:sp>
              <p:nvSpPr>
                <p:cNvPr id="574" name="Shape 574"/>
                <p:cNvSpPr txBox="1"/>
                <p:nvPr/>
              </p:nvSpPr>
              <p:spPr>
                <a:xfrm>
                  <a:off x="1788925" y="4433700"/>
                  <a:ext cx="9483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Apple</a:t>
                  </a:r>
                </a:p>
              </p:txBody>
            </p:sp>
            <p:sp>
              <p:nvSpPr>
                <p:cNvPr id="575" name="Shape 575"/>
                <p:cNvSpPr txBox="1"/>
                <p:nvPr/>
              </p:nvSpPr>
              <p:spPr>
                <a:xfrm>
                  <a:off x="4395375" y="4205100"/>
                  <a:ext cx="20550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1.1 B</a:t>
                  </a:r>
                </a:p>
              </p:txBody>
            </p:sp>
            <p:cxnSp>
              <p:nvCxnSpPr>
                <p:cNvPr id="576" name="Shape 576"/>
                <p:cNvCxnSpPr/>
                <p:nvPr/>
              </p:nvCxnSpPr>
              <p:spPr>
                <a:xfrm rot="10800000" flipH="1">
                  <a:off x="2737275" y="2899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577" name="Shape 577"/>
                <p:cNvSpPr txBox="1"/>
                <p:nvPr/>
              </p:nvSpPr>
              <p:spPr>
                <a:xfrm>
                  <a:off x="2737275" y="26152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a:t>
                  </a:r>
                </a:p>
              </p:txBody>
            </p:sp>
            <p:cxnSp>
              <p:nvCxnSpPr>
                <p:cNvPr id="578" name="Shape 578"/>
                <p:cNvCxnSpPr>
                  <a:stCxn id="571" idx="1"/>
                  <a:endCxn id="573" idx="0"/>
                </p:cNvCxnSpPr>
                <p:nvPr/>
              </p:nvCxnSpPr>
              <p:spPr>
                <a:xfrm flipH="1">
                  <a:off x="1140225" y="3128550"/>
                  <a:ext cx="350100" cy="319800"/>
                </a:xfrm>
                <a:prstGeom prst="straightConnector1">
                  <a:avLst/>
                </a:prstGeom>
                <a:noFill/>
                <a:ln w="9525" cap="flat" cmpd="sng">
                  <a:solidFill>
                    <a:srgbClr val="595959"/>
                  </a:solidFill>
                  <a:prstDash val="solid"/>
                  <a:round/>
                  <a:headEnd type="none" w="lg" len="lg"/>
                  <a:tailEnd type="triangle" w="lg" len="lg"/>
                </a:ln>
              </p:spPr>
            </p:cxnSp>
            <p:sp>
              <p:nvSpPr>
                <p:cNvPr id="579" name="Shape 579"/>
                <p:cNvSpPr txBox="1"/>
                <p:nvPr/>
              </p:nvSpPr>
              <p:spPr>
                <a:xfrm>
                  <a:off x="3011250" y="32691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Capital </a:t>
                  </a:r>
                </a:p>
              </p:txBody>
            </p:sp>
            <p:cxnSp>
              <p:nvCxnSpPr>
                <p:cNvPr id="580" name="Shape 580"/>
                <p:cNvCxnSpPr/>
                <p:nvPr/>
              </p:nvCxnSpPr>
              <p:spPr>
                <a:xfrm rot="10800000" flipH="1">
                  <a:off x="2737225" y="4423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581" name="Shape 581"/>
                <p:cNvSpPr txBox="1"/>
                <p:nvPr/>
              </p:nvSpPr>
              <p:spPr>
                <a:xfrm>
                  <a:off x="2737275" y="40630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Revenue</a:t>
                  </a:r>
                </a:p>
              </p:txBody>
            </p:sp>
            <p:cxnSp>
              <p:nvCxnSpPr>
                <p:cNvPr id="582" name="Shape 582"/>
                <p:cNvCxnSpPr>
                  <a:stCxn id="574" idx="1"/>
                  <a:endCxn id="583" idx="2"/>
                </p:cNvCxnSpPr>
                <p:nvPr/>
              </p:nvCxnSpPr>
              <p:spPr>
                <a:xfrm rot="10800000">
                  <a:off x="1155325" y="4358850"/>
                  <a:ext cx="633600" cy="293700"/>
                </a:xfrm>
                <a:prstGeom prst="straightConnector1">
                  <a:avLst/>
                </a:prstGeom>
                <a:noFill/>
                <a:ln w="9525" cap="flat" cmpd="sng">
                  <a:solidFill>
                    <a:srgbClr val="595959"/>
                  </a:solidFill>
                  <a:prstDash val="solid"/>
                  <a:round/>
                  <a:headEnd type="none" w="lg" len="lg"/>
                  <a:tailEnd type="triangle" w="lg" len="lg"/>
                </a:ln>
              </p:spPr>
            </p:cxnSp>
            <p:sp>
              <p:nvSpPr>
                <p:cNvPr id="584" name="Shape 584"/>
                <p:cNvSpPr txBox="1"/>
                <p:nvPr/>
              </p:nvSpPr>
              <p:spPr>
                <a:xfrm>
                  <a:off x="831525" y="4393937"/>
                  <a:ext cx="889200" cy="355200"/>
                </a:xfrm>
                <a:prstGeom prst="rect">
                  <a:avLst/>
                </a:prstGeom>
                <a:noFill/>
                <a:ln>
                  <a:noFill/>
                </a:ln>
              </p:spPr>
              <p:txBody>
                <a:bodyPr lIns="91425" tIns="91425" rIns="91425" bIns="91425" anchor="t" anchorCtr="0">
                  <a:noAutofit/>
                </a:bodyPr>
                <a:lstStyle/>
                <a:p>
                  <a:pPr lvl="0" rtl="0">
                    <a:spcBef>
                      <a:spcPts val="0"/>
                    </a:spcBef>
                    <a:buNone/>
                  </a:pPr>
                  <a:r>
                    <a:rPr lang="en" i="1"/>
                    <a:t>IsA</a:t>
                  </a:r>
                </a:p>
              </p:txBody>
            </p:sp>
            <p:cxnSp>
              <p:nvCxnSpPr>
                <p:cNvPr id="585" name="Shape 585"/>
                <p:cNvCxnSpPr>
                  <a:stCxn id="571" idx="3"/>
                  <a:endCxn id="586" idx="1"/>
                </p:cNvCxnSpPr>
                <p:nvPr/>
              </p:nvCxnSpPr>
              <p:spPr>
                <a:xfrm>
                  <a:off x="2737425" y="3128550"/>
                  <a:ext cx="1393500" cy="457200"/>
                </a:xfrm>
                <a:prstGeom prst="straightConnector1">
                  <a:avLst/>
                </a:prstGeom>
                <a:noFill/>
                <a:ln w="9525" cap="flat" cmpd="sng">
                  <a:solidFill>
                    <a:srgbClr val="595959"/>
                  </a:solidFill>
                  <a:prstDash val="solid"/>
                  <a:round/>
                  <a:headEnd type="none" w="lg" len="lg"/>
                  <a:tailEnd type="triangle" w="lg" len="lg"/>
                </a:ln>
              </p:spPr>
            </p:cxnSp>
            <p:sp>
              <p:nvSpPr>
                <p:cNvPr id="587" name="Shape 587"/>
                <p:cNvSpPr txBox="1"/>
                <p:nvPr/>
              </p:nvSpPr>
              <p:spPr>
                <a:xfrm>
                  <a:off x="848631" y="3020731"/>
                  <a:ext cx="905700" cy="331500"/>
                </a:xfrm>
                <a:prstGeom prst="rect">
                  <a:avLst/>
                </a:prstGeom>
                <a:noFill/>
                <a:ln>
                  <a:noFill/>
                </a:ln>
              </p:spPr>
              <p:txBody>
                <a:bodyPr lIns="91425" tIns="91425" rIns="91425" bIns="91425" anchor="t" anchorCtr="0">
                  <a:noAutofit/>
                </a:bodyPr>
                <a:lstStyle/>
                <a:p>
                  <a:pPr lvl="0" rtl="0">
                    <a:spcBef>
                      <a:spcPts val="0"/>
                    </a:spcBef>
                    <a:buNone/>
                  </a:pPr>
                  <a:r>
                    <a:rPr lang="en" i="1"/>
                    <a:t>IsA </a:t>
                  </a:r>
                </a:p>
              </p:txBody>
            </p:sp>
            <p:sp>
              <p:nvSpPr>
                <p:cNvPr id="588" name="Shape 588"/>
                <p:cNvSpPr txBox="1"/>
                <p:nvPr/>
              </p:nvSpPr>
              <p:spPr>
                <a:xfrm>
                  <a:off x="3011250" y="47169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CEO </a:t>
                  </a:r>
                </a:p>
              </p:txBody>
            </p:sp>
            <p:cxnSp>
              <p:nvCxnSpPr>
                <p:cNvPr id="589" name="Shape 589"/>
                <p:cNvCxnSpPr>
                  <a:endCxn id="590" idx="1"/>
                </p:cNvCxnSpPr>
                <p:nvPr/>
              </p:nvCxnSpPr>
              <p:spPr>
                <a:xfrm>
                  <a:off x="2737375" y="4652550"/>
                  <a:ext cx="1241100" cy="228600"/>
                </a:xfrm>
                <a:prstGeom prst="straightConnector1">
                  <a:avLst/>
                </a:prstGeom>
                <a:noFill/>
                <a:ln w="9525" cap="flat" cmpd="sng">
                  <a:solidFill>
                    <a:srgbClr val="595959"/>
                  </a:solidFill>
                  <a:prstDash val="solid"/>
                  <a:round/>
                  <a:headEnd type="none" w="lg" len="lg"/>
                  <a:tailEnd type="triangle" w="lg" len="lg"/>
                </a:ln>
              </p:spPr>
            </p:cxnSp>
            <p:sp>
              <p:nvSpPr>
                <p:cNvPr id="591" name="Shape 591"/>
                <p:cNvSpPr txBox="1"/>
                <p:nvPr/>
              </p:nvSpPr>
              <p:spPr>
                <a:xfrm>
                  <a:off x="1159075" y="14619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Country</a:t>
                  </a:r>
                </a:p>
              </p:txBody>
            </p:sp>
            <p:sp>
              <p:nvSpPr>
                <p:cNvPr id="592" name="Shape 592"/>
                <p:cNvSpPr txBox="1"/>
                <p:nvPr/>
              </p:nvSpPr>
              <p:spPr>
                <a:xfrm>
                  <a:off x="2127675" y="11674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a:t>
                  </a:r>
                </a:p>
              </p:txBody>
            </p:sp>
            <p:cxnSp>
              <p:nvCxnSpPr>
                <p:cNvPr id="593" name="Shape 593"/>
                <p:cNvCxnSpPr/>
                <p:nvPr/>
              </p:nvCxnSpPr>
              <p:spPr>
                <a:xfrm rot="10800000" flipH="1">
                  <a:off x="2051475" y="15283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594" name="Shape 594"/>
                <p:cNvSpPr txBox="1"/>
                <p:nvPr/>
              </p:nvSpPr>
              <p:spPr>
                <a:xfrm>
                  <a:off x="2788575" y="15548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Capital </a:t>
                  </a:r>
                </a:p>
              </p:txBody>
            </p:sp>
            <p:cxnSp>
              <p:nvCxnSpPr>
                <p:cNvPr id="595" name="Shape 595"/>
                <p:cNvCxnSpPr/>
                <p:nvPr/>
              </p:nvCxnSpPr>
              <p:spPr>
                <a:xfrm>
                  <a:off x="2047925" y="1747450"/>
                  <a:ext cx="1708200" cy="133500"/>
                </a:xfrm>
                <a:prstGeom prst="straightConnector1">
                  <a:avLst/>
                </a:prstGeom>
                <a:noFill/>
                <a:ln w="9525" cap="flat" cmpd="sng">
                  <a:solidFill>
                    <a:srgbClr val="595959"/>
                  </a:solidFill>
                  <a:prstDash val="solid"/>
                  <a:round/>
                  <a:headEnd type="none" w="lg" len="lg"/>
                  <a:tailEnd type="triangle" w="lg" len="lg"/>
                </a:ln>
              </p:spPr>
            </p:cxnSp>
            <p:sp>
              <p:nvSpPr>
                <p:cNvPr id="596" name="Shape 596"/>
                <p:cNvSpPr txBox="1"/>
                <p:nvPr/>
              </p:nvSpPr>
              <p:spPr>
                <a:xfrm>
                  <a:off x="3673675" y="16143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Cities</a:t>
                  </a:r>
                </a:p>
              </p:txBody>
            </p:sp>
            <p:sp>
              <p:nvSpPr>
                <p:cNvPr id="531" name="Shape 531"/>
                <p:cNvSpPr txBox="1"/>
                <p:nvPr/>
              </p:nvSpPr>
              <p:spPr>
                <a:xfrm>
                  <a:off x="3673675" y="13095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Number</a:t>
                  </a:r>
                </a:p>
              </p:txBody>
            </p:sp>
            <p:sp>
              <p:nvSpPr>
                <p:cNvPr id="590" name="Shape 590"/>
                <p:cNvSpPr txBox="1"/>
                <p:nvPr/>
              </p:nvSpPr>
              <p:spPr>
                <a:xfrm>
                  <a:off x="3978475" y="4662300"/>
                  <a:ext cx="15273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Tim cook</a:t>
                  </a:r>
                </a:p>
              </p:txBody>
            </p:sp>
            <p:sp>
              <p:nvSpPr>
                <p:cNvPr id="586" name="Shape 586"/>
                <p:cNvSpPr txBox="1"/>
                <p:nvPr/>
              </p:nvSpPr>
              <p:spPr>
                <a:xfrm>
                  <a:off x="4130875" y="33669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Dodoma</a:t>
                  </a:r>
                </a:p>
              </p:txBody>
            </p:sp>
          </p:grpSp>
          <p:sp>
            <p:nvSpPr>
              <p:cNvPr id="583" name="Shape 583"/>
              <p:cNvSpPr txBox="1"/>
              <p:nvPr/>
            </p:nvSpPr>
            <p:spPr>
              <a:xfrm>
                <a:off x="507850" y="3921175"/>
                <a:ext cx="1295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Company</a:t>
                </a:r>
              </a:p>
            </p:txBody>
          </p:sp>
        </p:grpSp>
        <p:grpSp>
          <p:nvGrpSpPr>
            <p:cNvPr id="597" name="Shape 597"/>
            <p:cNvGrpSpPr/>
            <p:nvPr/>
          </p:nvGrpSpPr>
          <p:grpSpPr>
            <a:xfrm>
              <a:off x="1077125" y="1853225"/>
              <a:ext cx="3722750" cy="884575"/>
              <a:chOff x="1077125" y="1167425"/>
              <a:chExt cx="3722750" cy="884575"/>
            </a:xfrm>
          </p:grpSpPr>
          <p:sp>
            <p:nvSpPr>
              <p:cNvPr id="598" name="Shape 598"/>
              <p:cNvSpPr txBox="1"/>
              <p:nvPr/>
            </p:nvSpPr>
            <p:spPr>
              <a:xfrm>
                <a:off x="1077125" y="1461900"/>
                <a:ext cx="1208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Company</a:t>
                </a:r>
              </a:p>
            </p:txBody>
          </p:sp>
          <p:sp>
            <p:nvSpPr>
              <p:cNvPr id="599" name="Shape 599"/>
              <p:cNvSpPr txBox="1"/>
              <p:nvPr/>
            </p:nvSpPr>
            <p:spPr>
              <a:xfrm>
                <a:off x="2127675" y="11674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Revenue</a:t>
                </a:r>
              </a:p>
            </p:txBody>
          </p:sp>
          <p:cxnSp>
            <p:nvCxnSpPr>
              <p:cNvPr id="600" name="Shape 600"/>
              <p:cNvCxnSpPr/>
              <p:nvPr/>
            </p:nvCxnSpPr>
            <p:spPr>
              <a:xfrm rot="10800000" flipH="1">
                <a:off x="2051475" y="15283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601" name="Shape 601"/>
              <p:cNvSpPr txBox="1"/>
              <p:nvPr/>
            </p:nvSpPr>
            <p:spPr>
              <a:xfrm>
                <a:off x="2788575" y="15548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CEO </a:t>
                </a:r>
              </a:p>
            </p:txBody>
          </p:sp>
          <p:cxnSp>
            <p:nvCxnSpPr>
              <p:cNvPr id="602" name="Shape 602"/>
              <p:cNvCxnSpPr/>
              <p:nvPr/>
            </p:nvCxnSpPr>
            <p:spPr>
              <a:xfrm>
                <a:off x="2047925" y="1747450"/>
                <a:ext cx="1708200" cy="133500"/>
              </a:xfrm>
              <a:prstGeom prst="straightConnector1">
                <a:avLst/>
              </a:prstGeom>
              <a:noFill/>
              <a:ln w="9525" cap="flat" cmpd="sng">
                <a:solidFill>
                  <a:srgbClr val="595959"/>
                </a:solidFill>
                <a:prstDash val="solid"/>
                <a:round/>
                <a:headEnd type="none" w="lg" len="lg"/>
                <a:tailEnd type="triangle" w="lg" len="lg"/>
              </a:ln>
            </p:spPr>
          </p:cxnSp>
          <p:sp>
            <p:nvSpPr>
              <p:cNvPr id="603" name="Shape 603"/>
              <p:cNvSpPr txBox="1"/>
              <p:nvPr/>
            </p:nvSpPr>
            <p:spPr>
              <a:xfrm>
                <a:off x="3673675" y="16143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People</a:t>
                </a:r>
              </a:p>
            </p:txBody>
          </p:sp>
          <p:sp>
            <p:nvSpPr>
              <p:cNvPr id="604" name="Shape 604"/>
              <p:cNvSpPr txBox="1"/>
              <p:nvPr/>
            </p:nvSpPr>
            <p:spPr>
              <a:xfrm>
                <a:off x="3673675" y="13095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Number</a:t>
                </a:r>
              </a:p>
            </p:txBody>
          </p:sp>
        </p:grpSp>
      </p:grpSp>
      <p:grpSp>
        <p:nvGrpSpPr>
          <p:cNvPr id="605" name="Shape 605"/>
          <p:cNvGrpSpPr/>
          <p:nvPr/>
        </p:nvGrpSpPr>
        <p:grpSpPr>
          <a:xfrm>
            <a:off x="4733850" y="1802700"/>
            <a:ext cx="3883150" cy="1240800"/>
            <a:chOff x="4733850" y="1802700"/>
            <a:chExt cx="3883150" cy="1240800"/>
          </a:xfrm>
        </p:grpSpPr>
        <p:sp>
          <p:nvSpPr>
            <p:cNvPr id="606" name="Shape 606"/>
            <p:cNvSpPr/>
            <p:nvPr/>
          </p:nvSpPr>
          <p:spPr>
            <a:xfrm>
              <a:off x="5588850" y="2214750"/>
              <a:ext cx="3028150" cy="437700"/>
            </a:xfrm>
            <a:prstGeom prst="flowChartProcess">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Parse Q:  Find (E, A)</a:t>
              </a:r>
            </a:p>
          </p:txBody>
        </p:sp>
        <p:cxnSp>
          <p:nvCxnSpPr>
            <p:cNvPr id="607" name="Shape 607"/>
            <p:cNvCxnSpPr>
              <a:endCxn id="606" idx="1"/>
            </p:cNvCxnSpPr>
            <p:nvPr/>
          </p:nvCxnSpPr>
          <p:spPr>
            <a:xfrm>
              <a:off x="4733850" y="1802700"/>
              <a:ext cx="855000" cy="630900"/>
            </a:xfrm>
            <a:prstGeom prst="straightConnector1">
              <a:avLst/>
            </a:prstGeom>
            <a:noFill/>
            <a:ln w="38100" cap="flat" cmpd="sng">
              <a:solidFill>
                <a:srgbClr val="FFFF00"/>
              </a:solidFill>
              <a:prstDash val="solid"/>
              <a:round/>
              <a:headEnd type="none" w="lg" len="lg"/>
              <a:tailEnd type="triangle" w="lg" len="lg"/>
            </a:ln>
          </p:spPr>
        </p:cxnSp>
        <p:cxnSp>
          <p:nvCxnSpPr>
            <p:cNvPr id="608" name="Shape 608"/>
            <p:cNvCxnSpPr>
              <a:endCxn id="606" idx="1"/>
            </p:cNvCxnSpPr>
            <p:nvPr/>
          </p:nvCxnSpPr>
          <p:spPr>
            <a:xfrm rot="10800000" flipH="1">
              <a:off x="5034150" y="2433600"/>
              <a:ext cx="554700" cy="609900"/>
            </a:xfrm>
            <a:prstGeom prst="straightConnector1">
              <a:avLst/>
            </a:prstGeom>
            <a:noFill/>
            <a:ln w="38100" cap="flat" cmpd="sng">
              <a:solidFill>
                <a:srgbClr val="00FFFF"/>
              </a:solidFill>
              <a:prstDash val="solid"/>
              <a:round/>
              <a:headEnd type="none" w="lg" len="lg"/>
              <a:tailEnd type="triangle" w="lg" len="lg"/>
            </a:ln>
          </p:spPr>
        </p:cxnSp>
      </p:grpSp>
      <p:sp>
        <p:nvSpPr>
          <p:cNvPr id="609" name="Shape 609"/>
          <p:cNvSpPr txBox="1"/>
          <p:nvPr/>
        </p:nvSpPr>
        <p:spPr>
          <a:xfrm>
            <a:off x="869100" y="2838425"/>
            <a:ext cx="4266900" cy="1465500"/>
          </a:xfrm>
          <a:prstGeom prst="rect">
            <a:avLst/>
          </a:prstGeom>
          <a:solidFill>
            <a:srgbClr val="EAD1DC"/>
          </a:solidFill>
          <a:ln>
            <a:noFill/>
          </a:ln>
        </p:spPr>
        <p:txBody>
          <a:bodyPr lIns="91425" tIns="91425" rIns="91425" bIns="91425" anchor="t" anchorCtr="0">
            <a:noAutofit/>
          </a:bodyPr>
          <a:lstStyle/>
          <a:p>
            <a:pPr lvl="0">
              <a:spcBef>
                <a:spcPts val="0"/>
              </a:spcBef>
              <a:buNone/>
            </a:pPr>
            <a:r>
              <a:rPr lang="en" sz="2400"/>
              <a:t>Billions of entities and fact triples about entities</a:t>
            </a:r>
          </a:p>
        </p:txBody>
      </p:sp>
      <p:sp>
        <p:nvSpPr>
          <p:cNvPr id="610" name="Shape 610"/>
          <p:cNvSpPr txBox="1"/>
          <p:nvPr/>
        </p:nvSpPr>
        <p:spPr>
          <a:xfrm>
            <a:off x="1129375" y="1262050"/>
            <a:ext cx="3525900" cy="1331400"/>
          </a:xfrm>
          <a:prstGeom prst="rect">
            <a:avLst/>
          </a:prstGeom>
          <a:solidFill>
            <a:srgbClr val="EAD1DC"/>
          </a:solidFill>
          <a:ln>
            <a:noFill/>
          </a:ln>
        </p:spPr>
        <p:txBody>
          <a:bodyPr lIns="91425" tIns="91425" rIns="91425" bIns="91425" anchor="t" anchorCtr="0">
            <a:noAutofit/>
          </a:bodyPr>
          <a:lstStyle/>
          <a:p>
            <a:pPr lvl="0" rtl="0">
              <a:spcBef>
                <a:spcPts val="0"/>
              </a:spcBef>
              <a:buNone/>
            </a:pPr>
            <a:r>
              <a:rPr lang="en" sz="2400"/>
              <a:t>Very few distinct attributes of classes About 100 for countries</a:t>
            </a:r>
          </a:p>
        </p:txBody>
      </p:sp>
      <p:sp>
        <p:nvSpPr>
          <p:cNvPr id="611" name="Shape 611"/>
          <p:cNvSpPr txBox="1"/>
          <p:nvPr/>
        </p:nvSpPr>
        <p:spPr>
          <a:xfrm>
            <a:off x="5371400" y="471300"/>
            <a:ext cx="3670500" cy="2427600"/>
          </a:xfrm>
          <a:prstGeom prst="rect">
            <a:avLst/>
          </a:prstGeom>
          <a:solidFill>
            <a:srgbClr val="EAD1DC"/>
          </a:solidFill>
          <a:ln>
            <a:noFill/>
          </a:ln>
        </p:spPr>
        <p:txBody>
          <a:bodyPr lIns="91425" tIns="91425" rIns="91425" bIns="91425" anchor="t" anchorCtr="0">
            <a:noAutofit/>
          </a:bodyPr>
          <a:lstStyle/>
          <a:p>
            <a:pPr lvl="0">
              <a:spcBef>
                <a:spcPts val="0"/>
              </a:spcBef>
              <a:buNone/>
            </a:pPr>
            <a:r>
              <a:rPr lang="en" sz="2400" dirty="0"/>
              <a:t>Users ask for many more attributes: About 100,000 for countries:</a:t>
            </a:r>
          </a:p>
          <a:p>
            <a:pPr marL="457200" lvl="0" indent="-330200" rtl="0">
              <a:lnSpc>
                <a:spcPct val="100000"/>
              </a:lnSpc>
              <a:spcBef>
                <a:spcPts val="0"/>
              </a:spcBef>
              <a:spcAft>
                <a:spcPts val="600"/>
              </a:spcAft>
              <a:buClr>
                <a:schemeClr val="dk2"/>
              </a:buClr>
              <a:buSzPct val="100000"/>
              <a:buChar char="●"/>
            </a:pPr>
            <a:r>
              <a:rPr lang="en" sz="1600" dirty="0" smtClean="0">
                <a:solidFill>
                  <a:schemeClr val="dk2"/>
                </a:solidFill>
              </a:rPr>
              <a:t>Soybean production</a:t>
            </a:r>
          </a:p>
          <a:p>
            <a:pPr marL="457200" lvl="0" indent="-330200" rtl="0">
              <a:lnSpc>
                <a:spcPct val="100000"/>
              </a:lnSpc>
              <a:spcBef>
                <a:spcPts val="0"/>
              </a:spcBef>
              <a:spcAft>
                <a:spcPts val="600"/>
              </a:spcAft>
              <a:buClr>
                <a:schemeClr val="dk2"/>
              </a:buClr>
              <a:buSzPct val="100000"/>
              <a:buChar char="●"/>
            </a:pPr>
            <a:r>
              <a:rPr lang="en" sz="1600" dirty="0" smtClean="0">
                <a:solidFill>
                  <a:schemeClr val="dk2"/>
                </a:solidFill>
              </a:rPr>
              <a:t>Wireless customer base</a:t>
            </a:r>
          </a:p>
          <a:p>
            <a:pPr marL="457200" lvl="0" indent="-330200" rtl="0">
              <a:lnSpc>
                <a:spcPct val="100000"/>
              </a:lnSpc>
              <a:spcBef>
                <a:spcPts val="0"/>
              </a:spcBef>
              <a:spcAft>
                <a:spcPts val="600"/>
              </a:spcAft>
              <a:buClr>
                <a:schemeClr val="dk2"/>
              </a:buClr>
              <a:buSzPct val="100000"/>
              <a:buChar char="●"/>
            </a:pPr>
            <a:r>
              <a:rPr lang="en" sz="1600" dirty="0" smtClean="0">
                <a:solidFill>
                  <a:schemeClr val="dk2"/>
                </a:solidFill>
              </a:rPr>
              <a:t>Tiger population</a:t>
            </a:r>
          </a:p>
          <a:p>
            <a:pPr marL="457200" lvl="0" indent="-330200" rtl="0">
              <a:lnSpc>
                <a:spcPct val="100000"/>
              </a:lnSpc>
              <a:spcBef>
                <a:spcPts val="0"/>
              </a:spcBef>
              <a:spcAft>
                <a:spcPts val="600"/>
              </a:spcAft>
              <a:buClr>
                <a:schemeClr val="dk2"/>
              </a:buClr>
              <a:buSzPct val="100000"/>
              <a:buChar char="●"/>
            </a:pPr>
            <a:r>
              <a:rPr lang="en" sz="1600" dirty="0" smtClean="0">
                <a:solidFill>
                  <a:schemeClr val="dk2"/>
                </a:solidFill>
              </a:rPr>
              <a:t>Drinking age</a:t>
            </a:r>
          </a:p>
          <a:p>
            <a:pPr lvl="0" rtl="0">
              <a:spcBef>
                <a:spcPts val="0"/>
              </a:spcBef>
              <a:buNone/>
            </a:pP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1000"/>
                                        <p:tgtEl>
                                          <p:spTgt spid="6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Effect transition="in" filter="fade">
                                      <p:cBhvr>
                                        <p:cTn id="12" dur="1000"/>
                                        <p:tgtEl>
                                          <p:spTgt spid="6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1"/>
                                        </p:tgtEl>
                                        <p:attrNameLst>
                                          <p:attrName>style.visibility</p:attrName>
                                        </p:attrNameLst>
                                      </p:cBhvr>
                                      <p:to>
                                        <p:strVal val="visible"/>
                                      </p:to>
                                    </p:set>
                                    <p:animEffect transition="in" filter="fade">
                                      <p:cBhvr>
                                        <p:cTn id="17" dur="1000"/>
                                        <p:tgtEl>
                                          <p:spTgt spid="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None/>
            </a:pPr>
            <a:r>
              <a:rPr lang="en"/>
              <a:t>In this talk</a:t>
            </a:r>
          </a:p>
        </p:txBody>
      </p:sp>
      <p:sp>
        <p:nvSpPr>
          <p:cNvPr id="617" name="Shape 617"/>
          <p:cNvSpPr txBox="1">
            <a:spLocks noGrp="1"/>
          </p:cNvSpPr>
          <p:nvPr>
            <p:ph type="body" idx="1"/>
          </p:nvPr>
        </p:nvSpPr>
        <p:spPr>
          <a:xfrm>
            <a:off x="311700" y="621450"/>
            <a:ext cx="8520600" cy="3947400"/>
          </a:xfrm>
          <a:prstGeom prst="rect">
            <a:avLst/>
          </a:prstGeom>
        </p:spPr>
        <p:txBody>
          <a:bodyPr lIns="91425" tIns="91425" rIns="91425" bIns="91425" anchor="t" anchorCtr="0">
            <a:noAutofit/>
          </a:bodyPr>
          <a:lstStyle/>
          <a:p>
            <a:pPr marL="457200" lvl="0" indent="-228600" rtl="0">
              <a:lnSpc>
                <a:spcPct val="100000"/>
              </a:lnSpc>
              <a:spcBef>
                <a:spcPts val="0"/>
              </a:spcBef>
              <a:spcAft>
                <a:spcPts val="1000"/>
              </a:spcAft>
            </a:pPr>
            <a:r>
              <a:rPr lang="en" b="1" dirty="0">
                <a:solidFill>
                  <a:srgbClr val="FF0000"/>
                </a:solidFill>
              </a:rPr>
              <a:t>Extract</a:t>
            </a:r>
            <a:r>
              <a:rPr lang="en" dirty="0"/>
              <a:t> attributes</a:t>
            </a:r>
          </a:p>
          <a:p>
            <a:pPr marL="914400" lvl="1" indent="-228600" rtl="0">
              <a:lnSpc>
                <a:spcPct val="100000"/>
              </a:lnSpc>
              <a:spcBef>
                <a:spcPts val="0"/>
              </a:spcBef>
              <a:spcAft>
                <a:spcPts val="1000"/>
              </a:spcAft>
            </a:pPr>
            <a:r>
              <a:rPr lang="en" dirty="0"/>
              <a:t>From Web-text and Query-logs</a:t>
            </a:r>
          </a:p>
          <a:p>
            <a:pPr marL="457200" lvl="0" indent="-228600" rtl="0">
              <a:lnSpc>
                <a:spcPct val="100000"/>
              </a:lnSpc>
              <a:spcBef>
                <a:spcPts val="0"/>
              </a:spcBef>
              <a:spcAft>
                <a:spcPts val="1000"/>
              </a:spcAft>
            </a:pPr>
            <a:r>
              <a:rPr lang="en" b="1" dirty="0">
                <a:solidFill>
                  <a:srgbClr val="FF0000"/>
                </a:solidFill>
              </a:rPr>
              <a:t>Organize</a:t>
            </a:r>
            <a:r>
              <a:rPr lang="en" dirty="0"/>
              <a:t> extracted attributes</a:t>
            </a:r>
          </a:p>
          <a:p>
            <a:pPr marL="914400" lvl="1" indent="-228600" rtl="0">
              <a:lnSpc>
                <a:spcPct val="100000"/>
              </a:lnSpc>
              <a:spcBef>
                <a:spcPts val="0"/>
              </a:spcBef>
              <a:spcAft>
                <a:spcPts val="1000"/>
              </a:spcAft>
            </a:pPr>
            <a:r>
              <a:rPr lang="en" dirty="0"/>
              <a:t>Remove noise to meet precision needs of KBs</a:t>
            </a:r>
          </a:p>
          <a:p>
            <a:pPr marL="914400" lvl="1" indent="-228600" rtl="0">
              <a:lnSpc>
                <a:spcPct val="100000"/>
              </a:lnSpc>
              <a:spcBef>
                <a:spcPts val="0"/>
              </a:spcBef>
              <a:spcAft>
                <a:spcPts val="1000"/>
              </a:spcAft>
            </a:pPr>
            <a:r>
              <a:rPr lang="en" dirty="0"/>
              <a:t>Generalize to induce even more attributes</a:t>
            </a:r>
          </a:p>
          <a:p>
            <a:pPr marL="457200" lvl="0" indent="-228600" rtl="0">
              <a:lnSpc>
                <a:spcPct val="100000"/>
              </a:lnSpc>
              <a:spcBef>
                <a:spcPts val="0"/>
              </a:spcBef>
              <a:spcAft>
                <a:spcPts val="1000"/>
              </a:spcAft>
            </a:pPr>
            <a:r>
              <a:rPr lang="en" b="1" dirty="0">
                <a:solidFill>
                  <a:srgbClr val="FF0000"/>
                </a:solidFill>
              </a:rPr>
              <a:t>Execute</a:t>
            </a:r>
            <a:r>
              <a:rPr lang="en" dirty="0"/>
              <a:t> entity-attribute queries</a:t>
            </a:r>
          </a:p>
          <a:p>
            <a:pPr marL="914400" lvl="1" indent="-228600" rtl="0">
              <a:lnSpc>
                <a:spcPct val="100000"/>
              </a:lnSpc>
              <a:spcBef>
                <a:spcPts val="0"/>
              </a:spcBef>
              <a:spcAft>
                <a:spcPts val="1000"/>
              </a:spcAft>
            </a:pPr>
            <a:r>
              <a:rPr lang="en" dirty="0"/>
              <a:t>Long-tail: value not in KB</a:t>
            </a:r>
          </a:p>
          <a:p>
            <a:pPr marL="914400" lvl="1" indent="-228600" rtl="0">
              <a:lnSpc>
                <a:spcPct val="100000"/>
              </a:lnSpc>
              <a:spcBef>
                <a:spcPts val="0"/>
              </a:spcBef>
              <a:spcAft>
                <a:spcPts val="1000"/>
              </a:spcAft>
            </a:pPr>
            <a:r>
              <a:rPr lang="en" dirty="0"/>
              <a:t>Attribute type is number</a:t>
            </a:r>
          </a:p>
          <a:p>
            <a:pPr marL="914400" lvl="1" indent="-228600" rtl="0">
              <a:lnSpc>
                <a:spcPct val="100000"/>
              </a:lnSpc>
              <a:spcBef>
                <a:spcPts val="0"/>
              </a:spcBef>
              <a:spcAft>
                <a:spcPts val="1000"/>
              </a:spcAft>
            </a:pPr>
            <a:r>
              <a:rPr lang="en" dirty="0"/>
              <a:t>Seek answer in tables on the Web</a:t>
            </a:r>
          </a:p>
        </p:txBody>
      </p:sp>
      <p:pic>
        <p:nvPicPr>
          <p:cNvPr id="618" name="Shape 618"/>
          <p:cNvPicPr preferRelativeResize="0"/>
          <p:nvPr/>
        </p:nvPicPr>
        <p:blipFill>
          <a:blip r:embed="rId3">
            <a:alphaModFix/>
          </a:blip>
          <a:stretch>
            <a:fillRect/>
          </a:stretch>
        </p:blipFill>
        <p:spPr>
          <a:xfrm>
            <a:off x="6804823" y="1636500"/>
            <a:ext cx="1186780" cy="890074"/>
          </a:xfrm>
          <a:prstGeom prst="rect">
            <a:avLst/>
          </a:prstGeom>
          <a:noFill/>
          <a:ln>
            <a:noFill/>
          </a:ln>
        </p:spPr>
      </p:pic>
      <p:pic>
        <p:nvPicPr>
          <p:cNvPr id="619" name="Shape 619"/>
          <p:cNvPicPr preferRelativeResize="0"/>
          <p:nvPr/>
        </p:nvPicPr>
        <p:blipFill>
          <a:blip r:embed="rId4">
            <a:alphaModFix/>
          </a:blip>
          <a:stretch>
            <a:fillRect/>
          </a:stretch>
        </p:blipFill>
        <p:spPr>
          <a:xfrm>
            <a:off x="5043612" y="683349"/>
            <a:ext cx="1209850" cy="984650"/>
          </a:xfrm>
          <a:prstGeom prst="rect">
            <a:avLst/>
          </a:prstGeom>
          <a:noFill/>
          <a:ln>
            <a:noFill/>
          </a:ln>
        </p:spPr>
      </p:pic>
      <p:pic>
        <p:nvPicPr>
          <p:cNvPr id="620" name="Shape 620"/>
          <p:cNvPicPr preferRelativeResize="0"/>
          <p:nvPr/>
        </p:nvPicPr>
        <p:blipFill>
          <a:blip r:embed="rId5">
            <a:alphaModFix/>
          </a:blip>
          <a:stretch>
            <a:fillRect/>
          </a:stretch>
        </p:blipFill>
        <p:spPr>
          <a:xfrm>
            <a:off x="5106950" y="3731727"/>
            <a:ext cx="792750" cy="837123"/>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None/>
            </a:pPr>
            <a:r>
              <a:rPr lang="en" dirty="0" smtClean="0"/>
              <a:t>Extracting Attribute Names as in Biperpedia</a:t>
            </a:r>
            <a:endParaRPr lang="en" dirty="0"/>
          </a:p>
        </p:txBody>
      </p:sp>
      <p:sp>
        <p:nvSpPr>
          <p:cNvPr id="632" name="Shape 632"/>
          <p:cNvSpPr txBox="1">
            <a:spLocks noGrp="1"/>
          </p:cNvSpPr>
          <p:nvPr>
            <p:ph type="body" idx="1"/>
          </p:nvPr>
        </p:nvSpPr>
        <p:spPr>
          <a:xfrm>
            <a:off x="311700" y="621450"/>
            <a:ext cx="8520600" cy="3947400"/>
          </a:xfrm>
          <a:prstGeom prst="rect">
            <a:avLst/>
          </a:prstGeom>
        </p:spPr>
        <p:txBody>
          <a:bodyPr lIns="91425" tIns="91425" rIns="91425" bIns="91425" anchor="t" anchorCtr="0">
            <a:noAutofit/>
          </a:bodyPr>
          <a:lstStyle/>
          <a:p>
            <a:pPr marL="457200" lvl="0" indent="-228600" rtl="0">
              <a:spcBef>
                <a:spcPts val="0"/>
              </a:spcBef>
            </a:pPr>
            <a:r>
              <a:rPr lang="en" dirty="0"/>
              <a:t>Extracts attributes of entity-classes from</a:t>
            </a:r>
          </a:p>
          <a:p>
            <a:pPr marL="914400" lvl="1" indent="-228600" rtl="0">
              <a:spcBef>
                <a:spcPts val="0"/>
              </a:spcBef>
            </a:pPr>
            <a:r>
              <a:rPr lang="en" dirty="0"/>
              <a:t>Query-logs O(billions)</a:t>
            </a:r>
          </a:p>
          <a:p>
            <a:pPr marL="1371600" lvl="2" indent="-228600" rtl="0">
              <a:spcBef>
                <a:spcPts val="0"/>
              </a:spcBef>
            </a:pPr>
            <a:r>
              <a:rPr lang="en" dirty="0"/>
              <a:t>Captures what is of interest to users</a:t>
            </a:r>
          </a:p>
          <a:p>
            <a:pPr marL="914400" lvl="1" indent="-228600" rtl="0">
              <a:spcBef>
                <a:spcPts val="0"/>
              </a:spcBef>
            </a:pPr>
            <a:r>
              <a:rPr lang="en" dirty="0"/>
              <a:t>Clean text like Wikipedia</a:t>
            </a:r>
          </a:p>
          <a:p>
            <a:pPr marL="1371600" lvl="2" indent="-228600">
              <a:spcBef>
                <a:spcPts val="0"/>
              </a:spcBef>
            </a:pPr>
            <a:r>
              <a:rPr lang="en" dirty="0"/>
              <a:t>Captures encyclopedic attributes</a:t>
            </a:r>
          </a:p>
        </p:txBody>
      </p:sp>
      <p:sp>
        <p:nvSpPr>
          <p:cNvPr id="2" name="TextBox 1"/>
          <p:cNvSpPr txBox="1"/>
          <p:nvPr/>
        </p:nvSpPr>
        <p:spPr>
          <a:xfrm>
            <a:off x="144162" y="4674973"/>
            <a:ext cx="9094573" cy="307777"/>
          </a:xfrm>
          <a:prstGeom prst="rect">
            <a:avLst/>
          </a:prstGeom>
          <a:noFill/>
        </p:spPr>
        <p:txBody>
          <a:bodyPr wrap="square" rtlCol="0">
            <a:spAutoFit/>
          </a:bodyPr>
          <a:lstStyle/>
          <a:p>
            <a:r>
              <a:rPr lang="en-IN" dirty="0" err="1" smtClean="0"/>
              <a:t>Biperpedia</a:t>
            </a:r>
            <a:r>
              <a:rPr lang="en-IN" dirty="0" smtClean="0"/>
              <a:t>: An ontology for search applications in VLDB 2014.</a:t>
            </a:r>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Shape 637"/>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Attributes harvested from Biperpedia</a:t>
            </a:r>
          </a:p>
        </p:txBody>
      </p:sp>
      <p:sp>
        <p:nvSpPr>
          <p:cNvPr id="638" name="Shape 638"/>
          <p:cNvSpPr/>
          <p:nvPr/>
        </p:nvSpPr>
        <p:spPr>
          <a:xfrm>
            <a:off x="995000" y="681900"/>
            <a:ext cx="1242900" cy="432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Countries</a:t>
            </a:r>
          </a:p>
        </p:txBody>
      </p:sp>
      <p:sp>
        <p:nvSpPr>
          <p:cNvPr id="639" name="Shape 639"/>
          <p:cNvSpPr/>
          <p:nvPr/>
        </p:nvSpPr>
        <p:spPr>
          <a:xfrm>
            <a:off x="4062637" y="681900"/>
            <a:ext cx="1020900" cy="432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People</a:t>
            </a:r>
          </a:p>
        </p:txBody>
      </p:sp>
      <p:sp>
        <p:nvSpPr>
          <p:cNvPr id="640" name="Shape 640"/>
          <p:cNvSpPr txBox="1"/>
          <p:nvPr/>
        </p:nvSpPr>
        <p:spPr>
          <a:xfrm>
            <a:off x="8339825" y="681900"/>
            <a:ext cx="699000" cy="324600"/>
          </a:xfrm>
          <a:prstGeom prst="rect">
            <a:avLst/>
          </a:prstGeom>
          <a:noFill/>
          <a:ln>
            <a:noFill/>
          </a:ln>
        </p:spPr>
        <p:txBody>
          <a:bodyPr lIns="91425" tIns="91425" rIns="91425" bIns="91425" anchor="t" anchorCtr="0">
            <a:noAutofit/>
          </a:bodyPr>
          <a:lstStyle/>
          <a:p>
            <a:pPr lvl="0" rtl="0">
              <a:spcBef>
                <a:spcPts val="0"/>
              </a:spcBef>
              <a:buNone/>
            </a:pPr>
            <a:r>
              <a:rPr lang="en" sz="2400"/>
              <a:t>...</a:t>
            </a:r>
          </a:p>
        </p:txBody>
      </p:sp>
      <p:sp>
        <p:nvSpPr>
          <p:cNvPr id="641" name="Shape 641"/>
          <p:cNvSpPr txBox="1"/>
          <p:nvPr/>
        </p:nvSpPr>
        <p:spPr>
          <a:xfrm>
            <a:off x="746475" y="1339425"/>
            <a:ext cx="1542600" cy="258000"/>
          </a:xfrm>
          <a:prstGeom prst="rect">
            <a:avLst/>
          </a:prstGeom>
          <a:noFill/>
          <a:ln>
            <a:noFill/>
          </a:ln>
        </p:spPr>
        <p:txBody>
          <a:bodyPr lIns="91425" tIns="91425" rIns="91425" bIns="91425" anchor="t" anchorCtr="0">
            <a:noAutofit/>
          </a:bodyPr>
          <a:lstStyle/>
          <a:p>
            <a:pPr lvl="0" rtl="0">
              <a:spcBef>
                <a:spcPts val="0"/>
              </a:spcBef>
              <a:buNone/>
            </a:pPr>
            <a:endParaRPr sz="1800">
              <a:highlight>
                <a:srgbClr val="FFFF00"/>
              </a:highlight>
            </a:endParaRPr>
          </a:p>
        </p:txBody>
      </p:sp>
      <p:sp>
        <p:nvSpPr>
          <p:cNvPr id="642" name="Shape 642"/>
          <p:cNvSpPr txBox="1"/>
          <p:nvPr/>
        </p:nvSpPr>
        <p:spPr>
          <a:xfrm>
            <a:off x="1039125" y="1281150"/>
            <a:ext cx="10209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history</a:t>
            </a:r>
          </a:p>
        </p:txBody>
      </p:sp>
      <p:sp>
        <p:nvSpPr>
          <p:cNvPr id="643" name="Shape 643"/>
          <p:cNvSpPr txBox="1"/>
          <p:nvPr/>
        </p:nvSpPr>
        <p:spPr>
          <a:xfrm>
            <a:off x="1039125" y="1624050"/>
            <a:ext cx="1116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economy</a:t>
            </a:r>
          </a:p>
        </p:txBody>
      </p:sp>
      <p:sp>
        <p:nvSpPr>
          <p:cNvPr id="644" name="Shape 644"/>
          <p:cNvSpPr txBox="1"/>
          <p:nvPr/>
        </p:nvSpPr>
        <p:spPr>
          <a:xfrm>
            <a:off x="1039125" y="1966950"/>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religions</a:t>
            </a:r>
          </a:p>
        </p:txBody>
      </p:sp>
      <p:sp>
        <p:nvSpPr>
          <p:cNvPr id="645" name="Shape 645"/>
          <p:cNvSpPr txBox="1"/>
          <p:nvPr/>
        </p:nvSpPr>
        <p:spPr>
          <a:xfrm>
            <a:off x="1039125" y="2309850"/>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capital</a:t>
            </a:r>
          </a:p>
        </p:txBody>
      </p:sp>
      <p:sp>
        <p:nvSpPr>
          <p:cNvPr id="646" name="Shape 646"/>
          <p:cNvSpPr txBox="1"/>
          <p:nvPr/>
        </p:nvSpPr>
        <p:spPr>
          <a:xfrm>
            <a:off x="1039125" y="2652750"/>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647" name="Shape 647"/>
          <p:cNvSpPr txBox="1"/>
          <p:nvPr/>
        </p:nvSpPr>
        <p:spPr>
          <a:xfrm>
            <a:off x="3704525" y="1303912"/>
            <a:ext cx="1542600" cy="258000"/>
          </a:xfrm>
          <a:prstGeom prst="rect">
            <a:avLst/>
          </a:prstGeom>
          <a:noFill/>
          <a:ln>
            <a:noFill/>
          </a:ln>
        </p:spPr>
        <p:txBody>
          <a:bodyPr lIns="91425" tIns="91425" rIns="91425" bIns="91425" anchor="t" anchorCtr="0">
            <a:noAutofit/>
          </a:bodyPr>
          <a:lstStyle/>
          <a:p>
            <a:pPr lvl="0" rtl="0">
              <a:spcBef>
                <a:spcPts val="0"/>
              </a:spcBef>
              <a:buNone/>
            </a:pPr>
            <a:endParaRPr sz="1800"/>
          </a:p>
        </p:txBody>
      </p:sp>
      <p:sp>
        <p:nvSpPr>
          <p:cNvPr id="648" name="Shape 648"/>
          <p:cNvSpPr txBox="1"/>
          <p:nvPr/>
        </p:nvSpPr>
        <p:spPr>
          <a:xfrm>
            <a:off x="3997175" y="1245637"/>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biography</a:t>
            </a:r>
          </a:p>
        </p:txBody>
      </p:sp>
      <p:sp>
        <p:nvSpPr>
          <p:cNvPr id="649" name="Shape 649"/>
          <p:cNvSpPr txBox="1"/>
          <p:nvPr/>
        </p:nvSpPr>
        <p:spPr>
          <a:xfrm>
            <a:off x="3997175" y="1588537"/>
            <a:ext cx="1116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age</a:t>
            </a:r>
          </a:p>
        </p:txBody>
      </p:sp>
      <p:sp>
        <p:nvSpPr>
          <p:cNvPr id="650" name="Shape 650"/>
          <p:cNvSpPr txBox="1"/>
          <p:nvPr/>
        </p:nvSpPr>
        <p:spPr>
          <a:xfrm>
            <a:off x="3997175" y="1931437"/>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height</a:t>
            </a:r>
          </a:p>
        </p:txBody>
      </p:sp>
      <p:sp>
        <p:nvSpPr>
          <p:cNvPr id="651" name="Shape 651"/>
          <p:cNvSpPr txBox="1"/>
          <p:nvPr/>
        </p:nvSpPr>
        <p:spPr>
          <a:xfrm>
            <a:off x="3997175" y="2274337"/>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birthday</a:t>
            </a:r>
          </a:p>
        </p:txBody>
      </p:sp>
      <p:sp>
        <p:nvSpPr>
          <p:cNvPr id="652" name="Shape 652"/>
          <p:cNvSpPr txBox="1"/>
          <p:nvPr/>
        </p:nvSpPr>
        <p:spPr>
          <a:xfrm>
            <a:off x="3997175" y="2617237"/>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653" name="Shape 653"/>
          <p:cNvSpPr/>
          <p:nvPr/>
        </p:nvSpPr>
        <p:spPr>
          <a:xfrm>
            <a:off x="721300" y="1356056"/>
            <a:ext cx="233100" cy="2551200"/>
          </a:xfrm>
          <a:prstGeom prst="leftBrace">
            <a:avLst>
              <a:gd name="adj1" fmla="val 8333"/>
              <a:gd name="adj2" fmla="val 50000"/>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4" name="Shape 654"/>
          <p:cNvSpPr txBox="1"/>
          <p:nvPr/>
        </p:nvSpPr>
        <p:spPr>
          <a:xfrm>
            <a:off x="-38475" y="2483722"/>
            <a:ext cx="835800" cy="258000"/>
          </a:xfrm>
          <a:prstGeom prst="rect">
            <a:avLst/>
          </a:prstGeom>
          <a:noFill/>
          <a:ln>
            <a:noFill/>
          </a:ln>
        </p:spPr>
        <p:txBody>
          <a:bodyPr lIns="91425" tIns="91425" rIns="91425" bIns="91425" anchor="t" anchorCtr="0">
            <a:noAutofit/>
          </a:bodyPr>
          <a:lstStyle/>
          <a:p>
            <a:pPr lvl="0" rtl="0">
              <a:spcBef>
                <a:spcPts val="0"/>
              </a:spcBef>
              <a:buNone/>
            </a:pPr>
            <a:r>
              <a:rPr lang="en"/>
              <a:t>~100K</a:t>
            </a:r>
          </a:p>
        </p:txBody>
      </p:sp>
      <p:sp>
        <p:nvSpPr>
          <p:cNvPr id="655" name="Shape 655"/>
          <p:cNvSpPr/>
          <p:nvPr/>
        </p:nvSpPr>
        <p:spPr>
          <a:xfrm>
            <a:off x="3693100" y="1356056"/>
            <a:ext cx="233100" cy="2551200"/>
          </a:xfrm>
          <a:prstGeom prst="leftBrace">
            <a:avLst>
              <a:gd name="adj1" fmla="val 8333"/>
              <a:gd name="adj2" fmla="val 50000"/>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6" name="Shape 656"/>
          <p:cNvSpPr txBox="1"/>
          <p:nvPr/>
        </p:nvSpPr>
        <p:spPr>
          <a:xfrm>
            <a:off x="3011000" y="2483722"/>
            <a:ext cx="612600" cy="258000"/>
          </a:xfrm>
          <a:prstGeom prst="rect">
            <a:avLst/>
          </a:prstGeom>
          <a:noFill/>
          <a:ln>
            <a:noFill/>
          </a:ln>
        </p:spPr>
        <p:txBody>
          <a:bodyPr lIns="91425" tIns="91425" rIns="91425" bIns="91425" anchor="t" anchorCtr="0">
            <a:noAutofit/>
          </a:bodyPr>
          <a:lstStyle/>
          <a:p>
            <a:pPr lvl="0" rtl="0">
              <a:spcBef>
                <a:spcPts val="0"/>
              </a:spcBef>
              <a:buNone/>
            </a:pPr>
            <a:r>
              <a:rPr lang="en"/>
              <a:t>~10K</a:t>
            </a:r>
          </a:p>
        </p:txBody>
      </p:sp>
      <p:sp>
        <p:nvSpPr>
          <p:cNvPr id="657" name="Shape 657"/>
          <p:cNvSpPr/>
          <p:nvPr/>
        </p:nvSpPr>
        <p:spPr>
          <a:xfrm>
            <a:off x="6592430" y="681900"/>
            <a:ext cx="1498200" cy="432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Sports Cars</a:t>
            </a:r>
          </a:p>
        </p:txBody>
      </p:sp>
      <p:sp>
        <p:nvSpPr>
          <p:cNvPr id="658" name="Shape 658"/>
          <p:cNvSpPr txBox="1"/>
          <p:nvPr/>
        </p:nvSpPr>
        <p:spPr>
          <a:xfrm>
            <a:off x="6447725" y="1303912"/>
            <a:ext cx="1542600" cy="258000"/>
          </a:xfrm>
          <a:prstGeom prst="rect">
            <a:avLst/>
          </a:prstGeom>
          <a:noFill/>
          <a:ln>
            <a:noFill/>
          </a:ln>
        </p:spPr>
        <p:txBody>
          <a:bodyPr lIns="91425" tIns="91425" rIns="91425" bIns="91425" anchor="t" anchorCtr="0">
            <a:noAutofit/>
          </a:bodyPr>
          <a:lstStyle/>
          <a:p>
            <a:pPr lvl="0" rtl="0">
              <a:spcBef>
                <a:spcPts val="0"/>
              </a:spcBef>
              <a:buNone/>
            </a:pPr>
            <a:endParaRPr sz="1800"/>
          </a:p>
        </p:txBody>
      </p:sp>
      <p:sp>
        <p:nvSpPr>
          <p:cNvPr id="659" name="Shape 659"/>
          <p:cNvSpPr txBox="1"/>
          <p:nvPr/>
        </p:nvSpPr>
        <p:spPr>
          <a:xfrm>
            <a:off x="6740375" y="1245637"/>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price</a:t>
            </a:r>
          </a:p>
        </p:txBody>
      </p:sp>
      <p:sp>
        <p:nvSpPr>
          <p:cNvPr id="660" name="Shape 660"/>
          <p:cNvSpPr txBox="1"/>
          <p:nvPr/>
        </p:nvSpPr>
        <p:spPr>
          <a:xfrm>
            <a:off x="6740375" y="1588537"/>
            <a:ext cx="1116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specs</a:t>
            </a:r>
          </a:p>
        </p:txBody>
      </p:sp>
      <p:sp>
        <p:nvSpPr>
          <p:cNvPr id="661" name="Shape 661"/>
          <p:cNvSpPr txBox="1"/>
          <p:nvPr/>
        </p:nvSpPr>
        <p:spPr>
          <a:xfrm>
            <a:off x="6740375" y="1931437"/>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engine</a:t>
            </a:r>
          </a:p>
        </p:txBody>
      </p:sp>
      <p:sp>
        <p:nvSpPr>
          <p:cNvPr id="662" name="Shape 662"/>
          <p:cNvSpPr txBox="1"/>
          <p:nvPr/>
        </p:nvSpPr>
        <p:spPr>
          <a:xfrm>
            <a:off x="6740375" y="2274337"/>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model</a:t>
            </a:r>
          </a:p>
        </p:txBody>
      </p:sp>
      <p:sp>
        <p:nvSpPr>
          <p:cNvPr id="663" name="Shape 663"/>
          <p:cNvSpPr txBox="1"/>
          <p:nvPr/>
        </p:nvSpPr>
        <p:spPr>
          <a:xfrm>
            <a:off x="6740375" y="2617237"/>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a:t>
            </a:r>
          </a:p>
        </p:txBody>
      </p:sp>
      <p:sp>
        <p:nvSpPr>
          <p:cNvPr id="664" name="Shape 664"/>
          <p:cNvSpPr/>
          <p:nvPr/>
        </p:nvSpPr>
        <p:spPr>
          <a:xfrm>
            <a:off x="6436300" y="1356056"/>
            <a:ext cx="233100" cy="2551200"/>
          </a:xfrm>
          <a:prstGeom prst="leftBrace">
            <a:avLst>
              <a:gd name="adj1" fmla="val 8333"/>
              <a:gd name="adj2" fmla="val 50000"/>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5" name="Shape 665"/>
          <p:cNvSpPr txBox="1"/>
          <p:nvPr/>
        </p:nvSpPr>
        <p:spPr>
          <a:xfrm>
            <a:off x="5830400" y="2483722"/>
            <a:ext cx="612600" cy="258000"/>
          </a:xfrm>
          <a:prstGeom prst="rect">
            <a:avLst/>
          </a:prstGeom>
          <a:noFill/>
          <a:ln>
            <a:noFill/>
          </a:ln>
        </p:spPr>
        <p:txBody>
          <a:bodyPr lIns="91425" tIns="91425" rIns="91425" bIns="91425" anchor="t" anchorCtr="0">
            <a:noAutofit/>
          </a:bodyPr>
          <a:lstStyle/>
          <a:p>
            <a:pPr lvl="0" rtl="0">
              <a:spcBef>
                <a:spcPts val="0"/>
              </a:spcBef>
              <a:buNone/>
            </a:pPr>
            <a:r>
              <a:rPr lang="en"/>
              <a:t>~2K</a:t>
            </a:r>
          </a:p>
        </p:txBody>
      </p:sp>
      <p:sp>
        <p:nvSpPr>
          <p:cNvPr id="666" name="Shape 666"/>
          <p:cNvSpPr txBox="1"/>
          <p:nvPr/>
        </p:nvSpPr>
        <p:spPr>
          <a:xfrm>
            <a:off x="1039125" y="2967075"/>
            <a:ext cx="20538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corporate tax rate</a:t>
            </a:r>
          </a:p>
        </p:txBody>
      </p:sp>
      <p:sp>
        <p:nvSpPr>
          <p:cNvPr id="667" name="Shape 667"/>
          <p:cNvSpPr txBox="1"/>
          <p:nvPr/>
        </p:nvSpPr>
        <p:spPr>
          <a:xfrm>
            <a:off x="1039125" y="3624300"/>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668" name="Shape 668"/>
          <p:cNvSpPr txBox="1"/>
          <p:nvPr/>
        </p:nvSpPr>
        <p:spPr>
          <a:xfrm>
            <a:off x="1039125" y="3295687"/>
            <a:ext cx="2579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 density map</a:t>
            </a:r>
          </a:p>
        </p:txBody>
      </p:sp>
      <p:sp>
        <p:nvSpPr>
          <p:cNvPr id="669" name="Shape 669"/>
          <p:cNvSpPr txBox="1"/>
          <p:nvPr/>
        </p:nvSpPr>
        <p:spPr>
          <a:xfrm>
            <a:off x="4010925" y="2967075"/>
            <a:ext cx="2172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family  tree</a:t>
            </a:r>
          </a:p>
        </p:txBody>
      </p:sp>
      <p:sp>
        <p:nvSpPr>
          <p:cNvPr id="670" name="Shape 670"/>
          <p:cNvSpPr txBox="1"/>
          <p:nvPr/>
        </p:nvSpPr>
        <p:spPr>
          <a:xfrm>
            <a:off x="4010925" y="3624300"/>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671" name="Shape 671"/>
          <p:cNvSpPr txBox="1"/>
          <p:nvPr/>
        </p:nvSpPr>
        <p:spPr>
          <a:xfrm>
            <a:off x="4010925" y="3295687"/>
            <a:ext cx="2172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meaning of name</a:t>
            </a:r>
          </a:p>
        </p:txBody>
      </p:sp>
      <p:sp>
        <p:nvSpPr>
          <p:cNvPr id="672" name="Shape 672"/>
          <p:cNvSpPr txBox="1"/>
          <p:nvPr/>
        </p:nvSpPr>
        <p:spPr>
          <a:xfrm>
            <a:off x="6740375" y="2960137"/>
            <a:ext cx="14982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color codes</a:t>
            </a:r>
          </a:p>
        </p:txBody>
      </p:sp>
      <p:sp>
        <p:nvSpPr>
          <p:cNvPr id="673" name="Shape 673"/>
          <p:cNvSpPr txBox="1"/>
          <p:nvPr/>
        </p:nvSpPr>
        <p:spPr>
          <a:xfrm>
            <a:off x="6740375" y="3617362"/>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674" name="Shape 674"/>
          <p:cNvSpPr txBox="1"/>
          <p:nvPr/>
        </p:nvSpPr>
        <p:spPr>
          <a:xfrm>
            <a:off x="6740375" y="3288750"/>
            <a:ext cx="2172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fuel tank capacity</a:t>
            </a:r>
          </a:p>
        </p:txBody>
      </p:sp>
      <p:sp>
        <p:nvSpPr>
          <p:cNvPr id="675" name="Shape 675"/>
          <p:cNvSpPr txBox="1"/>
          <p:nvPr/>
        </p:nvSpPr>
        <p:spPr>
          <a:xfrm>
            <a:off x="223625" y="3958950"/>
            <a:ext cx="8645100" cy="894600"/>
          </a:xfrm>
          <a:prstGeom prst="rect">
            <a:avLst/>
          </a:prstGeom>
          <a:solidFill>
            <a:srgbClr val="FFEBE0"/>
          </a:solid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2400"/>
              <a:t>25 million class-attribute pairs (Vs 52K in DBpedia)</a:t>
            </a:r>
          </a:p>
          <a:p>
            <a:pPr lvl="0" rtl="0">
              <a:spcBef>
                <a:spcPts val="0"/>
              </a:spcBef>
              <a:buNone/>
            </a:pPr>
            <a:r>
              <a:rPr lang="en" sz="2400"/>
              <a:t>Two orders of magnitude more attributes than in Freebase!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53325" y="0"/>
            <a:ext cx="9037200" cy="572700"/>
          </a:xfrm>
          <a:prstGeom prst="rect">
            <a:avLst/>
          </a:prstGeom>
        </p:spPr>
        <p:txBody>
          <a:bodyPr lIns="91425" tIns="91425" rIns="91425" bIns="91425" anchor="t" anchorCtr="0">
            <a:noAutofit/>
          </a:bodyPr>
          <a:lstStyle/>
          <a:p>
            <a:pPr lvl="0" rtl="0">
              <a:spcBef>
                <a:spcPts val="0"/>
              </a:spcBef>
              <a:buNone/>
            </a:pPr>
            <a:r>
              <a:rPr lang="en"/>
              <a:t>Extracting Attributes from query logs in Biperpedia</a:t>
            </a:r>
          </a:p>
        </p:txBody>
      </p:sp>
      <p:sp>
        <p:nvSpPr>
          <p:cNvPr id="681" name="Shape 681"/>
          <p:cNvSpPr/>
          <p:nvPr/>
        </p:nvSpPr>
        <p:spPr>
          <a:xfrm>
            <a:off x="6962050" y="1118750"/>
            <a:ext cx="998400" cy="8829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Attributes</a:t>
            </a:r>
          </a:p>
          <a:p>
            <a:pPr lvl="0" rtl="0">
              <a:spcBef>
                <a:spcPts val="0"/>
              </a:spcBef>
              <a:buNone/>
            </a:pPr>
            <a:endParaRPr/>
          </a:p>
        </p:txBody>
      </p:sp>
      <p:sp>
        <p:nvSpPr>
          <p:cNvPr id="682" name="Shape 682"/>
          <p:cNvSpPr/>
          <p:nvPr/>
        </p:nvSpPr>
        <p:spPr>
          <a:xfrm>
            <a:off x="6518200" y="1396100"/>
            <a:ext cx="268200" cy="226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3" name="Shape 683"/>
          <p:cNvSpPr txBox="1">
            <a:spLocks noGrp="1"/>
          </p:cNvSpPr>
          <p:nvPr>
            <p:ph type="body" idx="1"/>
          </p:nvPr>
        </p:nvSpPr>
        <p:spPr>
          <a:xfrm>
            <a:off x="311700" y="621450"/>
            <a:ext cx="8520600" cy="1671600"/>
          </a:xfrm>
          <a:prstGeom prst="rect">
            <a:avLst/>
          </a:prstGeom>
        </p:spPr>
        <p:txBody>
          <a:bodyPr lIns="91425" tIns="91425" rIns="91425" bIns="91425" anchor="t" anchorCtr="0">
            <a:noAutofit/>
          </a:bodyPr>
          <a:lstStyle/>
          <a:p>
            <a:pPr marL="457200" lvl="0" indent="-228600" rtl="0">
              <a:spcBef>
                <a:spcPts val="0"/>
              </a:spcBef>
              <a:buAutoNum type="arabicPeriod"/>
            </a:pPr>
            <a:r>
              <a:rPr lang="en" dirty="0"/>
              <a:t>Collect valid attribute names</a:t>
            </a:r>
          </a:p>
          <a:p>
            <a:pPr marL="914400" lvl="1" indent="-228600" rtl="0">
              <a:spcBef>
                <a:spcPts val="0"/>
              </a:spcBef>
            </a:pPr>
            <a:r>
              <a:rPr lang="en" dirty="0"/>
              <a:t>From “What is &lt;</a:t>
            </a:r>
            <a:r>
              <a:rPr lang="en" dirty="0">
                <a:highlight>
                  <a:srgbClr val="FFFF00"/>
                </a:highlight>
              </a:rPr>
              <a:t>A</a:t>
            </a:r>
            <a:r>
              <a:rPr lang="en" dirty="0"/>
              <a:t>&gt; of &lt;</a:t>
            </a:r>
            <a:r>
              <a:rPr lang="en" dirty="0">
                <a:highlight>
                  <a:srgbClr val="00FFFF"/>
                </a:highlight>
              </a:rPr>
              <a:t>E</a:t>
            </a:r>
            <a:r>
              <a:rPr lang="en" dirty="0"/>
              <a:t>&gt;” queries</a:t>
            </a:r>
          </a:p>
          <a:p>
            <a:pPr marL="1371600" lvl="2" indent="-228600" rtl="0">
              <a:spcBef>
                <a:spcPts val="0"/>
              </a:spcBef>
              <a:buAutoNum type="romanLcPeriod"/>
            </a:pPr>
            <a:r>
              <a:rPr lang="en" dirty="0"/>
              <a:t>What is the </a:t>
            </a:r>
            <a:r>
              <a:rPr lang="en" dirty="0">
                <a:highlight>
                  <a:srgbClr val="FFFF00"/>
                </a:highlight>
              </a:rPr>
              <a:t>tiger population</a:t>
            </a:r>
            <a:r>
              <a:rPr lang="en" dirty="0"/>
              <a:t> of </a:t>
            </a:r>
            <a:r>
              <a:rPr lang="en" dirty="0">
                <a:highlight>
                  <a:srgbClr val="00FFFF"/>
                </a:highlight>
              </a:rPr>
              <a:t>India</a:t>
            </a:r>
            <a:r>
              <a:rPr lang="en" dirty="0"/>
              <a:t>?</a:t>
            </a:r>
          </a:p>
          <a:p>
            <a:pPr marL="1371600" lvl="2" indent="-228600" rtl="0">
              <a:spcBef>
                <a:spcPts val="0"/>
              </a:spcBef>
              <a:buAutoNum type="romanLcPeriod"/>
            </a:pPr>
            <a:r>
              <a:rPr lang="en" dirty="0"/>
              <a:t>What is the </a:t>
            </a:r>
            <a:r>
              <a:rPr lang="en" dirty="0">
                <a:highlight>
                  <a:srgbClr val="FFFF00"/>
                </a:highlight>
              </a:rPr>
              <a:t>soybean production</a:t>
            </a:r>
            <a:r>
              <a:rPr lang="en" dirty="0"/>
              <a:t> of </a:t>
            </a:r>
            <a:r>
              <a:rPr lang="en" dirty="0">
                <a:highlight>
                  <a:srgbClr val="00FFFF"/>
                </a:highlight>
              </a:rPr>
              <a:t>Canada</a:t>
            </a:r>
            <a:r>
              <a:rPr lang="en" dirty="0"/>
              <a:t>?</a:t>
            </a:r>
          </a:p>
          <a:p>
            <a:pPr marL="457200" lvl="0" indent="457200" rtl="0">
              <a:spcBef>
                <a:spcPts val="0"/>
              </a:spcBef>
              <a:buNone/>
            </a:pPr>
            <a:endParaRPr sz="1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53325" y="0"/>
            <a:ext cx="9037200" cy="572700"/>
          </a:xfrm>
          <a:prstGeom prst="rect">
            <a:avLst/>
          </a:prstGeom>
        </p:spPr>
        <p:txBody>
          <a:bodyPr lIns="91425" tIns="91425" rIns="91425" bIns="91425" anchor="t" anchorCtr="0">
            <a:noAutofit/>
          </a:bodyPr>
          <a:lstStyle/>
          <a:p>
            <a:pPr lvl="0">
              <a:spcBef>
                <a:spcPts val="0"/>
              </a:spcBef>
              <a:buNone/>
            </a:pPr>
            <a:r>
              <a:rPr lang="en"/>
              <a:t>Extracting Long Tail Attributes in Biperpedia</a:t>
            </a:r>
          </a:p>
        </p:txBody>
      </p:sp>
      <p:sp>
        <p:nvSpPr>
          <p:cNvPr id="689" name="Shape 689"/>
          <p:cNvSpPr/>
          <p:nvPr/>
        </p:nvSpPr>
        <p:spPr>
          <a:xfrm>
            <a:off x="6962050" y="1118750"/>
            <a:ext cx="998400" cy="8829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Attributes</a:t>
            </a:r>
          </a:p>
          <a:p>
            <a:pPr lvl="0">
              <a:spcBef>
                <a:spcPts val="0"/>
              </a:spcBef>
              <a:buNone/>
            </a:pPr>
            <a:endParaRPr/>
          </a:p>
        </p:txBody>
      </p:sp>
      <p:sp>
        <p:nvSpPr>
          <p:cNvPr id="690" name="Shape 690"/>
          <p:cNvSpPr/>
          <p:nvPr/>
        </p:nvSpPr>
        <p:spPr>
          <a:xfrm>
            <a:off x="6518200" y="1396100"/>
            <a:ext cx="268200" cy="226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1" name="Shape 691"/>
          <p:cNvSpPr/>
          <p:nvPr/>
        </p:nvSpPr>
        <p:spPr>
          <a:xfrm>
            <a:off x="1289350" y="2940175"/>
            <a:ext cx="998400" cy="6843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Attributes</a:t>
            </a:r>
          </a:p>
        </p:txBody>
      </p:sp>
      <p:sp>
        <p:nvSpPr>
          <p:cNvPr id="692" name="Shape 692"/>
          <p:cNvSpPr/>
          <p:nvPr/>
        </p:nvSpPr>
        <p:spPr>
          <a:xfrm>
            <a:off x="2676050" y="2940175"/>
            <a:ext cx="998400" cy="6843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Entities from KB</a:t>
            </a:r>
          </a:p>
        </p:txBody>
      </p:sp>
      <p:cxnSp>
        <p:nvCxnSpPr>
          <p:cNvPr id="693" name="Shape 693"/>
          <p:cNvCxnSpPr>
            <a:endCxn id="691" idx="1"/>
          </p:cNvCxnSpPr>
          <p:nvPr/>
        </p:nvCxnSpPr>
        <p:spPr>
          <a:xfrm flipH="1">
            <a:off x="1788550" y="2759875"/>
            <a:ext cx="416700" cy="180300"/>
          </a:xfrm>
          <a:prstGeom prst="straightConnector1">
            <a:avLst/>
          </a:prstGeom>
          <a:noFill/>
          <a:ln w="9525" cap="flat" cmpd="sng">
            <a:solidFill>
              <a:schemeClr val="dk2"/>
            </a:solidFill>
            <a:prstDash val="solid"/>
            <a:round/>
            <a:headEnd type="none" w="lg" len="lg"/>
            <a:tailEnd type="triangle" w="lg" len="lg"/>
          </a:ln>
        </p:spPr>
      </p:cxnSp>
      <p:cxnSp>
        <p:nvCxnSpPr>
          <p:cNvPr id="694" name="Shape 694"/>
          <p:cNvCxnSpPr>
            <a:endCxn id="692" idx="1"/>
          </p:cNvCxnSpPr>
          <p:nvPr/>
        </p:nvCxnSpPr>
        <p:spPr>
          <a:xfrm>
            <a:off x="2778350" y="2736775"/>
            <a:ext cx="396900" cy="203400"/>
          </a:xfrm>
          <a:prstGeom prst="straightConnector1">
            <a:avLst/>
          </a:prstGeom>
          <a:noFill/>
          <a:ln w="9525" cap="flat" cmpd="sng">
            <a:solidFill>
              <a:schemeClr val="dk2"/>
            </a:solidFill>
            <a:prstDash val="solid"/>
            <a:round/>
            <a:headEnd type="none" w="lg" len="lg"/>
            <a:tailEnd type="triangle" w="lg" len="lg"/>
          </a:ln>
        </p:spPr>
      </p:cxnSp>
      <p:sp>
        <p:nvSpPr>
          <p:cNvPr id="695" name="Shape 695"/>
          <p:cNvSpPr/>
          <p:nvPr/>
        </p:nvSpPr>
        <p:spPr>
          <a:xfrm>
            <a:off x="6779800" y="2490350"/>
            <a:ext cx="1960200" cy="6843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Entity, Attribute Pairs</a:t>
            </a:r>
          </a:p>
        </p:txBody>
      </p:sp>
      <p:sp>
        <p:nvSpPr>
          <p:cNvPr id="696" name="Shape 696"/>
          <p:cNvSpPr/>
          <p:nvPr/>
        </p:nvSpPr>
        <p:spPr>
          <a:xfrm>
            <a:off x="6442000" y="2767700"/>
            <a:ext cx="268200" cy="226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7" name="Shape 697"/>
          <p:cNvSpPr txBox="1">
            <a:spLocks noGrp="1"/>
          </p:cNvSpPr>
          <p:nvPr>
            <p:ph type="body" idx="1"/>
          </p:nvPr>
        </p:nvSpPr>
        <p:spPr>
          <a:xfrm>
            <a:off x="311700" y="621450"/>
            <a:ext cx="8520600" cy="3411000"/>
          </a:xfrm>
          <a:prstGeom prst="rect">
            <a:avLst/>
          </a:prstGeom>
        </p:spPr>
        <p:txBody>
          <a:bodyPr lIns="91425" tIns="91425" rIns="91425" bIns="91425" anchor="t" anchorCtr="0">
            <a:noAutofit/>
          </a:bodyPr>
          <a:lstStyle/>
          <a:p>
            <a:pPr marL="457200" lvl="0" indent="-228600" rtl="0">
              <a:lnSpc>
                <a:spcPct val="100000"/>
              </a:lnSpc>
              <a:spcBef>
                <a:spcPts val="0"/>
              </a:spcBef>
              <a:spcAft>
                <a:spcPts val="80"/>
              </a:spcAft>
              <a:buAutoNum type="arabicPeriod"/>
            </a:pPr>
            <a:r>
              <a:rPr lang="en" dirty="0"/>
              <a:t>Collect valid attribute </a:t>
            </a:r>
            <a:r>
              <a:rPr lang="en" dirty="0" smtClean="0"/>
              <a:t>names</a:t>
            </a:r>
          </a:p>
          <a:p>
            <a:pPr marL="914400" lvl="1" indent="-228600" rtl="0">
              <a:lnSpc>
                <a:spcPct val="100000"/>
              </a:lnSpc>
              <a:spcBef>
                <a:spcPts val="0"/>
              </a:spcBef>
              <a:spcAft>
                <a:spcPts val="80"/>
              </a:spcAft>
            </a:pPr>
            <a:r>
              <a:rPr lang="en" dirty="0" smtClean="0"/>
              <a:t>From “What is &lt;</a:t>
            </a:r>
            <a:r>
              <a:rPr lang="en" dirty="0" smtClean="0">
                <a:highlight>
                  <a:srgbClr val="FFFF00"/>
                </a:highlight>
              </a:rPr>
              <a:t>A</a:t>
            </a:r>
            <a:r>
              <a:rPr lang="en" dirty="0" smtClean="0"/>
              <a:t>&gt; of &lt;</a:t>
            </a:r>
            <a:r>
              <a:rPr lang="en" dirty="0" smtClean="0">
                <a:highlight>
                  <a:srgbClr val="00FFFF"/>
                </a:highlight>
              </a:rPr>
              <a:t>E</a:t>
            </a:r>
            <a:r>
              <a:rPr lang="en" dirty="0" smtClean="0"/>
              <a:t>&gt;” queries</a:t>
            </a:r>
          </a:p>
          <a:p>
            <a:pPr marL="1371600" lvl="2" indent="-228600" rtl="0">
              <a:lnSpc>
                <a:spcPct val="100000"/>
              </a:lnSpc>
              <a:spcBef>
                <a:spcPts val="0"/>
              </a:spcBef>
              <a:spcAft>
                <a:spcPts val="80"/>
              </a:spcAft>
              <a:buAutoNum type="romanLcPeriod"/>
            </a:pPr>
            <a:r>
              <a:rPr lang="en" dirty="0" smtClean="0"/>
              <a:t>What </a:t>
            </a:r>
            <a:r>
              <a:rPr lang="en" dirty="0"/>
              <a:t>is the </a:t>
            </a:r>
            <a:r>
              <a:rPr lang="en" dirty="0">
                <a:highlight>
                  <a:srgbClr val="FFFF00"/>
                </a:highlight>
              </a:rPr>
              <a:t>tiger population</a:t>
            </a:r>
            <a:r>
              <a:rPr lang="en" dirty="0"/>
              <a:t> of </a:t>
            </a:r>
            <a:r>
              <a:rPr lang="en" dirty="0">
                <a:highlight>
                  <a:srgbClr val="00FFFF"/>
                </a:highlight>
              </a:rPr>
              <a:t>India</a:t>
            </a:r>
            <a:r>
              <a:rPr lang="en" dirty="0"/>
              <a:t>?</a:t>
            </a:r>
          </a:p>
          <a:p>
            <a:pPr marL="1371600" lvl="2" indent="-228600" rtl="0">
              <a:lnSpc>
                <a:spcPct val="100000"/>
              </a:lnSpc>
              <a:spcBef>
                <a:spcPts val="0"/>
              </a:spcBef>
              <a:spcAft>
                <a:spcPts val="80"/>
              </a:spcAft>
              <a:buAutoNum type="romanLcPeriod"/>
            </a:pPr>
            <a:r>
              <a:rPr lang="en" dirty="0"/>
              <a:t>What is the </a:t>
            </a:r>
            <a:r>
              <a:rPr lang="en" dirty="0">
                <a:highlight>
                  <a:srgbClr val="FFFF00"/>
                </a:highlight>
              </a:rPr>
              <a:t>soybean production</a:t>
            </a:r>
            <a:r>
              <a:rPr lang="en" dirty="0"/>
              <a:t> of </a:t>
            </a:r>
            <a:r>
              <a:rPr lang="en" dirty="0">
                <a:highlight>
                  <a:srgbClr val="00FFFF"/>
                </a:highlight>
              </a:rPr>
              <a:t>Canada</a:t>
            </a:r>
            <a:r>
              <a:rPr lang="en" dirty="0"/>
              <a:t>?</a:t>
            </a:r>
          </a:p>
          <a:p>
            <a:pPr marL="457200" lvl="0" indent="-228600" rtl="0">
              <a:lnSpc>
                <a:spcPct val="100000"/>
              </a:lnSpc>
              <a:spcBef>
                <a:spcPts val="0"/>
              </a:spcBef>
              <a:spcAft>
                <a:spcPts val="80"/>
              </a:spcAft>
              <a:buAutoNum type="arabicPeriod"/>
            </a:pPr>
            <a:r>
              <a:rPr lang="en" dirty="0"/>
              <a:t>Collect Entity, Attribute pairs</a:t>
            </a:r>
          </a:p>
          <a:p>
            <a:pPr marL="914400" lvl="1" indent="-228600" rtl="0">
              <a:lnSpc>
                <a:spcPct val="100000"/>
              </a:lnSpc>
              <a:spcBef>
                <a:spcPts val="0"/>
              </a:spcBef>
              <a:spcAft>
                <a:spcPts val="80"/>
              </a:spcAft>
            </a:pPr>
            <a:r>
              <a:rPr lang="en" dirty="0"/>
              <a:t>From &lt;</a:t>
            </a:r>
            <a:r>
              <a:rPr lang="en" dirty="0">
                <a:highlight>
                  <a:srgbClr val="FFFF00"/>
                </a:highlight>
              </a:rPr>
              <a:t>A</a:t>
            </a:r>
            <a:r>
              <a:rPr lang="en" dirty="0"/>
              <a:t>&gt; &lt;</a:t>
            </a:r>
            <a:r>
              <a:rPr lang="en" dirty="0">
                <a:highlight>
                  <a:srgbClr val="00FFFF"/>
                </a:highlight>
              </a:rPr>
              <a:t>E</a:t>
            </a:r>
            <a:r>
              <a:rPr lang="en" dirty="0"/>
              <a:t>&gt; or &lt;</a:t>
            </a:r>
            <a:r>
              <a:rPr lang="en" dirty="0">
                <a:highlight>
                  <a:srgbClr val="00FFFF"/>
                </a:highlight>
              </a:rPr>
              <a:t>E</a:t>
            </a:r>
            <a:r>
              <a:rPr lang="en" dirty="0"/>
              <a:t>&gt; &lt;</a:t>
            </a:r>
            <a:r>
              <a:rPr lang="en" dirty="0">
                <a:highlight>
                  <a:srgbClr val="FFFF00"/>
                </a:highlight>
              </a:rPr>
              <a:t>A</a:t>
            </a:r>
            <a:r>
              <a:rPr lang="en" dirty="0"/>
              <a:t>&gt; </a:t>
            </a:r>
            <a:r>
              <a:rPr lang="en" dirty="0" smtClean="0"/>
              <a:t>queries</a:t>
            </a:r>
          </a:p>
          <a:p>
            <a:pPr marL="914400" lvl="1" indent="-228600" rtl="0">
              <a:lnSpc>
                <a:spcPct val="100000"/>
              </a:lnSpc>
              <a:spcBef>
                <a:spcPts val="0"/>
              </a:spcBef>
              <a:spcAft>
                <a:spcPts val="80"/>
              </a:spcAft>
            </a:pPr>
            <a:endParaRPr lang="en" dirty="0"/>
          </a:p>
          <a:p>
            <a:pPr marL="914400" lvl="1" indent="-228600" rtl="0">
              <a:lnSpc>
                <a:spcPct val="100000"/>
              </a:lnSpc>
              <a:spcBef>
                <a:spcPts val="0"/>
              </a:spcBef>
              <a:spcAft>
                <a:spcPts val="80"/>
              </a:spcAft>
            </a:pPr>
            <a:endParaRPr lang="en" dirty="0" smtClean="0"/>
          </a:p>
          <a:p>
            <a:pPr marL="914400" lvl="1" indent="-228600" rtl="0">
              <a:lnSpc>
                <a:spcPct val="100000"/>
              </a:lnSpc>
              <a:spcBef>
                <a:spcPts val="0"/>
              </a:spcBef>
              <a:spcAft>
                <a:spcPts val="80"/>
              </a:spcAft>
            </a:pPr>
            <a:endParaRPr lang="en" dirty="0"/>
          </a:p>
          <a:p>
            <a:pPr lvl="0">
              <a:lnSpc>
                <a:spcPct val="100000"/>
              </a:lnSpc>
              <a:spcAft>
                <a:spcPts val="80"/>
              </a:spcAft>
            </a:pPr>
            <a:endParaRPr lang="it-IT" dirty="0"/>
          </a:p>
          <a:p>
            <a:pPr marL="457200" lvl="0" indent="457200">
              <a:lnSpc>
                <a:spcPct val="100000"/>
              </a:lnSpc>
              <a:spcAft>
                <a:spcPts val="80"/>
              </a:spcAft>
            </a:pPr>
            <a:r>
              <a:rPr lang="it-IT" sz="1800" dirty="0">
                <a:highlight>
                  <a:srgbClr val="FFFF00"/>
                </a:highlight>
              </a:rPr>
              <a:t>Fire chief</a:t>
            </a:r>
            <a:r>
              <a:rPr lang="it-IT" sz="1800" dirty="0"/>
              <a:t> </a:t>
            </a:r>
            <a:r>
              <a:rPr lang="it-IT" sz="1800" dirty="0">
                <a:highlight>
                  <a:srgbClr val="00FFFF"/>
                </a:highlight>
              </a:rPr>
              <a:t>Palo Alto</a:t>
            </a:r>
            <a:r>
              <a:rPr lang="it-IT" sz="1800" dirty="0"/>
              <a:t>, </a:t>
            </a:r>
            <a:r>
              <a:rPr lang="it-IT" sz="1800" dirty="0">
                <a:highlight>
                  <a:srgbClr val="00FFFF"/>
                </a:highlight>
              </a:rPr>
              <a:t>Tanzania</a:t>
            </a:r>
            <a:r>
              <a:rPr lang="it-IT" sz="1800" dirty="0"/>
              <a:t> </a:t>
            </a:r>
            <a:r>
              <a:rPr lang="it-IT" sz="1800" dirty="0" smtClean="0">
                <a:highlight>
                  <a:srgbClr val="FFFF00"/>
                </a:highlight>
              </a:rPr>
              <a:t>soyabean production</a:t>
            </a:r>
            <a:endParaRPr lang="it-IT" sz="1800" dirty="0">
              <a:highlight>
                <a:srgbClr val="FFFF00"/>
              </a:highlight>
            </a:endParaRPr>
          </a:p>
          <a:p>
            <a:pPr marL="914400" lvl="1" indent="-228600" rtl="0">
              <a:lnSpc>
                <a:spcPct val="100000"/>
              </a:lnSpc>
              <a:spcBef>
                <a:spcPts val="0"/>
              </a:spcBef>
              <a:spcAft>
                <a:spcPts val="80"/>
              </a:spcAft>
            </a:pPr>
            <a:endParaRPr lang="en" dirty="0"/>
          </a:p>
          <a:p>
            <a:pPr marL="0" lvl="0" indent="0" rtl="0">
              <a:spcBef>
                <a:spcPts val="0"/>
              </a:spcBef>
              <a:buNone/>
            </a:pPr>
            <a:endParaRPr sz="1800" dirty="0"/>
          </a:p>
          <a:p>
            <a:pPr marL="457200" lvl="0" indent="457200" rtl="0">
              <a:spcBef>
                <a:spcPts val="0"/>
              </a:spcBef>
              <a:buNone/>
            </a:pPr>
            <a:endParaRPr sz="1800" dirty="0"/>
          </a:p>
        </p:txBody>
      </p:sp>
    </p:spTree>
    <p:extLst>
      <p:ext uri="{BB962C8B-B14F-4D97-AF65-F5344CB8AC3E}">
        <p14:creationId xmlns:p14="http://schemas.microsoft.com/office/powerpoint/2010/main" val="2899122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None/>
            </a:pPr>
            <a:r>
              <a:rPr lang="en"/>
              <a:t>Web Search today</a:t>
            </a:r>
          </a:p>
        </p:txBody>
      </p:sp>
      <p:sp>
        <p:nvSpPr>
          <p:cNvPr id="303" name="Shape 303"/>
          <p:cNvSpPr txBox="1">
            <a:spLocks noGrp="1"/>
          </p:cNvSpPr>
          <p:nvPr>
            <p:ph type="body" idx="1"/>
          </p:nvPr>
        </p:nvSpPr>
        <p:spPr>
          <a:xfrm>
            <a:off x="311700" y="621450"/>
            <a:ext cx="8520600" cy="3947400"/>
          </a:xfrm>
          <a:prstGeom prst="rect">
            <a:avLst/>
          </a:prstGeom>
        </p:spPr>
        <p:txBody>
          <a:bodyPr lIns="91425" tIns="91425" rIns="91425" bIns="91425" anchor="t" anchorCtr="0">
            <a:noAutofit/>
          </a:bodyPr>
          <a:lstStyle/>
          <a:p>
            <a:pPr marL="457200" lvl="0" indent="-228600" rtl="0">
              <a:spcBef>
                <a:spcPts val="0"/>
              </a:spcBef>
            </a:pPr>
            <a:r>
              <a:rPr lang="en" dirty="0"/>
              <a:t>Web search has evolved since the days when the answers to all queries </a:t>
            </a:r>
            <a:r>
              <a:rPr lang="en" dirty="0" smtClean="0"/>
              <a:t>were </a:t>
            </a:r>
            <a:r>
              <a:rPr lang="en" dirty="0"/>
              <a:t>ten blue links</a:t>
            </a:r>
          </a:p>
          <a:p>
            <a:pPr marL="914400" lvl="1" indent="-228600" rtl="0">
              <a:spcBef>
                <a:spcPts val="0"/>
              </a:spcBef>
            </a:pPr>
            <a:r>
              <a:rPr lang="en" dirty="0"/>
              <a:t>Information Retrieval problem</a:t>
            </a:r>
          </a:p>
          <a:p>
            <a:pPr marL="457200" lvl="0" indent="-228600" rtl="0">
              <a:spcBef>
                <a:spcPts val="0"/>
              </a:spcBef>
            </a:pPr>
            <a:r>
              <a:rPr lang="en" dirty="0"/>
              <a:t>Now: many queries get an exact answer almost as if you asked a clean structured database</a:t>
            </a:r>
          </a:p>
          <a:p>
            <a:pPr marL="457200" lvl="0" indent="-228600" rtl="0">
              <a:spcBef>
                <a:spcPts val="0"/>
              </a:spcBef>
            </a:pPr>
            <a:r>
              <a:rPr lang="en" dirty="0"/>
              <a:t>Q</a:t>
            </a:r>
            <a:r>
              <a:rPr lang="en" dirty="0" smtClean="0"/>
              <a:t>ueries classified as </a:t>
            </a:r>
            <a:r>
              <a:rPr lang="en" dirty="0"/>
              <a:t>per the type of structured information they </a:t>
            </a:r>
            <a:r>
              <a:rPr lang="en" dirty="0" smtClean="0"/>
              <a:t>seek: entity query, entity-attribute queries, list queries</a:t>
            </a:r>
            <a:endParaRPr lang="en" dirty="0"/>
          </a:p>
          <a:p>
            <a:pPr marL="914400" lvl="1" indent="-228600" rtl="0">
              <a:spcBef>
                <a:spcPts val="0"/>
              </a:spcBef>
            </a:pPr>
            <a:r>
              <a:rPr lang="en" dirty="0"/>
              <a:t>Each type: own processing pipeline and presentation </a:t>
            </a:r>
          </a:p>
          <a:p>
            <a:pPr marL="457200" lvl="0" indent="0" rtl="0">
              <a:spcBef>
                <a:spcPts val="0"/>
              </a:spcBef>
              <a:buNone/>
            </a:pPr>
            <a:r>
              <a:rPr lang="en" dirty="0"/>
              <a:t> </a:t>
            </a:r>
          </a:p>
        </p:txBody>
      </p:sp>
    </p:spTree>
  </p:cSld>
  <p:clrMapOvr>
    <a:masterClrMapping/>
  </p:clrMapOvr>
  <mc:AlternateContent xmlns:mc="http://schemas.openxmlformats.org/markup-compatibility/2006">
    <mc:Choice xmlns:p14="http://schemas.microsoft.com/office/powerpoint/2010/main" Requires="p14">
      <p:transition spd="slow" p14:dur="2000" advTm="124746"/>
    </mc:Choice>
    <mc:Fallback>
      <p:transition spd="slow" advTm="12474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53325" y="0"/>
            <a:ext cx="9037200" cy="572700"/>
          </a:xfrm>
          <a:prstGeom prst="rect">
            <a:avLst/>
          </a:prstGeom>
        </p:spPr>
        <p:txBody>
          <a:bodyPr lIns="91425" tIns="91425" rIns="91425" bIns="91425" anchor="t" anchorCtr="0">
            <a:noAutofit/>
          </a:bodyPr>
          <a:lstStyle/>
          <a:p>
            <a:pPr lvl="0">
              <a:spcBef>
                <a:spcPts val="0"/>
              </a:spcBef>
              <a:buNone/>
            </a:pPr>
            <a:r>
              <a:rPr lang="en"/>
              <a:t>Extracting Long Tail Attributes in Biperpedia</a:t>
            </a:r>
          </a:p>
        </p:txBody>
      </p:sp>
      <p:sp>
        <p:nvSpPr>
          <p:cNvPr id="689" name="Shape 689"/>
          <p:cNvSpPr/>
          <p:nvPr/>
        </p:nvSpPr>
        <p:spPr>
          <a:xfrm>
            <a:off x="6962050" y="1118750"/>
            <a:ext cx="998400" cy="8829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Attributes</a:t>
            </a:r>
          </a:p>
          <a:p>
            <a:pPr lvl="0">
              <a:spcBef>
                <a:spcPts val="0"/>
              </a:spcBef>
              <a:buNone/>
            </a:pPr>
            <a:endParaRPr/>
          </a:p>
        </p:txBody>
      </p:sp>
      <p:sp>
        <p:nvSpPr>
          <p:cNvPr id="690" name="Shape 690"/>
          <p:cNvSpPr/>
          <p:nvPr/>
        </p:nvSpPr>
        <p:spPr>
          <a:xfrm>
            <a:off x="6518200" y="1396100"/>
            <a:ext cx="268200" cy="226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1" name="Shape 691"/>
          <p:cNvSpPr/>
          <p:nvPr/>
        </p:nvSpPr>
        <p:spPr>
          <a:xfrm>
            <a:off x="1289350" y="2940175"/>
            <a:ext cx="998400" cy="6843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Attributes</a:t>
            </a:r>
          </a:p>
        </p:txBody>
      </p:sp>
      <p:sp>
        <p:nvSpPr>
          <p:cNvPr id="692" name="Shape 692"/>
          <p:cNvSpPr/>
          <p:nvPr/>
        </p:nvSpPr>
        <p:spPr>
          <a:xfrm>
            <a:off x="2676050" y="2940175"/>
            <a:ext cx="998400" cy="6843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Entities from KB</a:t>
            </a:r>
          </a:p>
        </p:txBody>
      </p:sp>
      <p:cxnSp>
        <p:nvCxnSpPr>
          <p:cNvPr id="693" name="Shape 693"/>
          <p:cNvCxnSpPr>
            <a:endCxn id="691" idx="1"/>
          </p:cNvCxnSpPr>
          <p:nvPr/>
        </p:nvCxnSpPr>
        <p:spPr>
          <a:xfrm flipH="1">
            <a:off x="1788550" y="2759875"/>
            <a:ext cx="416700" cy="180300"/>
          </a:xfrm>
          <a:prstGeom prst="straightConnector1">
            <a:avLst/>
          </a:prstGeom>
          <a:noFill/>
          <a:ln w="9525" cap="flat" cmpd="sng">
            <a:solidFill>
              <a:schemeClr val="dk2"/>
            </a:solidFill>
            <a:prstDash val="solid"/>
            <a:round/>
            <a:headEnd type="none" w="lg" len="lg"/>
            <a:tailEnd type="triangle" w="lg" len="lg"/>
          </a:ln>
        </p:spPr>
      </p:cxnSp>
      <p:cxnSp>
        <p:nvCxnSpPr>
          <p:cNvPr id="694" name="Shape 694"/>
          <p:cNvCxnSpPr>
            <a:endCxn id="692" idx="1"/>
          </p:cNvCxnSpPr>
          <p:nvPr/>
        </p:nvCxnSpPr>
        <p:spPr>
          <a:xfrm>
            <a:off x="2778350" y="2736775"/>
            <a:ext cx="396900" cy="203400"/>
          </a:xfrm>
          <a:prstGeom prst="straightConnector1">
            <a:avLst/>
          </a:prstGeom>
          <a:noFill/>
          <a:ln w="9525" cap="flat" cmpd="sng">
            <a:solidFill>
              <a:schemeClr val="dk2"/>
            </a:solidFill>
            <a:prstDash val="solid"/>
            <a:round/>
            <a:headEnd type="none" w="lg" len="lg"/>
            <a:tailEnd type="triangle" w="lg" len="lg"/>
          </a:ln>
        </p:spPr>
      </p:cxnSp>
      <p:sp>
        <p:nvSpPr>
          <p:cNvPr id="695" name="Shape 695"/>
          <p:cNvSpPr/>
          <p:nvPr/>
        </p:nvSpPr>
        <p:spPr>
          <a:xfrm>
            <a:off x="6779800" y="2490350"/>
            <a:ext cx="1960200" cy="6843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Entity, Attribute Pairs</a:t>
            </a:r>
          </a:p>
        </p:txBody>
      </p:sp>
      <p:sp>
        <p:nvSpPr>
          <p:cNvPr id="696" name="Shape 696"/>
          <p:cNvSpPr/>
          <p:nvPr/>
        </p:nvSpPr>
        <p:spPr>
          <a:xfrm>
            <a:off x="6442000" y="2767700"/>
            <a:ext cx="268200" cy="226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7" name="Shape 697"/>
          <p:cNvSpPr txBox="1">
            <a:spLocks noGrp="1"/>
          </p:cNvSpPr>
          <p:nvPr>
            <p:ph type="body" idx="1"/>
          </p:nvPr>
        </p:nvSpPr>
        <p:spPr>
          <a:xfrm>
            <a:off x="311700" y="621450"/>
            <a:ext cx="8520600" cy="3411000"/>
          </a:xfrm>
          <a:prstGeom prst="rect">
            <a:avLst/>
          </a:prstGeom>
        </p:spPr>
        <p:txBody>
          <a:bodyPr lIns="91425" tIns="91425" rIns="91425" bIns="91425" anchor="t" anchorCtr="0">
            <a:noAutofit/>
          </a:bodyPr>
          <a:lstStyle/>
          <a:p>
            <a:pPr marL="457200" lvl="0" indent="-228600" rtl="0">
              <a:lnSpc>
                <a:spcPct val="100000"/>
              </a:lnSpc>
              <a:spcBef>
                <a:spcPts val="0"/>
              </a:spcBef>
              <a:spcAft>
                <a:spcPts val="80"/>
              </a:spcAft>
              <a:buAutoNum type="arabicPeriod"/>
            </a:pPr>
            <a:r>
              <a:rPr lang="en" dirty="0"/>
              <a:t>Collect valid attribute </a:t>
            </a:r>
            <a:r>
              <a:rPr lang="en" dirty="0" smtClean="0"/>
              <a:t>names</a:t>
            </a:r>
          </a:p>
          <a:p>
            <a:pPr marL="914400" lvl="1" indent="-228600" rtl="0">
              <a:lnSpc>
                <a:spcPct val="100000"/>
              </a:lnSpc>
              <a:spcBef>
                <a:spcPts val="0"/>
              </a:spcBef>
              <a:spcAft>
                <a:spcPts val="80"/>
              </a:spcAft>
            </a:pPr>
            <a:r>
              <a:rPr lang="en" dirty="0" smtClean="0"/>
              <a:t>From “What is &lt;</a:t>
            </a:r>
            <a:r>
              <a:rPr lang="en" dirty="0" smtClean="0">
                <a:highlight>
                  <a:srgbClr val="FFFF00"/>
                </a:highlight>
              </a:rPr>
              <a:t>A</a:t>
            </a:r>
            <a:r>
              <a:rPr lang="en" dirty="0" smtClean="0"/>
              <a:t>&gt; of &lt;</a:t>
            </a:r>
            <a:r>
              <a:rPr lang="en" dirty="0" smtClean="0">
                <a:highlight>
                  <a:srgbClr val="00FFFF"/>
                </a:highlight>
              </a:rPr>
              <a:t>E</a:t>
            </a:r>
            <a:r>
              <a:rPr lang="en" dirty="0" smtClean="0"/>
              <a:t>&gt;” queries</a:t>
            </a:r>
          </a:p>
          <a:p>
            <a:pPr marL="1371600" lvl="2" indent="-228600" rtl="0">
              <a:lnSpc>
                <a:spcPct val="100000"/>
              </a:lnSpc>
              <a:spcBef>
                <a:spcPts val="0"/>
              </a:spcBef>
              <a:spcAft>
                <a:spcPts val="80"/>
              </a:spcAft>
              <a:buAutoNum type="romanLcPeriod"/>
            </a:pPr>
            <a:r>
              <a:rPr lang="en" dirty="0" smtClean="0"/>
              <a:t>What </a:t>
            </a:r>
            <a:r>
              <a:rPr lang="en" dirty="0"/>
              <a:t>is the </a:t>
            </a:r>
            <a:r>
              <a:rPr lang="en" dirty="0">
                <a:highlight>
                  <a:srgbClr val="FFFF00"/>
                </a:highlight>
              </a:rPr>
              <a:t>tiger population</a:t>
            </a:r>
            <a:r>
              <a:rPr lang="en" dirty="0"/>
              <a:t> of </a:t>
            </a:r>
            <a:r>
              <a:rPr lang="en" dirty="0">
                <a:highlight>
                  <a:srgbClr val="00FFFF"/>
                </a:highlight>
              </a:rPr>
              <a:t>India</a:t>
            </a:r>
            <a:r>
              <a:rPr lang="en" dirty="0"/>
              <a:t>?</a:t>
            </a:r>
          </a:p>
          <a:p>
            <a:pPr marL="1371600" lvl="2" indent="-228600" rtl="0">
              <a:lnSpc>
                <a:spcPct val="100000"/>
              </a:lnSpc>
              <a:spcBef>
                <a:spcPts val="0"/>
              </a:spcBef>
              <a:spcAft>
                <a:spcPts val="80"/>
              </a:spcAft>
              <a:buAutoNum type="romanLcPeriod"/>
            </a:pPr>
            <a:r>
              <a:rPr lang="en" dirty="0"/>
              <a:t>What is the </a:t>
            </a:r>
            <a:r>
              <a:rPr lang="en" dirty="0">
                <a:highlight>
                  <a:srgbClr val="FFFF00"/>
                </a:highlight>
              </a:rPr>
              <a:t>soybean production</a:t>
            </a:r>
            <a:r>
              <a:rPr lang="en" dirty="0"/>
              <a:t> of </a:t>
            </a:r>
            <a:r>
              <a:rPr lang="en" dirty="0">
                <a:highlight>
                  <a:srgbClr val="00FFFF"/>
                </a:highlight>
              </a:rPr>
              <a:t>Canada</a:t>
            </a:r>
            <a:r>
              <a:rPr lang="en" dirty="0"/>
              <a:t>?</a:t>
            </a:r>
          </a:p>
          <a:p>
            <a:pPr marL="457200" lvl="0" indent="-228600" rtl="0">
              <a:lnSpc>
                <a:spcPct val="100000"/>
              </a:lnSpc>
              <a:spcBef>
                <a:spcPts val="0"/>
              </a:spcBef>
              <a:spcAft>
                <a:spcPts val="80"/>
              </a:spcAft>
              <a:buAutoNum type="arabicPeriod"/>
            </a:pPr>
            <a:r>
              <a:rPr lang="en" dirty="0"/>
              <a:t>Collect Entity, Attribute </a:t>
            </a:r>
            <a:r>
              <a:rPr lang="en" dirty="0" smtClean="0"/>
              <a:t>pairs</a:t>
            </a:r>
            <a:endParaRPr lang="en" dirty="0"/>
          </a:p>
          <a:p>
            <a:pPr marL="914400" lvl="1" indent="-228600" rtl="0">
              <a:lnSpc>
                <a:spcPct val="100000"/>
              </a:lnSpc>
              <a:spcBef>
                <a:spcPts val="0"/>
              </a:spcBef>
              <a:spcAft>
                <a:spcPts val="80"/>
              </a:spcAft>
            </a:pPr>
            <a:r>
              <a:rPr lang="en" dirty="0"/>
              <a:t>From &lt;</a:t>
            </a:r>
            <a:r>
              <a:rPr lang="en" dirty="0">
                <a:highlight>
                  <a:srgbClr val="FFFF00"/>
                </a:highlight>
              </a:rPr>
              <a:t>A</a:t>
            </a:r>
            <a:r>
              <a:rPr lang="en" dirty="0"/>
              <a:t>&gt; &lt;</a:t>
            </a:r>
            <a:r>
              <a:rPr lang="en" dirty="0">
                <a:highlight>
                  <a:srgbClr val="00FFFF"/>
                </a:highlight>
              </a:rPr>
              <a:t>E</a:t>
            </a:r>
            <a:r>
              <a:rPr lang="en" dirty="0"/>
              <a:t>&gt; or &lt;</a:t>
            </a:r>
            <a:r>
              <a:rPr lang="en" dirty="0">
                <a:highlight>
                  <a:srgbClr val="00FFFF"/>
                </a:highlight>
              </a:rPr>
              <a:t>E</a:t>
            </a:r>
            <a:r>
              <a:rPr lang="en" dirty="0"/>
              <a:t>&gt; &lt;</a:t>
            </a:r>
            <a:r>
              <a:rPr lang="en" dirty="0">
                <a:highlight>
                  <a:srgbClr val="FFFF00"/>
                </a:highlight>
              </a:rPr>
              <a:t>A</a:t>
            </a:r>
            <a:r>
              <a:rPr lang="en" dirty="0"/>
              <a:t>&gt; </a:t>
            </a:r>
            <a:r>
              <a:rPr lang="en" dirty="0" smtClean="0"/>
              <a:t>queries</a:t>
            </a:r>
          </a:p>
          <a:p>
            <a:pPr marL="914400" lvl="1" indent="-228600" rtl="0">
              <a:lnSpc>
                <a:spcPct val="100000"/>
              </a:lnSpc>
              <a:spcBef>
                <a:spcPts val="0"/>
              </a:spcBef>
              <a:spcAft>
                <a:spcPts val="80"/>
              </a:spcAft>
            </a:pPr>
            <a:endParaRPr lang="en" dirty="0"/>
          </a:p>
          <a:p>
            <a:pPr marL="914400" lvl="1" indent="-228600" rtl="0">
              <a:lnSpc>
                <a:spcPct val="100000"/>
              </a:lnSpc>
              <a:spcBef>
                <a:spcPts val="0"/>
              </a:spcBef>
              <a:spcAft>
                <a:spcPts val="80"/>
              </a:spcAft>
            </a:pPr>
            <a:endParaRPr lang="en" dirty="0" smtClean="0"/>
          </a:p>
          <a:p>
            <a:pPr marL="914400" lvl="1" indent="-228600" rtl="0">
              <a:lnSpc>
                <a:spcPct val="100000"/>
              </a:lnSpc>
              <a:spcBef>
                <a:spcPts val="0"/>
              </a:spcBef>
              <a:spcAft>
                <a:spcPts val="80"/>
              </a:spcAft>
            </a:pPr>
            <a:endParaRPr lang="en" dirty="0"/>
          </a:p>
          <a:p>
            <a:pPr lvl="0">
              <a:lnSpc>
                <a:spcPct val="100000"/>
              </a:lnSpc>
              <a:spcAft>
                <a:spcPts val="80"/>
              </a:spcAft>
            </a:pPr>
            <a:endParaRPr lang="it-IT" dirty="0"/>
          </a:p>
          <a:p>
            <a:pPr marL="457200" lvl="0" indent="457200">
              <a:lnSpc>
                <a:spcPct val="100000"/>
              </a:lnSpc>
              <a:spcAft>
                <a:spcPts val="80"/>
              </a:spcAft>
            </a:pPr>
            <a:r>
              <a:rPr lang="it-IT" sz="1800" dirty="0">
                <a:highlight>
                  <a:srgbClr val="FFFF00"/>
                </a:highlight>
              </a:rPr>
              <a:t>Fire chief</a:t>
            </a:r>
            <a:r>
              <a:rPr lang="it-IT" sz="1800" dirty="0"/>
              <a:t> </a:t>
            </a:r>
            <a:r>
              <a:rPr lang="it-IT" sz="1800" dirty="0">
                <a:highlight>
                  <a:srgbClr val="00FFFF"/>
                </a:highlight>
              </a:rPr>
              <a:t>Palo Alto</a:t>
            </a:r>
            <a:r>
              <a:rPr lang="it-IT" sz="1800" dirty="0"/>
              <a:t>, </a:t>
            </a:r>
            <a:r>
              <a:rPr lang="it-IT" sz="1800" dirty="0">
                <a:highlight>
                  <a:srgbClr val="00FFFF"/>
                </a:highlight>
              </a:rPr>
              <a:t>Tanzania</a:t>
            </a:r>
            <a:r>
              <a:rPr lang="it-IT" sz="1800" dirty="0"/>
              <a:t> </a:t>
            </a:r>
            <a:r>
              <a:rPr lang="it-IT" sz="1800" dirty="0" smtClean="0">
                <a:highlight>
                  <a:srgbClr val="FFFF00"/>
                </a:highlight>
              </a:rPr>
              <a:t>soyabean production</a:t>
            </a:r>
          </a:p>
          <a:p>
            <a:pPr marL="457200" lvl="0" indent="457200">
              <a:lnSpc>
                <a:spcPct val="100000"/>
              </a:lnSpc>
              <a:spcAft>
                <a:spcPts val="80"/>
              </a:spcAft>
            </a:pPr>
            <a:r>
              <a:rPr lang="it-IT" sz="1800" dirty="0">
                <a:highlight>
                  <a:srgbClr val="FFFF00"/>
                </a:highlight>
              </a:rPr>
              <a:t>	</a:t>
            </a:r>
          </a:p>
          <a:p>
            <a:pPr marL="914400" lvl="1" indent="-228600" rtl="0">
              <a:lnSpc>
                <a:spcPct val="100000"/>
              </a:lnSpc>
              <a:spcBef>
                <a:spcPts val="0"/>
              </a:spcBef>
              <a:spcAft>
                <a:spcPts val="80"/>
              </a:spcAft>
            </a:pPr>
            <a:endParaRPr lang="en" dirty="0"/>
          </a:p>
          <a:p>
            <a:pPr marL="0" lvl="0" indent="0" rtl="0">
              <a:spcBef>
                <a:spcPts val="0"/>
              </a:spcBef>
              <a:buNone/>
            </a:pPr>
            <a:endParaRPr sz="1800" dirty="0"/>
          </a:p>
          <a:p>
            <a:pPr marL="457200" lvl="0" indent="457200" rtl="0">
              <a:spcBef>
                <a:spcPts val="0"/>
              </a:spcBef>
              <a:buNone/>
            </a:pPr>
            <a:endParaRPr sz="1800" dirty="0"/>
          </a:p>
        </p:txBody>
      </p:sp>
    </p:spTree>
    <p:extLst>
      <p:ext uri="{BB962C8B-B14F-4D97-AF65-F5344CB8AC3E}">
        <p14:creationId xmlns:p14="http://schemas.microsoft.com/office/powerpoint/2010/main" val="1847327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title"/>
          </p:nvPr>
        </p:nvSpPr>
        <p:spPr>
          <a:xfrm>
            <a:off x="53325" y="0"/>
            <a:ext cx="9037200" cy="572700"/>
          </a:xfrm>
          <a:prstGeom prst="rect">
            <a:avLst/>
          </a:prstGeom>
        </p:spPr>
        <p:txBody>
          <a:bodyPr lIns="91425" tIns="91425" rIns="91425" bIns="91425" anchor="t" anchorCtr="0">
            <a:noAutofit/>
          </a:bodyPr>
          <a:lstStyle/>
          <a:p>
            <a:pPr lvl="0" rtl="0">
              <a:spcBef>
                <a:spcPts val="0"/>
              </a:spcBef>
              <a:buNone/>
            </a:pPr>
            <a:r>
              <a:rPr lang="en"/>
              <a:t>Extracting Long Tail Attributes in Biperpedia</a:t>
            </a:r>
          </a:p>
        </p:txBody>
      </p:sp>
      <p:sp>
        <p:nvSpPr>
          <p:cNvPr id="703" name="Shape 703"/>
          <p:cNvSpPr txBox="1">
            <a:spLocks noGrp="1"/>
          </p:cNvSpPr>
          <p:nvPr>
            <p:ph type="body" idx="1"/>
          </p:nvPr>
        </p:nvSpPr>
        <p:spPr>
          <a:xfrm>
            <a:off x="311700" y="621450"/>
            <a:ext cx="8520600" cy="3947400"/>
          </a:xfrm>
          <a:prstGeom prst="rect">
            <a:avLst/>
          </a:prstGeom>
        </p:spPr>
        <p:txBody>
          <a:bodyPr lIns="91425" tIns="91425" rIns="91425" bIns="91425" anchor="t" anchorCtr="0">
            <a:noAutofit/>
          </a:bodyPr>
          <a:lstStyle/>
          <a:p>
            <a:pPr marL="457200" lvl="0" indent="-228600" rtl="0">
              <a:spcBef>
                <a:spcPts val="0"/>
              </a:spcBef>
              <a:buAutoNum type="arabicPeriod"/>
            </a:pPr>
            <a:r>
              <a:rPr lang="en" dirty="0"/>
              <a:t>Collect valid attribute names</a:t>
            </a:r>
          </a:p>
          <a:p>
            <a:pPr marL="914400" lvl="1" indent="-228600" rtl="0">
              <a:spcBef>
                <a:spcPts val="0"/>
              </a:spcBef>
              <a:buAutoNum type="alphaLcPeriod"/>
            </a:pPr>
            <a:r>
              <a:rPr lang="en" dirty="0"/>
              <a:t>From “What is &lt;</a:t>
            </a:r>
            <a:r>
              <a:rPr lang="en" dirty="0">
                <a:highlight>
                  <a:srgbClr val="FFFF00"/>
                </a:highlight>
              </a:rPr>
              <a:t>A</a:t>
            </a:r>
            <a:r>
              <a:rPr lang="en" dirty="0"/>
              <a:t>&gt; of &lt;</a:t>
            </a:r>
            <a:r>
              <a:rPr lang="en" dirty="0">
                <a:highlight>
                  <a:srgbClr val="00FFFF"/>
                </a:highlight>
              </a:rPr>
              <a:t>E</a:t>
            </a:r>
            <a:r>
              <a:rPr lang="en" dirty="0"/>
              <a:t>&gt;” queries</a:t>
            </a:r>
          </a:p>
          <a:p>
            <a:pPr marL="1371600" lvl="2" indent="-228600" rtl="0">
              <a:spcBef>
                <a:spcPts val="0"/>
              </a:spcBef>
              <a:buAutoNum type="romanLcPeriod"/>
            </a:pPr>
            <a:r>
              <a:rPr lang="en" dirty="0"/>
              <a:t>What is the </a:t>
            </a:r>
            <a:r>
              <a:rPr lang="en" dirty="0">
                <a:highlight>
                  <a:srgbClr val="FFFF00"/>
                </a:highlight>
              </a:rPr>
              <a:t>tiger population</a:t>
            </a:r>
            <a:r>
              <a:rPr lang="en" dirty="0"/>
              <a:t> of </a:t>
            </a:r>
            <a:r>
              <a:rPr lang="en" dirty="0">
                <a:highlight>
                  <a:srgbClr val="00FFFF"/>
                </a:highlight>
              </a:rPr>
              <a:t>India</a:t>
            </a:r>
            <a:r>
              <a:rPr lang="en" dirty="0"/>
              <a:t>?</a:t>
            </a:r>
          </a:p>
          <a:p>
            <a:pPr marL="1371600" lvl="2" indent="-228600" rtl="0">
              <a:spcBef>
                <a:spcPts val="0"/>
              </a:spcBef>
              <a:buAutoNum type="romanLcPeriod"/>
            </a:pPr>
            <a:r>
              <a:rPr lang="en" dirty="0"/>
              <a:t>What is the </a:t>
            </a:r>
            <a:r>
              <a:rPr lang="en" dirty="0">
                <a:highlight>
                  <a:srgbClr val="FFFF00"/>
                </a:highlight>
              </a:rPr>
              <a:t>soybean production</a:t>
            </a:r>
            <a:r>
              <a:rPr lang="en" dirty="0"/>
              <a:t> of </a:t>
            </a:r>
            <a:r>
              <a:rPr lang="en" dirty="0">
                <a:highlight>
                  <a:srgbClr val="00FFFF"/>
                </a:highlight>
              </a:rPr>
              <a:t>Canada</a:t>
            </a:r>
            <a:r>
              <a:rPr lang="en" dirty="0"/>
              <a:t>?</a:t>
            </a:r>
          </a:p>
          <a:p>
            <a:pPr marL="457200" lvl="0" indent="-228600" rtl="0">
              <a:spcBef>
                <a:spcPts val="0"/>
              </a:spcBef>
              <a:buAutoNum type="arabicPeriod"/>
            </a:pPr>
            <a:r>
              <a:rPr lang="en" dirty="0"/>
              <a:t>Collect Entity, Attribute pairs</a:t>
            </a:r>
          </a:p>
          <a:p>
            <a:pPr marL="914400" lvl="1" indent="-228600" rtl="0">
              <a:spcBef>
                <a:spcPts val="0"/>
              </a:spcBef>
              <a:buAutoNum type="alphaLcPeriod"/>
            </a:pPr>
            <a:r>
              <a:rPr lang="en" dirty="0"/>
              <a:t>From &lt;</a:t>
            </a:r>
            <a:r>
              <a:rPr lang="en" dirty="0">
                <a:highlight>
                  <a:srgbClr val="FFFF00"/>
                </a:highlight>
              </a:rPr>
              <a:t>A</a:t>
            </a:r>
            <a:r>
              <a:rPr lang="en" dirty="0"/>
              <a:t>&gt; &lt;</a:t>
            </a:r>
            <a:r>
              <a:rPr lang="en" dirty="0">
                <a:highlight>
                  <a:srgbClr val="00FFFF"/>
                </a:highlight>
              </a:rPr>
              <a:t>E</a:t>
            </a:r>
            <a:r>
              <a:rPr lang="en" dirty="0"/>
              <a:t>&gt; or &lt;</a:t>
            </a:r>
            <a:r>
              <a:rPr lang="en" dirty="0">
                <a:highlight>
                  <a:srgbClr val="00FFFF"/>
                </a:highlight>
              </a:rPr>
              <a:t>E</a:t>
            </a:r>
            <a:r>
              <a:rPr lang="en" dirty="0"/>
              <a:t>&gt; &lt;</a:t>
            </a:r>
            <a:r>
              <a:rPr lang="en" dirty="0">
                <a:highlight>
                  <a:srgbClr val="FFFF00"/>
                </a:highlight>
              </a:rPr>
              <a:t>A</a:t>
            </a:r>
            <a:r>
              <a:rPr lang="en" dirty="0"/>
              <a:t>&gt; </a:t>
            </a:r>
            <a:r>
              <a:rPr lang="en" dirty="0" smtClean="0"/>
              <a:t>queries</a:t>
            </a:r>
            <a:endParaRPr dirty="0"/>
          </a:p>
          <a:p>
            <a:pPr marL="457200" lvl="0" indent="457200" rtl="0">
              <a:spcBef>
                <a:spcPts val="0"/>
              </a:spcBef>
              <a:buNone/>
            </a:pPr>
            <a:r>
              <a:rPr lang="en" sz="1800" dirty="0">
                <a:highlight>
                  <a:srgbClr val="FFFF00"/>
                </a:highlight>
              </a:rPr>
              <a:t>Fire chief</a:t>
            </a:r>
            <a:r>
              <a:rPr lang="en" sz="1800" dirty="0"/>
              <a:t> </a:t>
            </a:r>
            <a:r>
              <a:rPr lang="en" sz="1800" dirty="0">
                <a:highlight>
                  <a:srgbClr val="00FFFF"/>
                </a:highlight>
              </a:rPr>
              <a:t>Palo Alto</a:t>
            </a:r>
            <a:r>
              <a:rPr lang="en" sz="1800" dirty="0"/>
              <a:t>, </a:t>
            </a:r>
            <a:r>
              <a:rPr lang="en" sz="1800" dirty="0">
                <a:highlight>
                  <a:srgbClr val="00FFFF"/>
                </a:highlight>
              </a:rPr>
              <a:t>Tanzania</a:t>
            </a:r>
            <a:r>
              <a:rPr lang="en" sz="1800" dirty="0"/>
              <a:t> </a:t>
            </a:r>
            <a:r>
              <a:rPr lang="en" sz="1800" dirty="0" smtClean="0">
                <a:highlight>
                  <a:srgbClr val="FFFF00"/>
                </a:highlight>
              </a:rPr>
              <a:t>soyabean production</a:t>
            </a:r>
            <a:endParaRPr lang="en" sz="1800" dirty="0">
              <a:highlight>
                <a:srgbClr val="FFFF00"/>
              </a:highlight>
            </a:endParaRPr>
          </a:p>
          <a:p>
            <a:pPr marL="0" lvl="0" indent="0" rtl="0">
              <a:spcBef>
                <a:spcPts val="0"/>
              </a:spcBef>
              <a:buNone/>
            </a:pPr>
            <a:r>
              <a:rPr lang="en" sz="1800" dirty="0"/>
              <a:t>3.  Generalize entities to their class in KB, group-by</a:t>
            </a:r>
          </a:p>
          <a:p>
            <a:pPr marL="457200" lvl="0" indent="457200" rtl="0">
              <a:spcBef>
                <a:spcPts val="0"/>
              </a:spcBef>
              <a:buNone/>
            </a:pPr>
            <a:endParaRPr sz="1800" dirty="0"/>
          </a:p>
        </p:txBody>
      </p:sp>
      <p:sp>
        <p:nvSpPr>
          <p:cNvPr id="704" name="Shape 704"/>
          <p:cNvSpPr/>
          <p:nvPr/>
        </p:nvSpPr>
        <p:spPr>
          <a:xfrm>
            <a:off x="6962050" y="1118750"/>
            <a:ext cx="998400" cy="8829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Attributes</a:t>
            </a:r>
          </a:p>
          <a:p>
            <a:pPr lvl="0" rtl="0">
              <a:spcBef>
                <a:spcPts val="0"/>
              </a:spcBef>
              <a:buNone/>
            </a:pPr>
            <a:endParaRPr/>
          </a:p>
        </p:txBody>
      </p:sp>
      <p:sp>
        <p:nvSpPr>
          <p:cNvPr id="705" name="Shape 705"/>
          <p:cNvSpPr/>
          <p:nvPr/>
        </p:nvSpPr>
        <p:spPr>
          <a:xfrm>
            <a:off x="6518200" y="1396100"/>
            <a:ext cx="268200" cy="226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0" name="Shape 710"/>
          <p:cNvSpPr/>
          <p:nvPr/>
        </p:nvSpPr>
        <p:spPr>
          <a:xfrm>
            <a:off x="6779800" y="2490350"/>
            <a:ext cx="1960200" cy="6843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Entity, Attribute Pairs</a:t>
            </a:r>
          </a:p>
        </p:txBody>
      </p:sp>
      <p:sp>
        <p:nvSpPr>
          <p:cNvPr id="711" name="Shape 711"/>
          <p:cNvSpPr/>
          <p:nvPr/>
        </p:nvSpPr>
        <p:spPr>
          <a:xfrm>
            <a:off x="6442000" y="2767700"/>
            <a:ext cx="268200" cy="226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2" name="Shape 712"/>
          <p:cNvSpPr/>
          <p:nvPr/>
        </p:nvSpPr>
        <p:spPr>
          <a:xfrm>
            <a:off x="6795900" y="3821575"/>
            <a:ext cx="2216400" cy="6843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Class, Attribute, Score</a:t>
            </a:r>
          </a:p>
        </p:txBody>
      </p:sp>
      <p:sp>
        <p:nvSpPr>
          <p:cNvPr id="713" name="Shape 713"/>
          <p:cNvSpPr/>
          <p:nvPr/>
        </p:nvSpPr>
        <p:spPr>
          <a:xfrm>
            <a:off x="6458100" y="4098925"/>
            <a:ext cx="268200" cy="226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p:txBody>
          <a:bodyPr/>
          <a:lstStyle/>
          <a:p>
            <a:r>
              <a:rPr lang="en" sz="3000" dirty="0" smtClean="0">
                <a:solidFill>
                  <a:srgbClr val="0000FF"/>
                </a:solidFill>
              </a:rPr>
              <a:t>Aggregation per class</a:t>
            </a:r>
            <a:endParaRPr lang="en-US" dirty="0"/>
          </a:p>
        </p:txBody>
      </p:sp>
      <p:pic>
        <p:nvPicPr>
          <p:cNvPr id="94" name="Shape 94" descr="Screen Shot 2013-10-25 at 6.42.49 PM.png"/>
          <p:cNvPicPr preferRelativeResize="0"/>
          <p:nvPr/>
        </p:nvPicPr>
        <p:blipFill rotWithShape="1">
          <a:blip r:embed="rId3">
            <a:alphaModFix/>
          </a:blip>
          <a:srcRect/>
          <a:stretch/>
        </p:blipFill>
        <p:spPr>
          <a:xfrm>
            <a:off x="2000251" y="1153594"/>
            <a:ext cx="5372099" cy="3792150"/>
          </a:xfrm>
          <a:prstGeom prst="rect">
            <a:avLst/>
          </a:prstGeom>
          <a:noFill/>
          <a:ln>
            <a:noFill/>
          </a:ln>
        </p:spPr>
      </p:pic>
    </p:spTree>
    <p:extLst>
      <p:ext uri="{BB962C8B-B14F-4D97-AF65-F5344CB8AC3E}">
        <p14:creationId xmlns:p14="http://schemas.microsoft.com/office/powerpoint/2010/main" val="4214945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94290" y="457200"/>
            <a:ext cx="7192360" cy="857250"/>
          </a:xfrm>
          <a:prstGeom prst="rect">
            <a:avLst/>
          </a:prstGeom>
          <a:noFill/>
          <a:ln>
            <a:noFill/>
          </a:ln>
        </p:spPr>
        <p:txBody>
          <a:bodyPr lIns="68569" tIns="34275" rIns="68569" bIns="34275" anchor="ctr" anchorCtr="0">
            <a:noAutofit/>
          </a:bodyPr>
          <a:lstStyle/>
          <a:p>
            <a:pPr algn="l">
              <a:buClr>
                <a:schemeClr val="dk2"/>
              </a:buClr>
              <a:buSzPct val="25000"/>
            </a:pPr>
            <a:r>
              <a:rPr lang="en" sz="3000" dirty="0">
                <a:solidFill>
                  <a:srgbClr val="0000FF"/>
                </a:solidFill>
              </a:rPr>
              <a:t>E</a:t>
            </a:r>
            <a:r>
              <a:rPr lang="en" sz="3000" dirty="0" smtClean="0">
                <a:solidFill>
                  <a:srgbClr val="0000FF"/>
                </a:solidFill>
              </a:rPr>
              <a:t>xtraction from Web Text</a:t>
            </a:r>
            <a:endParaRPr lang="en-US" sz="3300" dirty="0">
              <a:solidFill>
                <a:schemeClr val="dk2"/>
              </a:solidFill>
            </a:endParaRPr>
          </a:p>
        </p:txBody>
      </p:sp>
      <p:sp>
        <p:nvSpPr>
          <p:cNvPr id="100" name="Shape 100"/>
          <p:cNvSpPr txBox="1">
            <a:spLocks noGrp="1"/>
          </p:cNvSpPr>
          <p:nvPr>
            <p:ph type="body" idx="1"/>
          </p:nvPr>
        </p:nvSpPr>
        <p:spPr>
          <a:xfrm>
            <a:off x="620109" y="1485900"/>
            <a:ext cx="8376745" cy="3086100"/>
          </a:xfrm>
          <a:prstGeom prst="rect">
            <a:avLst/>
          </a:prstGeom>
          <a:noFill/>
          <a:ln>
            <a:noFill/>
          </a:ln>
        </p:spPr>
        <p:txBody>
          <a:bodyPr lIns="68569" tIns="34275" rIns="68569" bIns="34275" anchor="t" anchorCtr="0">
            <a:noAutofit/>
          </a:bodyPr>
          <a:lstStyle/>
          <a:p>
            <a:pPr marL="257175" indent="-257175">
              <a:lnSpc>
                <a:spcPct val="100000"/>
              </a:lnSpc>
              <a:spcBef>
                <a:spcPts val="0"/>
              </a:spcBef>
            </a:pPr>
            <a:r>
              <a:rPr lang="en-US" sz="2400" dirty="0">
                <a:solidFill>
                  <a:schemeClr val="dk1"/>
                </a:solidFill>
              </a:rPr>
              <a:t>Consider the top attributes from queries</a:t>
            </a:r>
          </a:p>
          <a:p>
            <a:pPr marL="257175" indent="-257175">
              <a:lnSpc>
                <a:spcPct val="100000"/>
              </a:lnSpc>
              <a:spcBef>
                <a:spcPts val="480"/>
              </a:spcBef>
            </a:pPr>
            <a:r>
              <a:rPr lang="en-US" sz="2400" dirty="0">
                <a:solidFill>
                  <a:schemeClr val="dk1"/>
                </a:solidFill>
              </a:rPr>
              <a:t>Learn text patterns expressing them:</a:t>
            </a:r>
          </a:p>
          <a:p>
            <a:pPr marL="557213" lvl="1" indent="-214313">
              <a:lnSpc>
                <a:spcPct val="100000"/>
              </a:lnSpc>
              <a:spcBef>
                <a:spcPts val="420"/>
              </a:spcBef>
              <a:buSzPct val="100000"/>
            </a:pPr>
            <a:r>
              <a:rPr lang="en-US" sz="2100" i="1" dirty="0">
                <a:solidFill>
                  <a:schemeClr val="dk1"/>
                </a:solidFill>
              </a:rPr>
              <a:t>“the </a:t>
            </a:r>
            <a:r>
              <a:rPr lang="en-US" sz="2100" b="1" i="1" dirty="0" err="1">
                <a:solidFill>
                  <a:schemeClr val="dk1"/>
                </a:solidFill>
              </a:rPr>
              <a:t>gdp</a:t>
            </a:r>
            <a:r>
              <a:rPr lang="en-US" sz="2100" i="1" dirty="0">
                <a:solidFill>
                  <a:schemeClr val="dk1"/>
                </a:solidFill>
              </a:rPr>
              <a:t> of X rose by Z”</a:t>
            </a:r>
          </a:p>
          <a:p>
            <a:pPr marL="257175" indent="-257175">
              <a:lnSpc>
                <a:spcPct val="100000"/>
              </a:lnSpc>
              <a:spcBef>
                <a:spcPts val="480"/>
              </a:spcBef>
            </a:pPr>
            <a:r>
              <a:rPr lang="en-US" sz="2400" dirty="0">
                <a:solidFill>
                  <a:schemeClr val="dk1"/>
                </a:solidFill>
              </a:rPr>
              <a:t>Find similar sentences but with different attributes:</a:t>
            </a:r>
          </a:p>
          <a:p>
            <a:pPr marL="557213" lvl="1" indent="-214313">
              <a:lnSpc>
                <a:spcPct val="100000"/>
              </a:lnSpc>
              <a:spcBef>
                <a:spcPts val="420"/>
              </a:spcBef>
              <a:buSzPct val="100000"/>
            </a:pPr>
            <a:r>
              <a:rPr lang="en-US" sz="2100" i="1" dirty="0">
                <a:solidFill>
                  <a:schemeClr val="dk1"/>
                </a:solidFill>
              </a:rPr>
              <a:t>“the coffee production of X rose by Z”</a:t>
            </a:r>
          </a:p>
          <a:p>
            <a:pPr marL="257175" indent="-257175">
              <a:lnSpc>
                <a:spcPct val="100000"/>
              </a:lnSpc>
              <a:spcBef>
                <a:spcPts val="480"/>
              </a:spcBef>
            </a:pPr>
            <a:r>
              <a:rPr lang="en-US" sz="2400" dirty="0">
                <a:solidFill>
                  <a:schemeClr val="dk1"/>
                </a:solidFill>
              </a:rPr>
              <a:t>Aggregate by class</a:t>
            </a:r>
          </a:p>
          <a:p>
            <a:pPr marL="0" indent="0">
              <a:spcBef>
                <a:spcPts val="0"/>
              </a:spcBef>
              <a:buSzPct val="25000"/>
              <a:buNone/>
            </a:pPr>
            <a:endParaRPr sz="2400" dirty="0">
              <a:solidFill>
                <a:schemeClr val="dk1"/>
              </a:solidFill>
            </a:endParaRPr>
          </a:p>
        </p:txBody>
      </p:sp>
    </p:spTree>
    <p:extLst>
      <p:ext uri="{BB962C8B-B14F-4D97-AF65-F5344CB8AC3E}">
        <p14:creationId xmlns:p14="http://schemas.microsoft.com/office/powerpoint/2010/main" val="2638912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dirty="0"/>
              <a:t>Attributes harvested from Biperpedia</a:t>
            </a:r>
          </a:p>
        </p:txBody>
      </p:sp>
      <p:sp>
        <p:nvSpPr>
          <p:cNvPr id="719" name="Shape 719"/>
          <p:cNvSpPr txBox="1">
            <a:spLocks noGrp="1"/>
          </p:cNvSpPr>
          <p:nvPr>
            <p:ph type="sldNum" idx="12"/>
          </p:nvPr>
        </p:nvSpPr>
        <p:spPr>
          <a:xfrm>
            <a:off x="8320057" y="34059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720" name="Shape 720"/>
          <p:cNvSpPr/>
          <p:nvPr/>
        </p:nvSpPr>
        <p:spPr>
          <a:xfrm>
            <a:off x="995000" y="681900"/>
            <a:ext cx="1242900" cy="432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Countries</a:t>
            </a:r>
          </a:p>
        </p:txBody>
      </p:sp>
      <p:sp>
        <p:nvSpPr>
          <p:cNvPr id="721" name="Shape 721"/>
          <p:cNvSpPr/>
          <p:nvPr/>
        </p:nvSpPr>
        <p:spPr>
          <a:xfrm>
            <a:off x="4062637" y="681900"/>
            <a:ext cx="1020900" cy="432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People</a:t>
            </a:r>
          </a:p>
        </p:txBody>
      </p:sp>
      <p:sp>
        <p:nvSpPr>
          <p:cNvPr id="722" name="Shape 722"/>
          <p:cNvSpPr txBox="1"/>
          <p:nvPr/>
        </p:nvSpPr>
        <p:spPr>
          <a:xfrm>
            <a:off x="8339825" y="681900"/>
            <a:ext cx="699000" cy="324600"/>
          </a:xfrm>
          <a:prstGeom prst="rect">
            <a:avLst/>
          </a:prstGeom>
          <a:noFill/>
          <a:ln>
            <a:noFill/>
          </a:ln>
        </p:spPr>
        <p:txBody>
          <a:bodyPr lIns="91425" tIns="91425" rIns="91425" bIns="91425" anchor="t" anchorCtr="0">
            <a:noAutofit/>
          </a:bodyPr>
          <a:lstStyle/>
          <a:p>
            <a:pPr lvl="0" rtl="0">
              <a:spcBef>
                <a:spcPts val="0"/>
              </a:spcBef>
              <a:buNone/>
            </a:pPr>
            <a:r>
              <a:rPr lang="en" sz="2400"/>
              <a:t>...</a:t>
            </a:r>
          </a:p>
        </p:txBody>
      </p:sp>
      <p:sp>
        <p:nvSpPr>
          <p:cNvPr id="723" name="Shape 723"/>
          <p:cNvSpPr txBox="1"/>
          <p:nvPr/>
        </p:nvSpPr>
        <p:spPr>
          <a:xfrm>
            <a:off x="746475" y="1339425"/>
            <a:ext cx="1542600" cy="258000"/>
          </a:xfrm>
          <a:prstGeom prst="rect">
            <a:avLst/>
          </a:prstGeom>
          <a:noFill/>
          <a:ln>
            <a:noFill/>
          </a:ln>
        </p:spPr>
        <p:txBody>
          <a:bodyPr lIns="91425" tIns="91425" rIns="91425" bIns="91425" anchor="t" anchorCtr="0">
            <a:noAutofit/>
          </a:bodyPr>
          <a:lstStyle/>
          <a:p>
            <a:pPr lvl="0" rtl="0">
              <a:spcBef>
                <a:spcPts val="0"/>
              </a:spcBef>
              <a:buNone/>
            </a:pPr>
            <a:endParaRPr sz="1800">
              <a:highlight>
                <a:srgbClr val="FFFF00"/>
              </a:highlight>
            </a:endParaRPr>
          </a:p>
        </p:txBody>
      </p:sp>
      <p:sp>
        <p:nvSpPr>
          <p:cNvPr id="724" name="Shape 724"/>
          <p:cNvSpPr txBox="1"/>
          <p:nvPr/>
        </p:nvSpPr>
        <p:spPr>
          <a:xfrm>
            <a:off x="1039125" y="1281150"/>
            <a:ext cx="10209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history</a:t>
            </a:r>
          </a:p>
        </p:txBody>
      </p:sp>
      <p:sp>
        <p:nvSpPr>
          <p:cNvPr id="725" name="Shape 725"/>
          <p:cNvSpPr txBox="1"/>
          <p:nvPr/>
        </p:nvSpPr>
        <p:spPr>
          <a:xfrm>
            <a:off x="1039125" y="1624050"/>
            <a:ext cx="1116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economy</a:t>
            </a:r>
          </a:p>
        </p:txBody>
      </p:sp>
      <p:sp>
        <p:nvSpPr>
          <p:cNvPr id="726" name="Shape 726"/>
          <p:cNvSpPr txBox="1"/>
          <p:nvPr/>
        </p:nvSpPr>
        <p:spPr>
          <a:xfrm>
            <a:off x="1039125" y="1966950"/>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religions</a:t>
            </a:r>
          </a:p>
        </p:txBody>
      </p:sp>
      <p:sp>
        <p:nvSpPr>
          <p:cNvPr id="727" name="Shape 727"/>
          <p:cNvSpPr txBox="1"/>
          <p:nvPr/>
        </p:nvSpPr>
        <p:spPr>
          <a:xfrm>
            <a:off x="1039125" y="2309850"/>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capital</a:t>
            </a:r>
          </a:p>
        </p:txBody>
      </p:sp>
      <p:sp>
        <p:nvSpPr>
          <p:cNvPr id="728" name="Shape 728"/>
          <p:cNvSpPr txBox="1"/>
          <p:nvPr/>
        </p:nvSpPr>
        <p:spPr>
          <a:xfrm>
            <a:off x="1039125" y="2652750"/>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729" name="Shape 729"/>
          <p:cNvSpPr txBox="1"/>
          <p:nvPr/>
        </p:nvSpPr>
        <p:spPr>
          <a:xfrm>
            <a:off x="3704525" y="1303912"/>
            <a:ext cx="1542600" cy="258000"/>
          </a:xfrm>
          <a:prstGeom prst="rect">
            <a:avLst/>
          </a:prstGeom>
          <a:noFill/>
          <a:ln>
            <a:noFill/>
          </a:ln>
        </p:spPr>
        <p:txBody>
          <a:bodyPr lIns="91425" tIns="91425" rIns="91425" bIns="91425" anchor="t" anchorCtr="0">
            <a:noAutofit/>
          </a:bodyPr>
          <a:lstStyle/>
          <a:p>
            <a:pPr lvl="0" rtl="0">
              <a:spcBef>
                <a:spcPts val="0"/>
              </a:spcBef>
              <a:buNone/>
            </a:pPr>
            <a:endParaRPr sz="1800"/>
          </a:p>
        </p:txBody>
      </p:sp>
      <p:sp>
        <p:nvSpPr>
          <p:cNvPr id="730" name="Shape 730"/>
          <p:cNvSpPr txBox="1"/>
          <p:nvPr/>
        </p:nvSpPr>
        <p:spPr>
          <a:xfrm>
            <a:off x="3997175" y="1245637"/>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biography</a:t>
            </a:r>
          </a:p>
        </p:txBody>
      </p:sp>
      <p:sp>
        <p:nvSpPr>
          <p:cNvPr id="731" name="Shape 731"/>
          <p:cNvSpPr txBox="1"/>
          <p:nvPr/>
        </p:nvSpPr>
        <p:spPr>
          <a:xfrm>
            <a:off x="3997175" y="1588537"/>
            <a:ext cx="1116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age</a:t>
            </a:r>
          </a:p>
        </p:txBody>
      </p:sp>
      <p:sp>
        <p:nvSpPr>
          <p:cNvPr id="732" name="Shape 732"/>
          <p:cNvSpPr txBox="1"/>
          <p:nvPr/>
        </p:nvSpPr>
        <p:spPr>
          <a:xfrm>
            <a:off x="3997175" y="1931437"/>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height</a:t>
            </a:r>
          </a:p>
        </p:txBody>
      </p:sp>
      <p:sp>
        <p:nvSpPr>
          <p:cNvPr id="733" name="Shape 733"/>
          <p:cNvSpPr txBox="1"/>
          <p:nvPr/>
        </p:nvSpPr>
        <p:spPr>
          <a:xfrm>
            <a:off x="3997175" y="2274337"/>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birthday</a:t>
            </a:r>
          </a:p>
        </p:txBody>
      </p:sp>
      <p:sp>
        <p:nvSpPr>
          <p:cNvPr id="734" name="Shape 734"/>
          <p:cNvSpPr txBox="1"/>
          <p:nvPr/>
        </p:nvSpPr>
        <p:spPr>
          <a:xfrm>
            <a:off x="3997175" y="2617237"/>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735" name="Shape 735"/>
          <p:cNvSpPr/>
          <p:nvPr/>
        </p:nvSpPr>
        <p:spPr>
          <a:xfrm>
            <a:off x="721300" y="1356056"/>
            <a:ext cx="233100" cy="2551200"/>
          </a:xfrm>
          <a:prstGeom prst="leftBrace">
            <a:avLst>
              <a:gd name="adj1" fmla="val 8333"/>
              <a:gd name="adj2" fmla="val 50000"/>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6" name="Shape 736"/>
          <p:cNvSpPr txBox="1"/>
          <p:nvPr/>
        </p:nvSpPr>
        <p:spPr>
          <a:xfrm>
            <a:off x="-38475" y="2483722"/>
            <a:ext cx="835800" cy="258000"/>
          </a:xfrm>
          <a:prstGeom prst="rect">
            <a:avLst/>
          </a:prstGeom>
          <a:noFill/>
          <a:ln>
            <a:noFill/>
          </a:ln>
        </p:spPr>
        <p:txBody>
          <a:bodyPr lIns="91425" tIns="91425" rIns="91425" bIns="91425" anchor="t" anchorCtr="0">
            <a:noAutofit/>
          </a:bodyPr>
          <a:lstStyle/>
          <a:p>
            <a:pPr lvl="0" rtl="0">
              <a:spcBef>
                <a:spcPts val="0"/>
              </a:spcBef>
              <a:buNone/>
            </a:pPr>
            <a:r>
              <a:rPr lang="en"/>
              <a:t>~100K</a:t>
            </a:r>
          </a:p>
        </p:txBody>
      </p:sp>
      <p:sp>
        <p:nvSpPr>
          <p:cNvPr id="737" name="Shape 737"/>
          <p:cNvSpPr/>
          <p:nvPr/>
        </p:nvSpPr>
        <p:spPr>
          <a:xfrm>
            <a:off x="3693100" y="1356056"/>
            <a:ext cx="233100" cy="2551200"/>
          </a:xfrm>
          <a:prstGeom prst="leftBrace">
            <a:avLst>
              <a:gd name="adj1" fmla="val 8333"/>
              <a:gd name="adj2" fmla="val 50000"/>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8" name="Shape 738"/>
          <p:cNvSpPr txBox="1"/>
          <p:nvPr/>
        </p:nvSpPr>
        <p:spPr>
          <a:xfrm>
            <a:off x="3011000" y="2483722"/>
            <a:ext cx="612600" cy="258000"/>
          </a:xfrm>
          <a:prstGeom prst="rect">
            <a:avLst/>
          </a:prstGeom>
          <a:noFill/>
          <a:ln>
            <a:noFill/>
          </a:ln>
        </p:spPr>
        <p:txBody>
          <a:bodyPr lIns="91425" tIns="91425" rIns="91425" bIns="91425" anchor="t" anchorCtr="0">
            <a:noAutofit/>
          </a:bodyPr>
          <a:lstStyle/>
          <a:p>
            <a:pPr lvl="0" rtl="0">
              <a:spcBef>
                <a:spcPts val="0"/>
              </a:spcBef>
              <a:buNone/>
            </a:pPr>
            <a:r>
              <a:rPr lang="en"/>
              <a:t>~10K</a:t>
            </a:r>
          </a:p>
        </p:txBody>
      </p:sp>
      <p:sp>
        <p:nvSpPr>
          <p:cNvPr id="739" name="Shape 739"/>
          <p:cNvSpPr/>
          <p:nvPr/>
        </p:nvSpPr>
        <p:spPr>
          <a:xfrm>
            <a:off x="6592430" y="681900"/>
            <a:ext cx="1498200" cy="432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Sports Cars</a:t>
            </a:r>
          </a:p>
        </p:txBody>
      </p:sp>
      <p:sp>
        <p:nvSpPr>
          <p:cNvPr id="740" name="Shape 740"/>
          <p:cNvSpPr txBox="1"/>
          <p:nvPr/>
        </p:nvSpPr>
        <p:spPr>
          <a:xfrm>
            <a:off x="6447725" y="1303912"/>
            <a:ext cx="1542600" cy="258000"/>
          </a:xfrm>
          <a:prstGeom prst="rect">
            <a:avLst/>
          </a:prstGeom>
          <a:noFill/>
          <a:ln>
            <a:noFill/>
          </a:ln>
        </p:spPr>
        <p:txBody>
          <a:bodyPr lIns="91425" tIns="91425" rIns="91425" bIns="91425" anchor="t" anchorCtr="0">
            <a:noAutofit/>
          </a:bodyPr>
          <a:lstStyle/>
          <a:p>
            <a:pPr lvl="0" rtl="0">
              <a:spcBef>
                <a:spcPts val="0"/>
              </a:spcBef>
              <a:buNone/>
            </a:pPr>
            <a:endParaRPr sz="1800"/>
          </a:p>
        </p:txBody>
      </p:sp>
      <p:sp>
        <p:nvSpPr>
          <p:cNvPr id="741" name="Shape 741"/>
          <p:cNvSpPr txBox="1"/>
          <p:nvPr/>
        </p:nvSpPr>
        <p:spPr>
          <a:xfrm>
            <a:off x="6740375" y="1245637"/>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price</a:t>
            </a:r>
          </a:p>
        </p:txBody>
      </p:sp>
      <p:sp>
        <p:nvSpPr>
          <p:cNvPr id="742" name="Shape 742"/>
          <p:cNvSpPr txBox="1"/>
          <p:nvPr/>
        </p:nvSpPr>
        <p:spPr>
          <a:xfrm>
            <a:off x="6740375" y="1588537"/>
            <a:ext cx="1116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specs</a:t>
            </a:r>
          </a:p>
        </p:txBody>
      </p:sp>
      <p:sp>
        <p:nvSpPr>
          <p:cNvPr id="743" name="Shape 743"/>
          <p:cNvSpPr txBox="1"/>
          <p:nvPr/>
        </p:nvSpPr>
        <p:spPr>
          <a:xfrm>
            <a:off x="6740375" y="1931437"/>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engine</a:t>
            </a:r>
          </a:p>
        </p:txBody>
      </p:sp>
      <p:sp>
        <p:nvSpPr>
          <p:cNvPr id="744" name="Shape 744"/>
          <p:cNvSpPr txBox="1"/>
          <p:nvPr/>
        </p:nvSpPr>
        <p:spPr>
          <a:xfrm>
            <a:off x="6740375" y="2274337"/>
            <a:ext cx="117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model</a:t>
            </a:r>
          </a:p>
        </p:txBody>
      </p:sp>
      <p:sp>
        <p:nvSpPr>
          <p:cNvPr id="745" name="Shape 745"/>
          <p:cNvSpPr txBox="1"/>
          <p:nvPr/>
        </p:nvSpPr>
        <p:spPr>
          <a:xfrm>
            <a:off x="6740375" y="2617237"/>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a:t>
            </a:r>
          </a:p>
        </p:txBody>
      </p:sp>
      <p:sp>
        <p:nvSpPr>
          <p:cNvPr id="746" name="Shape 746"/>
          <p:cNvSpPr/>
          <p:nvPr/>
        </p:nvSpPr>
        <p:spPr>
          <a:xfrm>
            <a:off x="6436300" y="1356056"/>
            <a:ext cx="233100" cy="2551200"/>
          </a:xfrm>
          <a:prstGeom prst="leftBrace">
            <a:avLst>
              <a:gd name="adj1" fmla="val 8333"/>
              <a:gd name="adj2" fmla="val 50000"/>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txBox="1"/>
          <p:nvPr/>
        </p:nvSpPr>
        <p:spPr>
          <a:xfrm>
            <a:off x="5830400" y="2483722"/>
            <a:ext cx="612600" cy="258000"/>
          </a:xfrm>
          <a:prstGeom prst="rect">
            <a:avLst/>
          </a:prstGeom>
          <a:noFill/>
          <a:ln>
            <a:noFill/>
          </a:ln>
        </p:spPr>
        <p:txBody>
          <a:bodyPr lIns="91425" tIns="91425" rIns="91425" bIns="91425" anchor="t" anchorCtr="0">
            <a:noAutofit/>
          </a:bodyPr>
          <a:lstStyle/>
          <a:p>
            <a:pPr lvl="0" rtl="0">
              <a:spcBef>
                <a:spcPts val="0"/>
              </a:spcBef>
              <a:buNone/>
            </a:pPr>
            <a:r>
              <a:rPr lang="en"/>
              <a:t>~2K</a:t>
            </a:r>
          </a:p>
        </p:txBody>
      </p:sp>
      <p:sp>
        <p:nvSpPr>
          <p:cNvPr id="748" name="Shape 748"/>
          <p:cNvSpPr txBox="1"/>
          <p:nvPr/>
        </p:nvSpPr>
        <p:spPr>
          <a:xfrm>
            <a:off x="1039125" y="2967075"/>
            <a:ext cx="20538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corporate tax rate</a:t>
            </a:r>
          </a:p>
        </p:txBody>
      </p:sp>
      <p:sp>
        <p:nvSpPr>
          <p:cNvPr id="749" name="Shape 749"/>
          <p:cNvSpPr txBox="1"/>
          <p:nvPr/>
        </p:nvSpPr>
        <p:spPr>
          <a:xfrm>
            <a:off x="1039125" y="3624300"/>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750" name="Shape 750"/>
          <p:cNvSpPr txBox="1"/>
          <p:nvPr/>
        </p:nvSpPr>
        <p:spPr>
          <a:xfrm>
            <a:off x="1039125" y="3295687"/>
            <a:ext cx="25791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 density map</a:t>
            </a:r>
          </a:p>
        </p:txBody>
      </p:sp>
      <p:sp>
        <p:nvSpPr>
          <p:cNvPr id="751" name="Shape 751"/>
          <p:cNvSpPr txBox="1"/>
          <p:nvPr/>
        </p:nvSpPr>
        <p:spPr>
          <a:xfrm>
            <a:off x="4010925" y="2967075"/>
            <a:ext cx="2172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family  tree</a:t>
            </a:r>
          </a:p>
        </p:txBody>
      </p:sp>
      <p:sp>
        <p:nvSpPr>
          <p:cNvPr id="752" name="Shape 752"/>
          <p:cNvSpPr txBox="1"/>
          <p:nvPr/>
        </p:nvSpPr>
        <p:spPr>
          <a:xfrm>
            <a:off x="4010925" y="3624300"/>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753" name="Shape 753"/>
          <p:cNvSpPr txBox="1"/>
          <p:nvPr/>
        </p:nvSpPr>
        <p:spPr>
          <a:xfrm>
            <a:off x="4010925" y="3295687"/>
            <a:ext cx="2172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meaning of name</a:t>
            </a:r>
          </a:p>
        </p:txBody>
      </p:sp>
      <p:sp>
        <p:nvSpPr>
          <p:cNvPr id="754" name="Shape 754"/>
          <p:cNvSpPr txBox="1"/>
          <p:nvPr/>
        </p:nvSpPr>
        <p:spPr>
          <a:xfrm>
            <a:off x="6740375" y="2960137"/>
            <a:ext cx="14982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color codes</a:t>
            </a:r>
          </a:p>
        </p:txBody>
      </p:sp>
      <p:sp>
        <p:nvSpPr>
          <p:cNvPr id="755" name="Shape 755"/>
          <p:cNvSpPr txBox="1"/>
          <p:nvPr/>
        </p:nvSpPr>
        <p:spPr>
          <a:xfrm>
            <a:off x="6740375" y="3617362"/>
            <a:ext cx="1292100" cy="282900"/>
          </a:xfrm>
          <a:prstGeom prst="rect">
            <a:avLst/>
          </a:prstGeom>
          <a:noFill/>
          <a:ln>
            <a:noFill/>
          </a:ln>
        </p:spPr>
        <p:txBody>
          <a:bodyPr lIns="91425" tIns="91425" rIns="91425" bIns="91425" anchor="t" anchorCtr="0">
            <a:noAutofit/>
          </a:bodyPr>
          <a:lstStyle/>
          <a:p>
            <a:pPr lvl="0" rtl="0">
              <a:spcBef>
                <a:spcPts val="0"/>
              </a:spcBef>
              <a:buNone/>
            </a:pPr>
            <a:r>
              <a:rPr lang="en" sz="1800" i="1"/>
              <a:t>...</a:t>
            </a:r>
          </a:p>
        </p:txBody>
      </p:sp>
      <p:sp>
        <p:nvSpPr>
          <p:cNvPr id="756" name="Shape 756"/>
          <p:cNvSpPr txBox="1"/>
          <p:nvPr/>
        </p:nvSpPr>
        <p:spPr>
          <a:xfrm>
            <a:off x="6740375" y="3288750"/>
            <a:ext cx="2172600" cy="2829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fuel tank capacity</a:t>
            </a:r>
          </a:p>
        </p:txBody>
      </p:sp>
      <p:sp>
        <p:nvSpPr>
          <p:cNvPr id="757" name="Shape 757"/>
          <p:cNvSpPr txBox="1"/>
          <p:nvPr/>
        </p:nvSpPr>
        <p:spPr>
          <a:xfrm>
            <a:off x="153275" y="2464577"/>
            <a:ext cx="8645100" cy="2639100"/>
          </a:xfrm>
          <a:prstGeom prst="rect">
            <a:avLst/>
          </a:prstGeom>
          <a:solidFill>
            <a:srgbClr val="FFEBE0"/>
          </a:solid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dirty="0"/>
              <a:t>Lessons learnt</a:t>
            </a:r>
          </a:p>
          <a:p>
            <a:pPr marL="457200" lvl="0" indent="-381000" rtl="0">
              <a:spcBef>
                <a:spcPts val="0"/>
              </a:spcBef>
              <a:buSzPct val="100000"/>
              <a:buChar char="●"/>
            </a:pPr>
            <a:r>
              <a:rPr lang="en" sz="2400" dirty="0"/>
              <a:t>Bootstrap from strong albeit rare pattern</a:t>
            </a:r>
          </a:p>
          <a:p>
            <a:pPr marL="457200" lvl="0" indent="-381000" rtl="0">
              <a:spcBef>
                <a:spcPts val="0"/>
              </a:spcBef>
              <a:buSzPct val="100000"/>
              <a:buChar char="●"/>
            </a:pPr>
            <a:r>
              <a:rPr lang="en" sz="2400" dirty="0"/>
              <a:t>Join noisy query-logs with high-quality entities in KB</a:t>
            </a:r>
          </a:p>
          <a:p>
            <a:pPr marL="457200" lvl="0" indent="-381000" rtl="0">
              <a:spcBef>
                <a:spcPts val="0"/>
              </a:spcBef>
              <a:buSzPct val="100000"/>
              <a:buChar char="●"/>
            </a:pPr>
            <a:r>
              <a:rPr lang="en" sz="2400" dirty="0"/>
              <a:t>Exploit redundacy:</a:t>
            </a:r>
          </a:p>
          <a:p>
            <a:pPr marL="914400" lvl="1" indent="-381000" rtl="0">
              <a:spcBef>
                <a:spcPts val="0"/>
              </a:spcBef>
              <a:buSzPct val="100000"/>
              <a:buChar char="○"/>
            </a:pPr>
            <a:r>
              <a:rPr lang="en" sz="2400" dirty="0"/>
              <a:t>Group entities to classes</a:t>
            </a:r>
          </a:p>
          <a:p>
            <a:pPr marL="914400" lvl="1" indent="-381000" rtl="0">
              <a:spcBef>
                <a:spcPts val="0"/>
              </a:spcBef>
              <a:buSzPct val="100000"/>
              <a:buChar char="○"/>
            </a:pPr>
            <a:r>
              <a:rPr lang="en" sz="2400" dirty="0"/>
              <a:t>Gather consensus from distinct entities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Shape 762"/>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None/>
            </a:pPr>
            <a:r>
              <a:rPr lang="en"/>
              <a:t>Deploying the harvest..</a:t>
            </a:r>
          </a:p>
        </p:txBody>
      </p:sp>
      <p:sp>
        <p:nvSpPr>
          <p:cNvPr id="763" name="Shape 763"/>
          <p:cNvSpPr txBox="1">
            <a:spLocks noGrp="1"/>
          </p:cNvSpPr>
          <p:nvPr>
            <p:ph type="body" idx="1"/>
          </p:nvPr>
        </p:nvSpPr>
        <p:spPr>
          <a:xfrm>
            <a:off x="336638" y="505072"/>
            <a:ext cx="8520600" cy="3947400"/>
          </a:xfrm>
          <a:prstGeom prst="rect">
            <a:avLst/>
          </a:prstGeom>
        </p:spPr>
        <p:txBody>
          <a:bodyPr lIns="91425" tIns="91425" rIns="91425" bIns="91425" anchor="t" anchorCtr="0">
            <a:noAutofit/>
          </a:bodyPr>
          <a:lstStyle/>
          <a:p>
            <a:pPr marL="457200" lvl="0" indent="-228600" rtl="0">
              <a:lnSpc>
                <a:spcPct val="100000"/>
              </a:lnSpc>
              <a:spcBef>
                <a:spcPts val="0"/>
              </a:spcBef>
              <a:spcAft>
                <a:spcPts val="800"/>
              </a:spcAft>
            </a:pPr>
            <a:r>
              <a:rPr lang="en" dirty="0"/>
              <a:t>Augmenting Knowledge bases</a:t>
            </a:r>
          </a:p>
          <a:p>
            <a:pPr marL="914400" lvl="1" indent="-228600" rtl="0">
              <a:lnSpc>
                <a:spcPct val="100000"/>
              </a:lnSpc>
              <a:spcBef>
                <a:spcPts val="0"/>
              </a:spcBef>
              <a:spcAft>
                <a:spcPts val="800"/>
              </a:spcAft>
            </a:pPr>
            <a:r>
              <a:rPr lang="en" dirty="0"/>
              <a:t>Missed precision target</a:t>
            </a:r>
          </a:p>
          <a:p>
            <a:pPr marL="1371600" lvl="2" indent="-228600" rtl="0">
              <a:lnSpc>
                <a:spcPct val="100000"/>
              </a:lnSpc>
              <a:spcBef>
                <a:spcPts val="0"/>
              </a:spcBef>
              <a:spcAft>
                <a:spcPts val="800"/>
              </a:spcAft>
            </a:pPr>
            <a:r>
              <a:rPr lang="en" dirty="0"/>
              <a:t>KBs require 99.9% precision, Biperpedia gives 53%</a:t>
            </a:r>
          </a:p>
          <a:p>
            <a:pPr marL="914400" lvl="1" indent="-228600" rtl="0">
              <a:lnSpc>
                <a:spcPct val="100000"/>
              </a:lnSpc>
              <a:spcBef>
                <a:spcPts val="0"/>
              </a:spcBef>
              <a:spcAft>
                <a:spcPts val="800"/>
              </a:spcAft>
            </a:pPr>
            <a:r>
              <a:rPr lang="en" dirty="0"/>
              <a:t>Reranking on quality indicators misses recall</a:t>
            </a:r>
          </a:p>
          <a:p>
            <a:pPr marL="1371600" lvl="2" indent="-228600" rtl="0">
              <a:lnSpc>
                <a:spcPct val="100000"/>
              </a:lnSpc>
              <a:spcBef>
                <a:spcPts val="0"/>
              </a:spcBef>
              <a:spcAft>
                <a:spcPts val="800"/>
              </a:spcAft>
            </a:pPr>
            <a:r>
              <a:rPr lang="en" dirty="0"/>
              <a:t>0.91 precision at 100, but 0.53 precision at 5000</a:t>
            </a:r>
          </a:p>
          <a:p>
            <a:pPr marL="1371600" lvl="2" indent="-228600" rtl="0">
              <a:lnSpc>
                <a:spcPct val="100000"/>
              </a:lnSpc>
              <a:spcBef>
                <a:spcPts val="0"/>
              </a:spcBef>
              <a:spcAft>
                <a:spcPts val="800"/>
              </a:spcAft>
            </a:pPr>
            <a:r>
              <a:rPr lang="en" dirty="0"/>
              <a:t>Many good attributes at bottom rank!</a:t>
            </a:r>
          </a:p>
          <a:p>
            <a:pPr marL="1828800" lvl="3" indent="-228600" rtl="0">
              <a:lnSpc>
                <a:spcPct val="100000"/>
              </a:lnSpc>
              <a:spcBef>
                <a:spcPts val="0"/>
              </a:spcBef>
              <a:spcAft>
                <a:spcPts val="800"/>
              </a:spcAft>
              <a:buClr>
                <a:srgbClr val="666666"/>
              </a:buClr>
            </a:pPr>
            <a:r>
              <a:rPr lang="en" i="1" dirty="0">
                <a:solidFill>
                  <a:srgbClr val="666666"/>
                </a:solidFill>
              </a:rPr>
              <a:t>Countries: aerospace experts, antitrust chief, deer population</a:t>
            </a:r>
          </a:p>
          <a:p>
            <a:pPr marL="457200" lvl="0" indent="-228600" rtl="0">
              <a:lnSpc>
                <a:spcPct val="100000"/>
              </a:lnSpc>
              <a:spcBef>
                <a:spcPts val="0"/>
              </a:spcBef>
              <a:spcAft>
                <a:spcPts val="800"/>
              </a:spcAft>
            </a:pPr>
            <a:r>
              <a:rPr lang="en" dirty="0"/>
              <a:t>Parsing queries → brittle</a:t>
            </a:r>
          </a:p>
          <a:p>
            <a:pPr marL="914400" lvl="1" indent="-228600" rtl="0">
              <a:lnSpc>
                <a:spcPct val="100000"/>
              </a:lnSpc>
              <a:spcBef>
                <a:spcPts val="0"/>
              </a:spcBef>
              <a:spcAft>
                <a:spcPts val="800"/>
              </a:spcAft>
            </a:pPr>
            <a:r>
              <a:rPr lang="en" dirty="0"/>
              <a:t>Attributes are atomic strings</a:t>
            </a:r>
          </a:p>
          <a:p>
            <a:pPr marL="1371600" lvl="2" indent="-228600" rtl="0">
              <a:lnSpc>
                <a:spcPct val="100000"/>
              </a:lnSpc>
              <a:spcBef>
                <a:spcPts val="0"/>
              </a:spcBef>
              <a:spcAft>
                <a:spcPts val="800"/>
              </a:spcAft>
            </a:pPr>
            <a:r>
              <a:rPr lang="en" dirty="0"/>
              <a:t>“Deer population” present,  “Armadillo population” absent</a:t>
            </a:r>
          </a:p>
          <a:p>
            <a:pPr marL="1371600" lvl="2" indent="-228600" rtl="0">
              <a:lnSpc>
                <a:spcPct val="100000"/>
              </a:lnSpc>
              <a:spcBef>
                <a:spcPts val="0"/>
              </a:spcBef>
              <a:spcAft>
                <a:spcPts val="800"/>
              </a:spcAft>
            </a:pPr>
            <a:r>
              <a:rPr lang="en" dirty="0"/>
              <a:t>“Wheat production” present, “Mango production” absent.</a:t>
            </a:r>
          </a:p>
          <a:p>
            <a:pPr marL="914400" lvl="1" indent="-228600" rtl="0">
              <a:lnSpc>
                <a:spcPct val="100000"/>
              </a:lnSpc>
              <a:spcBef>
                <a:spcPts val="0"/>
              </a:spcBef>
              <a:spcAft>
                <a:spcPts val="800"/>
              </a:spcAft>
            </a:pPr>
            <a:r>
              <a:rPr lang="en" dirty="0"/>
              <a:t>⇒ Can we generalize?</a:t>
            </a:r>
          </a:p>
          <a:p>
            <a:pPr marL="457200" lvl="0" indent="0" rtl="0">
              <a:spcBef>
                <a:spcPts val="0"/>
              </a:spcBef>
              <a:buNone/>
            </a:pPr>
            <a:endParaRPr dirty="0"/>
          </a:p>
          <a:p>
            <a:pPr marL="0" lvl="0" indent="0" rtl="0">
              <a:spcBef>
                <a:spcPts val="0"/>
              </a:spcBef>
              <a:buNone/>
            </a:pPr>
            <a:endParaRP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In this talk</a:t>
            </a:r>
          </a:p>
        </p:txBody>
      </p:sp>
      <p:sp>
        <p:nvSpPr>
          <p:cNvPr id="769" name="Shape 769"/>
          <p:cNvSpPr txBox="1">
            <a:spLocks noGrp="1"/>
          </p:cNvSpPr>
          <p:nvPr>
            <p:ph type="body" idx="1"/>
          </p:nvPr>
        </p:nvSpPr>
        <p:spPr>
          <a:xfrm>
            <a:off x="311700" y="621450"/>
            <a:ext cx="8520600" cy="3947400"/>
          </a:xfrm>
          <a:prstGeom prst="rect">
            <a:avLst/>
          </a:prstGeom>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457200" lvl="0" indent="-228600" rtl="0">
              <a:spcBef>
                <a:spcPts val="0"/>
              </a:spcBef>
            </a:pPr>
            <a:r>
              <a:rPr lang="en" b="1" dirty="0">
                <a:solidFill>
                  <a:srgbClr val="FF0000"/>
                </a:solidFill>
              </a:rPr>
              <a:t>Extract</a:t>
            </a:r>
            <a:r>
              <a:rPr lang="en" dirty="0"/>
              <a:t> attributes [Biperpedia]</a:t>
            </a:r>
          </a:p>
          <a:p>
            <a:pPr marL="914400" lvl="1" indent="-228600" rtl="0">
              <a:spcBef>
                <a:spcPts val="0"/>
              </a:spcBef>
            </a:pPr>
            <a:r>
              <a:rPr lang="en" dirty="0"/>
              <a:t>From Web-text and Query-logs</a:t>
            </a:r>
          </a:p>
          <a:p>
            <a:pPr marL="457200" lvl="0" indent="-228600" rtl="0">
              <a:spcBef>
                <a:spcPts val="0"/>
              </a:spcBef>
            </a:pPr>
            <a:r>
              <a:rPr lang="en" b="1" dirty="0">
                <a:solidFill>
                  <a:srgbClr val="FF0000"/>
                </a:solidFill>
              </a:rPr>
              <a:t>Organize</a:t>
            </a:r>
            <a:r>
              <a:rPr lang="en" dirty="0"/>
              <a:t> extracted attributes</a:t>
            </a:r>
          </a:p>
          <a:p>
            <a:pPr marL="914400" lvl="1" indent="-228600" rtl="0">
              <a:lnSpc>
                <a:spcPct val="100000"/>
              </a:lnSpc>
              <a:spcBef>
                <a:spcPts val="0"/>
              </a:spcBef>
              <a:spcAft>
                <a:spcPts val="800"/>
              </a:spcAft>
            </a:pPr>
            <a:r>
              <a:rPr lang="en" dirty="0"/>
              <a:t>Remove noise to meet precision needs of KBs</a:t>
            </a:r>
          </a:p>
          <a:p>
            <a:pPr marL="914400" lvl="1" indent="-228600" rtl="0">
              <a:lnSpc>
                <a:spcPct val="100000"/>
              </a:lnSpc>
              <a:spcBef>
                <a:spcPts val="0"/>
              </a:spcBef>
              <a:spcAft>
                <a:spcPts val="800"/>
              </a:spcAft>
            </a:pPr>
            <a:r>
              <a:rPr lang="en" dirty="0"/>
              <a:t>Generalize to induce even more attributes</a:t>
            </a:r>
          </a:p>
          <a:p>
            <a:pPr marL="457200" lvl="0" indent="-228600" rtl="0">
              <a:lnSpc>
                <a:spcPct val="100000"/>
              </a:lnSpc>
              <a:spcBef>
                <a:spcPts val="0"/>
              </a:spcBef>
              <a:spcAft>
                <a:spcPts val="800"/>
              </a:spcAft>
            </a:pPr>
            <a:r>
              <a:rPr lang="en" b="1" dirty="0">
                <a:solidFill>
                  <a:srgbClr val="FF0000"/>
                </a:solidFill>
              </a:rPr>
              <a:t>Execute</a:t>
            </a:r>
            <a:r>
              <a:rPr lang="en" dirty="0"/>
              <a:t> entity-attribute queries</a:t>
            </a:r>
          </a:p>
          <a:p>
            <a:pPr marL="914400" lvl="1" indent="-228600" rtl="0">
              <a:lnSpc>
                <a:spcPct val="100000"/>
              </a:lnSpc>
              <a:spcBef>
                <a:spcPts val="0"/>
              </a:spcBef>
              <a:spcAft>
                <a:spcPts val="800"/>
              </a:spcAft>
            </a:pPr>
            <a:r>
              <a:rPr lang="en" dirty="0"/>
              <a:t>Long-tail: value not in KB</a:t>
            </a:r>
          </a:p>
          <a:p>
            <a:pPr marL="914400" lvl="1" indent="-228600" rtl="0">
              <a:lnSpc>
                <a:spcPct val="100000"/>
              </a:lnSpc>
              <a:spcBef>
                <a:spcPts val="0"/>
              </a:spcBef>
              <a:spcAft>
                <a:spcPts val="800"/>
              </a:spcAft>
            </a:pPr>
            <a:r>
              <a:rPr lang="en" dirty="0"/>
              <a:t>Attribute type is number</a:t>
            </a:r>
          </a:p>
          <a:p>
            <a:pPr marL="914400" lvl="1" indent="-228600" rtl="0">
              <a:lnSpc>
                <a:spcPct val="100000"/>
              </a:lnSpc>
              <a:spcBef>
                <a:spcPts val="0"/>
              </a:spcBef>
              <a:spcAft>
                <a:spcPts val="800"/>
              </a:spcAft>
            </a:pPr>
            <a:r>
              <a:rPr lang="en" dirty="0"/>
              <a:t>Seek answer in tables on the Web</a:t>
            </a:r>
          </a:p>
        </p:txBody>
      </p:sp>
      <p:pic>
        <p:nvPicPr>
          <p:cNvPr id="770" name="Shape 770"/>
          <p:cNvPicPr preferRelativeResize="0"/>
          <p:nvPr/>
        </p:nvPicPr>
        <p:blipFill>
          <a:blip r:embed="rId3">
            <a:alphaModFix/>
          </a:blip>
          <a:stretch>
            <a:fillRect/>
          </a:stretch>
        </p:blipFill>
        <p:spPr>
          <a:xfrm>
            <a:off x="6804823" y="1636500"/>
            <a:ext cx="1186780" cy="890074"/>
          </a:xfrm>
          <a:prstGeom prst="rect">
            <a:avLst/>
          </a:prstGeom>
          <a:noFill/>
          <a:ln>
            <a:noFill/>
          </a:ln>
        </p:spPr>
      </p:pic>
      <p:pic>
        <p:nvPicPr>
          <p:cNvPr id="771" name="Shape 771"/>
          <p:cNvPicPr preferRelativeResize="0"/>
          <p:nvPr/>
        </p:nvPicPr>
        <p:blipFill>
          <a:blip r:embed="rId4">
            <a:alphaModFix/>
          </a:blip>
          <a:stretch>
            <a:fillRect/>
          </a:stretch>
        </p:blipFill>
        <p:spPr>
          <a:xfrm>
            <a:off x="5043612" y="683349"/>
            <a:ext cx="1209850" cy="984650"/>
          </a:xfrm>
          <a:prstGeom prst="rect">
            <a:avLst/>
          </a:prstGeom>
          <a:noFill/>
          <a:ln>
            <a:noFill/>
          </a:ln>
        </p:spPr>
      </p:pic>
      <p:pic>
        <p:nvPicPr>
          <p:cNvPr id="772" name="Shape 772"/>
          <p:cNvPicPr preferRelativeResize="0"/>
          <p:nvPr/>
        </p:nvPicPr>
        <p:blipFill>
          <a:blip r:embed="rId5">
            <a:alphaModFix/>
          </a:blip>
          <a:stretch>
            <a:fillRect/>
          </a:stretch>
        </p:blipFill>
        <p:spPr>
          <a:xfrm>
            <a:off x="5233074" y="3309750"/>
            <a:ext cx="792750" cy="837123"/>
          </a:xfrm>
          <a:prstGeom prst="rect">
            <a:avLst/>
          </a:prstGeom>
          <a:noFill/>
          <a:ln>
            <a:noFill/>
          </a:ln>
        </p:spPr>
      </p:pic>
      <p:pic>
        <p:nvPicPr>
          <p:cNvPr id="773" name="Shape 773"/>
          <p:cNvPicPr preferRelativeResize="0"/>
          <p:nvPr/>
        </p:nvPicPr>
        <p:blipFill>
          <a:blip r:embed="rId6">
            <a:alphaModFix/>
          </a:blip>
          <a:stretch>
            <a:fillRect/>
          </a:stretch>
        </p:blipFill>
        <p:spPr>
          <a:xfrm>
            <a:off x="101379" y="1864927"/>
            <a:ext cx="519198" cy="519201"/>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120450" y="-79075"/>
            <a:ext cx="8903100" cy="985500"/>
          </a:xfrm>
          <a:prstGeom prst="rect">
            <a:avLst/>
          </a:prstGeom>
        </p:spPr>
        <p:txBody>
          <a:bodyPr lIns="91425" tIns="91425" rIns="91425" bIns="91425" anchor="t" anchorCtr="0">
            <a:noAutofit/>
          </a:bodyPr>
          <a:lstStyle/>
          <a:p>
            <a:pPr lvl="0" rtl="0">
              <a:spcBef>
                <a:spcPts val="0"/>
              </a:spcBef>
              <a:buNone/>
            </a:pPr>
            <a:r>
              <a:rPr lang="en"/>
              <a:t>Grammar over Attribute Names</a:t>
            </a:r>
          </a:p>
        </p:txBody>
      </p:sp>
      <p:sp>
        <p:nvSpPr>
          <p:cNvPr id="779" name="Shape 779"/>
          <p:cNvSpPr txBox="1"/>
          <p:nvPr/>
        </p:nvSpPr>
        <p:spPr>
          <a:xfrm>
            <a:off x="2665900" y="1667475"/>
            <a:ext cx="25803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$Ethnicity population</a:t>
            </a:r>
          </a:p>
        </p:txBody>
      </p:sp>
      <p:sp>
        <p:nvSpPr>
          <p:cNvPr id="780" name="Shape 780"/>
          <p:cNvSpPr/>
          <p:nvPr/>
        </p:nvSpPr>
        <p:spPr>
          <a:xfrm>
            <a:off x="0" y="646250"/>
            <a:ext cx="1305000" cy="572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Countries</a:t>
            </a:r>
          </a:p>
        </p:txBody>
      </p:sp>
      <p:sp>
        <p:nvSpPr>
          <p:cNvPr id="781" name="Shape 781"/>
          <p:cNvSpPr txBox="1"/>
          <p:nvPr/>
        </p:nvSpPr>
        <p:spPr>
          <a:xfrm>
            <a:off x="771525" y="1888375"/>
            <a:ext cx="11910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$Attribute</a:t>
            </a:r>
          </a:p>
        </p:txBody>
      </p:sp>
      <p:cxnSp>
        <p:nvCxnSpPr>
          <p:cNvPr id="782" name="Shape 782"/>
          <p:cNvCxnSpPr>
            <a:stCxn id="781" idx="3"/>
            <a:endCxn id="779" idx="1"/>
          </p:cNvCxnSpPr>
          <p:nvPr/>
        </p:nvCxnSpPr>
        <p:spPr>
          <a:xfrm rot="10800000" flipH="1">
            <a:off x="1962525" y="1852225"/>
            <a:ext cx="703500" cy="220800"/>
          </a:xfrm>
          <a:prstGeom prst="straightConnector1">
            <a:avLst/>
          </a:prstGeom>
          <a:noFill/>
          <a:ln w="19050" cap="flat" cmpd="sng">
            <a:solidFill>
              <a:schemeClr val="dk2"/>
            </a:solidFill>
            <a:prstDash val="solid"/>
            <a:round/>
            <a:headEnd type="none" w="lg" len="lg"/>
            <a:tailEnd type="triangle" w="lg" len="lg"/>
          </a:ln>
        </p:spPr>
      </p:cxnSp>
      <p:sp>
        <p:nvSpPr>
          <p:cNvPr id="783" name="Shape 783"/>
          <p:cNvSpPr/>
          <p:nvPr/>
        </p:nvSpPr>
        <p:spPr>
          <a:xfrm>
            <a:off x="4609000" y="695800"/>
            <a:ext cx="1464000" cy="572700"/>
          </a:xfrm>
          <a:prstGeom prst="wedgeRectCallout">
            <a:avLst>
              <a:gd name="adj1" fmla="val -68142"/>
              <a:gd name="adj2" fmla="val 142845"/>
            </a:avLst>
          </a:prstGeom>
          <a:solidFill>
            <a:schemeClr val="accent6"/>
          </a:solidFill>
          <a:ln>
            <a:noFill/>
          </a:ln>
        </p:spPr>
        <p:txBody>
          <a:bodyPr lIns="91425" tIns="91425" rIns="91425" bIns="91425" anchor="ctr" anchorCtr="0">
            <a:noAutofit/>
          </a:bodyPr>
          <a:lstStyle/>
          <a:p>
            <a:pPr lvl="0" rtl="0">
              <a:spcBef>
                <a:spcPts val="0"/>
              </a:spcBef>
              <a:buNone/>
            </a:pPr>
            <a:r>
              <a:rPr lang="en" sz="1800"/>
              <a:t>Head Word</a:t>
            </a:r>
          </a:p>
        </p:txBody>
      </p:sp>
      <p:sp>
        <p:nvSpPr>
          <p:cNvPr id="784" name="Shape 784"/>
          <p:cNvSpPr/>
          <p:nvPr/>
        </p:nvSpPr>
        <p:spPr>
          <a:xfrm>
            <a:off x="2075350" y="801275"/>
            <a:ext cx="2134800" cy="572700"/>
          </a:xfrm>
          <a:prstGeom prst="wedgeRectCallout">
            <a:avLst>
              <a:gd name="adj1" fmla="val 11178"/>
              <a:gd name="adj2" fmla="val 129418"/>
            </a:avLst>
          </a:prstGeom>
          <a:solidFill>
            <a:schemeClr val="accent6"/>
          </a:solidFill>
          <a:ln>
            <a:noFill/>
          </a:ln>
        </p:spPr>
        <p:txBody>
          <a:bodyPr lIns="91425" tIns="91425" rIns="91425" bIns="91425" anchor="ctr" anchorCtr="0">
            <a:noAutofit/>
          </a:bodyPr>
          <a:lstStyle/>
          <a:p>
            <a:pPr lvl="0" rtl="0">
              <a:spcBef>
                <a:spcPts val="0"/>
              </a:spcBef>
              <a:buNone/>
            </a:pPr>
            <a:r>
              <a:rPr lang="en" sz="1800"/>
              <a:t>Concept node in a IsA hierarchy</a:t>
            </a:r>
          </a:p>
        </p:txBody>
      </p:sp>
      <p:cxnSp>
        <p:nvCxnSpPr>
          <p:cNvPr id="785" name="Shape 785"/>
          <p:cNvCxnSpPr>
            <a:stCxn id="781" idx="3"/>
          </p:cNvCxnSpPr>
          <p:nvPr/>
        </p:nvCxnSpPr>
        <p:spPr>
          <a:xfrm>
            <a:off x="1962525" y="2073025"/>
            <a:ext cx="714000" cy="184500"/>
          </a:xfrm>
          <a:prstGeom prst="straightConnector1">
            <a:avLst/>
          </a:prstGeom>
          <a:noFill/>
          <a:ln w="19050" cap="flat" cmpd="sng">
            <a:solidFill>
              <a:schemeClr val="dk2"/>
            </a:solidFill>
            <a:prstDash val="solid"/>
            <a:round/>
            <a:headEnd type="none" w="lg" len="lg"/>
            <a:tailEnd type="triangle" w="lg" len="lg"/>
          </a:ln>
        </p:spPr>
      </p:cxnSp>
      <p:sp>
        <p:nvSpPr>
          <p:cNvPr id="786" name="Shape 786"/>
          <p:cNvSpPr txBox="1"/>
          <p:nvPr/>
        </p:nvSpPr>
        <p:spPr>
          <a:xfrm>
            <a:off x="2589700" y="2048475"/>
            <a:ext cx="25803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  population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Shape 791"/>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IsA Concept Hierarchy</a:t>
            </a:r>
          </a:p>
        </p:txBody>
      </p:sp>
      <p:sp>
        <p:nvSpPr>
          <p:cNvPr id="792" name="Shape 792"/>
          <p:cNvSpPr/>
          <p:nvPr/>
        </p:nvSpPr>
        <p:spPr>
          <a:xfrm>
            <a:off x="1554200" y="840450"/>
            <a:ext cx="4548900" cy="3918900"/>
          </a:xfrm>
          <a:prstGeom prst="triangle">
            <a:avLst>
              <a:gd name="adj"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793" name="Shape 793"/>
          <p:cNvCxnSpPr>
            <a:stCxn id="794" idx="0"/>
            <a:endCxn id="795" idx="2"/>
          </p:cNvCxnSpPr>
          <p:nvPr/>
        </p:nvCxnSpPr>
        <p:spPr>
          <a:xfrm rot="10800000">
            <a:off x="2676249" y="3497906"/>
            <a:ext cx="0" cy="888000"/>
          </a:xfrm>
          <a:prstGeom prst="straightConnector1">
            <a:avLst/>
          </a:prstGeom>
          <a:noFill/>
          <a:ln w="19050" cap="flat" cmpd="sng">
            <a:solidFill>
              <a:schemeClr val="dk2"/>
            </a:solidFill>
            <a:prstDash val="solid"/>
            <a:round/>
            <a:headEnd type="none" w="lg" len="lg"/>
            <a:tailEnd type="triangle" w="lg" len="lg"/>
          </a:ln>
        </p:spPr>
      </p:cxnSp>
      <p:cxnSp>
        <p:nvCxnSpPr>
          <p:cNvPr id="796" name="Shape 796"/>
          <p:cNvCxnSpPr>
            <a:stCxn id="794" idx="0"/>
            <a:endCxn id="797" idx="2"/>
          </p:cNvCxnSpPr>
          <p:nvPr/>
        </p:nvCxnSpPr>
        <p:spPr>
          <a:xfrm rot="10800000" flipH="1">
            <a:off x="2676249" y="3714506"/>
            <a:ext cx="906899" cy="671400"/>
          </a:xfrm>
          <a:prstGeom prst="straightConnector1">
            <a:avLst/>
          </a:prstGeom>
          <a:noFill/>
          <a:ln w="19050" cap="flat" cmpd="sng">
            <a:solidFill>
              <a:schemeClr val="dk2"/>
            </a:solidFill>
            <a:prstDash val="solid"/>
            <a:round/>
            <a:headEnd type="none" w="lg" len="lg"/>
            <a:tailEnd type="triangle" w="lg" len="lg"/>
          </a:ln>
        </p:spPr>
      </p:cxnSp>
      <p:sp>
        <p:nvSpPr>
          <p:cNvPr id="794" name="Shape 794"/>
          <p:cNvSpPr txBox="1"/>
          <p:nvPr/>
        </p:nvSpPr>
        <p:spPr>
          <a:xfrm>
            <a:off x="2245299" y="4385906"/>
            <a:ext cx="861900" cy="310800"/>
          </a:xfrm>
          <a:prstGeom prst="rect">
            <a:avLst/>
          </a:prstGeom>
          <a:noFill/>
          <a:ln>
            <a:noFill/>
          </a:ln>
        </p:spPr>
        <p:txBody>
          <a:bodyPr lIns="91425" tIns="91425" rIns="91425" bIns="91425" anchor="t" anchorCtr="0">
            <a:noAutofit/>
          </a:bodyPr>
          <a:lstStyle/>
          <a:p>
            <a:pPr lvl="0" rtl="0">
              <a:spcBef>
                <a:spcPts val="0"/>
              </a:spcBef>
              <a:buNone/>
            </a:pPr>
            <a:r>
              <a:rPr lang="en" sz="1800" i="1"/>
              <a:t>coffee</a:t>
            </a:r>
          </a:p>
        </p:txBody>
      </p:sp>
      <p:sp>
        <p:nvSpPr>
          <p:cNvPr id="795" name="Shape 795"/>
          <p:cNvSpPr txBox="1"/>
          <p:nvPr/>
        </p:nvSpPr>
        <p:spPr>
          <a:xfrm>
            <a:off x="2358699" y="3187200"/>
            <a:ext cx="6351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crop</a:t>
            </a:r>
          </a:p>
        </p:txBody>
      </p:sp>
      <p:sp>
        <p:nvSpPr>
          <p:cNvPr id="798" name="Shape 798"/>
          <p:cNvSpPr txBox="1"/>
          <p:nvPr/>
        </p:nvSpPr>
        <p:spPr>
          <a:xfrm>
            <a:off x="3460700" y="1650150"/>
            <a:ext cx="7359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thing</a:t>
            </a:r>
          </a:p>
        </p:txBody>
      </p:sp>
      <p:cxnSp>
        <p:nvCxnSpPr>
          <p:cNvPr id="799" name="Shape 799"/>
          <p:cNvCxnSpPr>
            <a:stCxn id="794" idx="0"/>
            <a:endCxn id="798" idx="2"/>
          </p:cNvCxnSpPr>
          <p:nvPr/>
        </p:nvCxnSpPr>
        <p:spPr>
          <a:xfrm rot="10800000" flipH="1">
            <a:off x="2676249" y="1961006"/>
            <a:ext cx="1152299" cy="2424900"/>
          </a:xfrm>
          <a:prstGeom prst="straightConnector1">
            <a:avLst/>
          </a:prstGeom>
          <a:noFill/>
          <a:ln w="19050" cap="flat" cmpd="sng">
            <a:solidFill>
              <a:schemeClr val="dk2"/>
            </a:solidFill>
            <a:prstDash val="solid"/>
            <a:round/>
            <a:headEnd type="none" w="lg" len="lg"/>
            <a:tailEnd type="triangle" w="lg" len="lg"/>
          </a:ln>
        </p:spPr>
      </p:cxnSp>
      <p:sp>
        <p:nvSpPr>
          <p:cNvPr id="797" name="Shape 797"/>
          <p:cNvSpPr txBox="1"/>
          <p:nvPr/>
        </p:nvSpPr>
        <p:spPr>
          <a:xfrm>
            <a:off x="3179800" y="3403587"/>
            <a:ext cx="8064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drink</a:t>
            </a:r>
          </a:p>
        </p:txBody>
      </p:sp>
      <p:cxnSp>
        <p:nvCxnSpPr>
          <p:cNvPr id="800" name="Shape 800"/>
          <p:cNvCxnSpPr>
            <a:stCxn id="801" idx="0"/>
            <a:endCxn id="798" idx="2"/>
          </p:cNvCxnSpPr>
          <p:nvPr/>
        </p:nvCxnSpPr>
        <p:spPr>
          <a:xfrm rot="10800000">
            <a:off x="3828525" y="1960825"/>
            <a:ext cx="460800" cy="757500"/>
          </a:xfrm>
          <a:prstGeom prst="straightConnector1">
            <a:avLst/>
          </a:prstGeom>
          <a:noFill/>
          <a:ln w="19050" cap="flat" cmpd="sng">
            <a:solidFill>
              <a:schemeClr val="dk2"/>
            </a:solidFill>
            <a:prstDash val="solid"/>
            <a:round/>
            <a:headEnd type="none" w="lg" len="lg"/>
            <a:tailEnd type="triangle" w="lg" len="lg"/>
          </a:ln>
        </p:spPr>
      </p:cxnSp>
      <p:sp>
        <p:nvSpPr>
          <p:cNvPr id="801" name="Shape 801"/>
          <p:cNvSpPr txBox="1"/>
          <p:nvPr/>
        </p:nvSpPr>
        <p:spPr>
          <a:xfrm>
            <a:off x="3608625" y="2718325"/>
            <a:ext cx="13614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commodity</a:t>
            </a:r>
          </a:p>
        </p:txBody>
      </p:sp>
      <p:sp>
        <p:nvSpPr>
          <p:cNvPr id="802" name="Shape 802"/>
          <p:cNvSpPr txBox="1"/>
          <p:nvPr/>
        </p:nvSpPr>
        <p:spPr>
          <a:xfrm>
            <a:off x="5217099" y="4385906"/>
            <a:ext cx="861900" cy="310800"/>
          </a:xfrm>
          <a:prstGeom prst="rect">
            <a:avLst/>
          </a:prstGeom>
          <a:noFill/>
          <a:ln>
            <a:noFill/>
          </a:ln>
        </p:spPr>
        <p:txBody>
          <a:bodyPr lIns="91425" tIns="91425" rIns="91425" bIns="91425" anchor="t" anchorCtr="0">
            <a:noAutofit/>
          </a:bodyPr>
          <a:lstStyle/>
          <a:p>
            <a:pPr lvl="0" rtl="0">
              <a:spcBef>
                <a:spcPts val="0"/>
              </a:spcBef>
              <a:buNone/>
            </a:pPr>
            <a:r>
              <a:rPr lang="en" sz="1800" i="1"/>
              <a:t>gold</a:t>
            </a:r>
          </a:p>
        </p:txBody>
      </p:sp>
      <p:sp>
        <p:nvSpPr>
          <p:cNvPr id="803" name="Shape 803"/>
          <p:cNvSpPr txBox="1"/>
          <p:nvPr/>
        </p:nvSpPr>
        <p:spPr>
          <a:xfrm>
            <a:off x="4774074" y="4385906"/>
            <a:ext cx="861900" cy="310800"/>
          </a:xfrm>
          <a:prstGeom prst="rect">
            <a:avLst/>
          </a:prstGeom>
          <a:noFill/>
          <a:ln>
            <a:noFill/>
          </a:ln>
        </p:spPr>
        <p:txBody>
          <a:bodyPr lIns="91425" tIns="91425" rIns="91425" bIns="91425" anchor="t" anchorCtr="0">
            <a:noAutofit/>
          </a:bodyPr>
          <a:lstStyle/>
          <a:p>
            <a:pPr lvl="0" rtl="0">
              <a:spcBef>
                <a:spcPts val="0"/>
              </a:spcBef>
              <a:buNone/>
            </a:pPr>
            <a:r>
              <a:rPr lang="en" sz="1800" i="1"/>
              <a:t>oil</a:t>
            </a:r>
          </a:p>
        </p:txBody>
      </p:sp>
      <p:sp>
        <p:nvSpPr>
          <p:cNvPr id="804" name="Shape 804"/>
          <p:cNvSpPr txBox="1"/>
          <p:nvPr/>
        </p:nvSpPr>
        <p:spPr>
          <a:xfrm>
            <a:off x="3769300" y="4385900"/>
            <a:ext cx="979500" cy="310800"/>
          </a:xfrm>
          <a:prstGeom prst="rect">
            <a:avLst/>
          </a:prstGeom>
          <a:noFill/>
          <a:ln>
            <a:noFill/>
          </a:ln>
        </p:spPr>
        <p:txBody>
          <a:bodyPr lIns="91425" tIns="91425" rIns="91425" bIns="91425" anchor="t" anchorCtr="0">
            <a:noAutofit/>
          </a:bodyPr>
          <a:lstStyle/>
          <a:p>
            <a:pPr lvl="0" rtl="0">
              <a:spcBef>
                <a:spcPts val="0"/>
              </a:spcBef>
              <a:buNone/>
            </a:pPr>
            <a:r>
              <a:rPr lang="en" sz="1800" i="1"/>
              <a:t>chinese</a:t>
            </a:r>
          </a:p>
        </p:txBody>
      </p:sp>
      <p:sp>
        <p:nvSpPr>
          <p:cNvPr id="805" name="Shape 805"/>
          <p:cNvSpPr txBox="1"/>
          <p:nvPr/>
        </p:nvSpPr>
        <p:spPr>
          <a:xfrm>
            <a:off x="3578350" y="3786500"/>
            <a:ext cx="13614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ethnicity</a:t>
            </a:r>
          </a:p>
        </p:txBody>
      </p:sp>
      <p:cxnSp>
        <p:nvCxnSpPr>
          <p:cNvPr id="806" name="Shape 806"/>
          <p:cNvCxnSpPr>
            <a:stCxn id="803" idx="3"/>
            <a:endCxn id="801" idx="2"/>
          </p:cNvCxnSpPr>
          <p:nvPr/>
        </p:nvCxnSpPr>
        <p:spPr>
          <a:xfrm rot="10800000">
            <a:off x="4289274" y="3029006"/>
            <a:ext cx="1346700" cy="1512300"/>
          </a:xfrm>
          <a:prstGeom prst="straightConnector1">
            <a:avLst/>
          </a:prstGeom>
          <a:noFill/>
          <a:ln w="19050" cap="flat" cmpd="sng">
            <a:solidFill>
              <a:schemeClr val="dk2"/>
            </a:solidFill>
            <a:prstDash val="solid"/>
            <a:round/>
            <a:headEnd type="none" w="lg" len="lg"/>
            <a:tailEnd type="triangle" w="lg" len="lg"/>
          </a:ln>
        </p:spPr>
      </p:cxnSp>
      <p:cxnSp>
        <p:nvCxnSpPr>
          <p:cNvPr id="807" name="Shape 807"/>
          <p:cNvCxnSpPr>
            <a:endCxn id="801" idx="2"/>
          </p:cNvCxnSpPr>
          <p:nvPr/>
        </p:nvCxnSpPr>
        <p:spPr>
          <a:xfrm rot="10800000">
            <a:off x="4289325" y="3029125"/>
            <a:ext cx="727500" cy="1466700"/>
          </a:xfrm>
          <a:prstGeom prst="straightConnector1">
            <a:avLst/>
          </a:prstGeom>
          <a:noFill/>
          <a:ln w="19050" cap="flat" cmpd="sng">
            <a:solidFill>
              <a:schemeClr val="dk2"/>
            </a:solidFill>
            <a:prstDash val="solid"/>
            <a:round/>
            <a:headEnd type="none" w="lg" len="lg"/>
            <a:tailEnd type="triangle" w="lg" len="lg"/>
          </a:ln>
        </p:spPr>
      </p:cxnSp>
      <p:cxnSp>
        <p:nvCxnSpPr>
          <p:cNvPr id="808" name="Shape 808"/>
          <p:cNvCxnSpPr>
            <a:endCxn id="805" idx="2"/>
          </p:cNvCxnSpPr>
          <p:nvPr/>
        </p:nvCxnSpPr>
        <p:spPr>
          <a:xfrm rot="10800000">
            <a:off x="4259050" y="4097300"/>
            <a:ext cx="0" cy="398400"/>
          </a:xfrm>
          <a:prstGeom prst="straightConnector1">
            <a:avLst/>
          </a:prstGeom>
          <a:noFill/>
          <a:ln w="19050" cap="flat" cmpd="sng">
            <a:solidFill>
              <a:schemeClr val="dk2"/>
            </a:solidFill>
            <a:prstDash val="solid"/>
            <a:round/>
            <a:headEnd type="none" w="lg" len="lg"/>
            <a:tailEnd type="triangle" w="lg" len="lg"/>
          </a:ln>
        </p:spPr>
      </p:cxnSp>
      <p:sp>
        <p:nvSpPr>
          <p:cNvPr id="809" name="Shape 809"/>
          <p:cNvSpPr txBox="1"/>
          <p:nvPr/>
        </p:nvSpPr>
        <p:spPr>
          <a:xfrm>
            <a:off x="4540250" y="721350"/>
            <a:ext cx="4548900" cy="640200"/>
          </a:xfrm>
          <a:prstGeom prst="rect">
            <a:avLst/>
          </a:prstGeom>
          <a:noFill/>
          <a:ln>
            <a:noFill/>
          </a:ln>
        </p:spPr>
        <p:txBody>
          <a:bodyPr lIns="91425" tIns="91425" rIns="91425" bIns="91425" anchor="t" anchorCtr="0">
            <a:noAutofit/>
          </a:bodyPr>
          <a:lstStyle/>
          <a:p>
            <a:pPr marL="457200" lvl="0" indent="-355600" rtl="0">
              <a:spcBef>
                <a:spcPts val="0"/>
              </a:spcBef>
              <a:buSzPct val="100000"/>
              <a:buChar char="●"/>
            </a:pPr>
            <a:r>
              <a:rPr lang="en" sz="2000"/>
              <a:t>Hierarchy of concepts</a:t>
            </a:r>
          </a:p>
          <a:p>
            <a:pPr marL="457200" lvl="0" indent="-355600" rtl="0">
              <a:spcBef>
                <a:spcPts val="0"/>
              </a:spcBef>
              <a:buSzPct val="100000"/>
              <a:buChar char="●"/>
            </a:pPr>
            <a:r>
              <a:rPr lang="en" sz="2000"/>
              <a:t>Implicit in existing ontologies</a:t>
            </a:r>
          </a:p>
          <a:p>
            <a:pPr marL="914400" lvl="1" indent="-355600" rtl="0">
              <a:spcBef>
                <a:spcPts val="0"/>
              </a:spcBef>
              <a:buSzPct val="100000"/>
              <a:buChar char="○"/>
            </a:pPr>
            <a:r>
              <a:rPr lang="en" sz="2000"/>
              <a:t>Freebase, Wordnet</a:t>
            </a:r>
          </a:p>
          <a:p>
            <a:pPr marL="457200" lvl="0" indent="-355600" rtl="0">
              <a:spcBef>
                <a:spcPts val="0"/>
              </a:spcBef>
              <a:buSzPct val="100000"/>
              <a:buChar char="●"/>
            </a:pPr>
            <a:r>
              <a:rPr lang="en" sz="2000"/>
              <a:t>Finer-grained auto-generated from text patterns</a:t>
            </a:r>
          </a:p>
          <a:p>
            <a:pPr marL="914400" lvl="1" indent="-355600" rtl="0">
              <a:spcBef>
                <a:spcPts val="0"/>
              </a:spcBef>
              <a:buSzPct val="100000"/>
              <a:buChar char="○"/>
            </a:pPr>
            <a:r>
              <a:rPr lang="en" sz="2000"/>
              <a:t>More comprehensive</a:t>
            </a:r>
          </a:p>
          <a:p>
            <a:pPr marL="914400" lvl="1" indent="-355600" rtl="0">
              <a:spcBef>
                <a:spcPts val="0"/>
              </a:spcBef>
              <a:buSzPct val="100000"/>
              <a:buChar char="○"/>
            </a:pPr>
            <a:r>
              <a:rPr lang="en" sz="2000"/>
              <a:t>More noisy</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120450" y="-79075"/>
            <a:ext cx="8903100" cy="985500"/>
          </a:xfrm>
          <a:prstGeom prst="rect">
            <a:avLst/>
          </a:prstGeom>
        </p:spPr>
        <p:txBody>
          <a:bodyPr lIns="91425" tIns="91425" rIns="91425" bIns="91425" anchor="t" anchorCtr="0">
            <a:noAutofit/>
          </a:bodyPr>
          <a:lstStyle/>
          <a:p>
            <a:pPr lvl="0" rtl="0">
              <a:spcBef>
                <a:spcPts val="0"/>
              </a:spcBef>
              <a:buNone/>
            </a:pPr>
            <a:r>
              <a:rPr lang="en"/>
              <a:t>Grammar over Attribute Names</a:t>
            </a:r>
          </a:p>
        </p:txBody>
      </p:sp>
      <p:sp>
        <p:nvSpPr>
          <p:cNvPr id="815" name="Shape 815"/>
          <p:cNvSpPr txBox="1"/>
          <p:nvPr/>
        </p:nvSpPr>
        <p:spPr>
          <a:xfrm>
            <a:off x="2665900" y="1667475"/>
            <a:ext cx="25803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$Ethnicity population</a:t>
            </a:r>
          </a:p>
        </p:txBody>
      </p:sp>
      <p:sp>
        <p:nvSpPr>
          <p:cNvPr id="816" name="Shape 816"/>
          <p:cNvSpPr txBox="1"/>
          <p:nvPr/>
        </p:nvSpPr>
        <p:spPr>
          <a:xfrm>
            <a:off x="2665900" y="2121750"/>
            <a:ext cx="2723700" cy="4935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Population in $Year</a:t>
            </a:r>
          </a:p>
        </p:txBody>
      </p:sp>
      <p:sp>
        <p:nvSpPr>
          <p:cNvPr id="817" name="Shape 817"/>
          <p:cNvSpPr/>
          <p:nvPr/>
        </p:nvSpPr>
        <p:spPr>
          <a:xfrm>
            <a:off x="0" y="646250"/>
            <a:ext cx="1305000" cy="572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Countries</a:t>
            </a:r>
          </a:p>
        </p:txBody>
      </p:sp>
      <p:sp>
        <p:nvSpPr>
          <p:cNvPr id="818" name="Shape 818"/>
          <p:cNvSpPr/>
          <p:nvPr/>
        </p:nvSpPr>
        <p:spPr>
          <a:xfrm>
            <a:off x="5863450" y="1366575"/>
            <a:ext cx="1734000" cy="10290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9" name="Shape 819"/>
          <p:cNvSpPr txBox="1"/>
          <p:nvPr/>
        </p:nvSpPr>
        <p:spPr>
          <a:xfrm>
            <a:off x="5880175" y="1350775"/>
            <a:ext cx="1935900" cy="310800"/>
          </a:xfrm>
          <a:prstGeom prst="rect">
            <a:avLst/>
          </a:prstGeom>
          <a:noFill/>
          <a:ln>
            <a:noFill/>
          </a:ln>
        </p:spPr>
        <p:txBody>
          <a:bodyPr lIns="91425" tIns="91425" rIns="91425" bIns="91425" anchor="t" anchorCtr="0">
            <a:noAutofit/>
          </a:bodyPr>
          <a:lstStyle/>
          <a:p>
            <a:pPr lvl="0" rtl="0">
              <a:spcBef>
                <a:spcPts val="0"/>
              </a:spcBef>
              <a:buNone/>
            </a:pPr>
            <a:r>
              <a:rPr lang="en" i="1"/>
              <a:t>chinese population</a:t>
            </a:r>
          </a:p>
        </p:txBody>
      </p:sp>
      <p:sp>
        <p:nvSpPr>
          <p:cNvPr id="820" name="Shape 820"/>
          <p:cNvSpPr txBox="1"/>
          <p:nvPr/>
        </p:nvSpPr>
        <p:spPr>
          <a:xfrm>
            <a:off x="5953825" y="1644975"/>
            <a:ext cx="1809300" cy="310800"/>
          </a:xfrm>
          <a:prstGeom prst="rect">
            <a:avLst/>
          </a:prstGeom>
          <a:noFill/>
          <a:ln>
            <a:noFill/>
          </a:ln>
        </p:spPr>
        <p:txBody>
          <a:bodyPr lIns="91425" tIns="91425" rIns="91425" bIns="91425" anchor="t" anchorCtr="0">
            <a:noAutofit/>
          </a:bodyPr>
          <a:lstStyle/>
          <a:p>
            <a:pPr lvl="0" rtl="0">
              <a:spcBef>
                <a:spcPts val="0"/>
              </a:spcBef>
              <a:buNone/>
            </a:pPr>
            <a:r>
              <a:rPr lang="en" i="1"/>
              <a:t>indian population</a:t>
            </a:r>
          </a:p>
        </p:txBody>
      </p:sp>
      <p:sp>
        <p:nvSpPr>
          <p:cNvPr id="821" name="Shape 821"/>
          <p:cNvSpPr txBox="1"/>
          <p:nvPr/>
        </p:nvSpPr>
        <p:spPr>
          <a:xfrm>
            <a:off x="5936200" y="1917625"/>
            <a:ext cx="1734000" cy="310800"/>
          </a:xfrm>
          <a:prstGeom prst="rect">
            <a:avLst/>
          </a:prstGeom>
          <a:noFill/>
          <a:ln>
            <a:noFill/>
          </a:ln>
        </p:spPr>
        <p:txBody>
          <a:bodyPr lIns="91425" tIns="91425" rIns="91425" bIns="91425" anchor="t" anchorCtr="0">
            <a:noAutofit/>
          </a:bodyPr>
          <a:lstStyle/>
          <a:p>
            <a:pPr lvl="0" rtl="0">
              <a:spcBef>
                <a:spcPts val="0"/>
              </a:spcBef>
              <a:buNone/>
            </a:pPr>
            <a:r>
              <a:rPr lang="en" i="1"/>
              <a:t>Jewish population</a:t>
            </a:r>
          </a:p>
        </p:txBody>
      </p:sp>
      <p:sp>
        <p:nvSpPr>
          <p:cNvPr id="822" name="Shape 822"/>
          <p:cNvSpPr txBox="1"/>
          <p:nvPr/>
        </p:nvSpPr>
        <p:spPr>
          <a:xfrm>
            <a:off x="2665900" y="2595187"/>
            <a:ext cx="25803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$Attribute in $Year</a:t>
            </a:r>
          </a:p>
        </p:txBody>
      </p:sp>
      <p:sp>
        <p:nvSpPr>
          <p:cNvPr id="823" name="Shape 823"/>
          <p:cNvSpPr txBox="1"/>
          <p:nvPr/>
        </p:nvSpPr>
        <p:spPr>
          <a:xfrm>
            <a:off x="771525" y="1888375"/>
            <a:ext cx="11910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$Attribute</a:t>
            </a:r>
          </a:p>
        </p:txBody>
      </p:sp>
      <p:cxnSp>
        <p:nvCxnSpPr>
          <p:cNvPr id="824" name="Shape 824"/>
          <p:cNvCxnSpPr>
            <a:stCxn id="823" idx="3"/>
            <a:endCxn id="815" idx="1"/>
          </p:cNvCxnSpPr>
          <p:nvPr/>
        </p:nvCxnSpPr>
        <p:spPr>
          <a:xfrm rot="10800000" flipH="1">
            <a:off x="1962525" y="1852225"/>
            <a:ext cx="703500" cy="220800"/>
          </a:xfrm>
          <a:prstGeom prst="straightConnector1">
            <a:avLst/>
          </a:prstGeom>
          <a:noFill/>
          <a:ln w="19050" cap="flat" cmpd="sng">
            <a:solidFill>
              <a:schemeClr val="dk2"/>
            </a:solidFill>
            <a:prstDash val="solid"/>
            <a:round/>
            <a:headEnd type="none" w="lg" len="lg"/>
            <a:tailEnd type="triangle" w="lg" len="lg"/>
          </a:ln>
        </p:spPr>
      </p:cxnSp>
      <p:cxnSp>
        <p:nvCxnSpPr>
          <p:cNvPr id="825" name="Shape 825"/>
          <p:cNvCxnSpPr>
            <a:stCxn id="823" idx="3"/>
            <a:endCxn id="816" idx="1"/>
          </p:cNvCxnSpPr>
          <p:nvPr/>
        </p:nvCxnSpPr>
        <p:spPr>
          <a:xfrm>
            <a:off x="1962525" y="2073025"/>
            <a:ext cx="703500" cy="295500"/>
          </a:xfrm>
          <a:prstGeom prst="straightConnector1">
            <a:avLst/>
          </a:prstGeom>
          <a:noFill/>
          <a:ln w="19050" cap="flat" cmpd="sng">
            <a:solidFill>
              <a:schemeClr val="dk2"/>
            </a:solidFill>
            <a:prstDash val="solid"/>
            <a:round/>
            <a:headEnd type="none" w="lg" len="lg"/>
            <a:tailEnd type="triangle" w="lg" len="lg"/>
          </a:ln>
        </p:spPr>
      </p:cxnSp>
      <p:cxnSp>
        <p:nvCxnSpPr>
          <p:cNvPr id="826" name="Shape 826"/>
          <p:cNvCxnSpPr>
            <a:stCxn id="823" idx="3"/>
            <a:endCxn id="822" idx="1"/>
          </p:cNvCxnSpPr>
          <p:nvPr/>
        </p:nvCxnSpPr>
        <p:spPr>
          <a:xfrm>
            <a:off x="1962525" y="2073025"/>
            <a:ext cx="703500" cy="706800"/>
          </a:xfrm>
          <a:prstGeom prst="straightConnector1">
            <a:avLst/>
          </a:prstGeom>
          <a:noFill/>
          <a:ln w="19050" cap="flat" cmpd="sng">
            <a:solidFill>
              <a:schemeClr val="dk2"/>
            </a:solidFill>
            <a:prstDash val="solid"/>
            <a:round/>
            <a:headEnd type="none" w="lg" len="lg"/>
            <a:tailEnd type="triangle" w="lg" len="lg"/>
          </a:ln>
        </p:spPr>
      </p:cxnSp>
      <p:sp>
        <p:nvSpPr>
          <p:cNvPr id="827" name="Shape 827"/>
          <p:cNvSpPr/>
          <p:nvPr/>
        </p:nvSpPr>
        <p:spPr>
          <a:xfrm>
            <a:off x="5870825" y="2588125"/>
            <a:ext cx="2580300" cy="6465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8" name="Shape 828"/>
          <p:cNvSpPr txBox="1"/>
          <p:nvPr/>
        </p:nvSpPr>
        <p:spPr>
          <a:xfrm>
            <a:off x="5944475" y="2901869"/>
            <a:ext cx="1809300" cy="181500"/>
          </a:xfrm>
          <a:prstGeom prst="rect">
            <a:avLst/>
          </a:prstGeom>
          <a:noFill/>
          <a:ln>
            <a:noFill/>
          </a:ln>
        </p:spPr>
        <p:txBody>
          <a:bodyPr lIns="91425" tIns="91425" rIns="91425" bIns="91425" anchor="t" anchorCtr="0">
            <a:noAutofit/>
          </a:bodyPr>
          <a:lstStyle/>
          <a:p>
            <a:pPr lvl="0" rtl="0">
              <a:spcBef>
                <a:spcPts val="0"/>
              </a:spcBef>
              <a:buNone/>
            </a:pPr>
            <a:r>
              <a:rPr lang="en" i="1"/>
              <a:t>Population  in 2016</a:t>
            </a:r>
          </a:p>
        </p:txBody>
      </p:sp>
      <p:sp>
        <p:nvSpPr>
          <p:cNvPr id="829" name="Shape 829"/>
          <p:cNvSpPr txBox="1"/>
          <p:nvPr/>
        </p:nvSpPr>
        <p:spPr>
          <a:xfrm>
            <a:off x="5944475" y="2651600"/>
            <a:ext cx="2415600" cy="181500"/>
          </a:xfrm>
          <a:prstGeom prst="rect">
            <a:avLst/>
          </a:prstGeom>
          <a:noFill/>
          <a:ln>
            <a:noFill/>
          </a:ln>
        </p:spPr>
        <p:txBody>
          <a:bodyPr lIns="91425" tIns="91425" rIns="91425" bIns="91425" anchor="t" anchorCtr="0">
            <a:noAutofit/>
          </a:bodyPr>
          <a:lstStyle/>
          <a:p>
            <a:pPr lvl="0" rtl="0">
              <a:spcBef>
                <a:spcPts val="0"/>
              </a:spcBef>
              <a:buNone/>
            </a:pPr>
            <a:r>
              <a:rPr lang="en" i="1"/>
              <a:t>Population in 1991</a:t>
            </a:r>
          </a:p>
        </p:txBody>
      </p:sp>
      <p:sp>
        <p:nvSpPr>
          <p:cNvPr id="830" name="Shape 830"/>
          <p:cNvSpPr txBox="1"/>
          <p:nvPr/>
        </p:nvSpPr>
        <p:spPr>
          <a:xfrm>
            <a:off x="5944475" y="3816275"/>
            <a:ext cx="2580300" cy="181500"/>
          </a:xfrm>
          <a:prstGeom prst="rect">
            <a:avLst/>
          </a:prstGeom>
          <a:noFill/>
          <a:ln>
            <a:noFill/>
          </a:ln>
        </p:spPr>
        <p:txBody>
          <a:bodyPr lIns="91425" tIns="91425" rIns="91425" bIns="91425" anchor="t" anchorCtr="0">
            <a:noAutofit/>
          </a:bodyPr>
          <a:lstStyle/>
          <a:p>
            <a:pPr lvl="0" rtl="0">
              <a:spcBef>
                <a:spcPts val="0"/>
              </a:spcBef>
              <a:buNone/>
            </a:pPr>
            <a:r>
              <a:rPr lang="en" i="1"/>
              <a:t>Jewish Population  in 2016</a:t>
            </a:r>
          </a:p>
        </p:txBody>
      </p:sp>
      <p:sp>
        <p:nvSpPr>
          <p:cNvPr id="831" name="Shape 831"/>
          <p:cNvSpPr txBox="1"/>
          <p:nvPr/>
        </p:nvSpPr>
        <p:spPr>
          <a:xfrm>
            <a:off x="5944475" y="3566000"/>
            <a:ext cx="2773200" cy="181500"/>
          </a:xfrm>
          <a:prstGeom prst="rect">
            <a:avLst/>
          </a:prstGeom>
          <a:noFill/>
          <a:ln>
            <a:noFill/>
          </a:ln>
        </p:spPr>
        <p:txBody>
          <a:bodyPr lIns="91425" tIns="91425" rIns="91425" bIns="91425" anchor="t" anchorCtr="0">
            <a:noAutofit/>
          </a:bodyPr>
          <a:lstStyle/>
          <a:p>
            <a:pPr lvl="0" rtl="0">
              <a:spcBef>
                <a:spcPts val="0"/>
              </a:spcBef>
              <a:buNone/>
            </a:pPr>
            <a:r>
              <a:rPr lang="en" i="1"/>
              <a:t>Chinese Population in 1991</a:t>
            </a:r>
          </a:p>
        </p:txBody>
      </p:sp>
      <p:sp>
        <p:nvSpPr>
          <p:cNvPr id="832" name="Shape 832"/>
          <p:cNvSpPr/>
          <p:nvPr/>
        </p:nvSpPr>
        <p:spPr>
          <a:xfrm>
            <a:off x="4609000" y="695800"/>
            <a:ext cx="1464000" cy="572700"/>
          </a:xfrm>
          <a:prstGeom prst="wedgeRectCallout">
            <a:avLst>
              <a:gd name="adj1" fmla="val -68142"/>
              <a:gd name="adj2" fmla="val 142845"/>
            </a:avLst>
          </a:prstGeom>
          <a:solidFill>
            <a:schemeClr val="accent6"/>
          </a:solidFill>
          <a:ln>
            <a:noFill/>
          </a:ln>
        </p:spPr>
        <p:txBody>
          <a:bodyPr lIns="91425" tIns="91425" rIns="91425" bIns="91425" anchor="ctr" anchorCtr="0">
            <a:noAutofit/>
          </a:bodyPr>
          <a:lstStyle/>
          <a:p>
            <a:pPr lvl="0" rtl="0">
              <a:spcBef>
                <a:spcPts val="0"/>
              </a:spcBef>
              <a:buNone/>
            </a:pPr>
            <a:r>
              <a:rPr lang="en" sz="1800"/>
              <a:t>Head Word</a:t>
            </a:r>
          </a:p>
        </p:txBody>
      </p:sp>
      <p:sp>
        <p:nvSpPr>
          <p:cNvPr id="833" name="Shape 833"/>
          <p:cNvSpPr/>
          <p:nvPr/>
        </p:nvSpPr>
        <p:spPr>
          <a:xfrm>
            <a:off x="2075350" y="801275"/>
            <a:ext cx="2134800" cy="572700"/>
          </a:xfrm>
          <a:prstGeom prst="wedgeRectCallout">
            <a:avLst>
              <a:gd name="adj1" fmla="val 11178"/>
              <a:gd name="adj2" fmla="val 129418"/>
            </a:avLst>
          </a:prstGeom>
          <a:solidFill>
            <a:schemeClr val="accent6"/>
          </a:solidFill>
          <a:ln>
            <a:noFill/>
          </a:ln>
        </p:spPr>
        <p:txBody>
          <a:bodyPr lIns="91425" tIns="91425" rIns="91425" bIns="91425" anchor="ctr" anchorCtr="0">
            <a:noAutofit/>
          </a:bodyPr>
          <a:lstStyle/>
          <a:p>
            <a:pPr lvl="0" rtl="0">
              <a:spcBef>
                <a:spcPts val="0"/>
              </a:spcBef>
              <a:buNone/>
            </a:pPr>
            <a:r>
              <a:rPr lang="en" sz="1800"/>
              <a:t>Concept node in a IsA hierarchy</a:t>
            </a:r>
          </a:p>
        </p:txBody>
      </p:sp>
      <p:sp>
        <p:nvSpPr>
          <p:cNvPr id="834" name="Shape 834"/>
          <p:cNvSpPr/>
          <p:nvPr/>
        </p:nvSpPr>
        <p:spPr>
          <a:xfrm>
            <a:off x="5851475" y="3572275"/>
            <a:ext cx="2773200" cy="6465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Entity Query </a:t>
            </a:r>
          </a:p>
        </p:txBody>
      </p:sp>
      <p:sp>
        <p:nvSpPr>
          <p:cNvPr id="309" name="Shape 309"/>
          <p:cNvSpPr txBox="1">
            <a:spLocks noGrp="1"/>
          </p:cNvSpPr>
          <p:nvPr>
            <p:ph type="body" idx="1"/>
          </p:nvPr>
        </p:nvSpPr>
        <p:spPr>
          <a:xfrm>
            <a:off x="746863" y="1149330"/>
            <a:ext cx="6722100" cy="31287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3000" dirty="0" smtClean="0">
                <a:solidFill>
                  <a:srgbClr val="000000"/>
                </a:solidFill>
              </a:rPr>
              <a:t>Who is the president of United States?</a:t>
            </a:r>
            <a:endParaRPr dirty="0"/>
          </a:p>
        </p:txBody>
      </p:sp>
    </p:spTree>
  </p:cSld>
  <p:clrMapOvr>
    <a:masterClrMapping/>
  </p:clrMapOvr>
  <mc:AlternateContent xmlns:mc="http://schemas.openxmlformats.org/markup-compatibility/2006">
    <mc:Choice xmlns:p14="http://schemas.microsoft.com/office/powerpoint/2010/main" Requires="p14">
      <p:transition spd="slow" p14:dur="2000" advTm="23893"/>
    </mc:Choice>
    <mc:Fallback>
      <p:transition spd="slow" advTm="2389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Shape 839"/>
          <p:cNvSpPr txBox="1">
            <a:spLocks noGrp="1"/>
          </p:cNvSpPr>
          <p:nvPr>
            <p:ph type="title"/>
          </p:nvPr>
        </p:nvSpPr>
        <p:spPr>
          <a:xfrm>
            <a:off x="263475" y="0"/>
            <a:ext cx="8520600" cy="1187100"/>
          </a:xfrm>
          <a:prstGeom prst="rect">
            <a:avLst/>
          </a:prstGeom>
        </p:spPr>
        <p:txBody>
          <a:bodyPr lIns="91425" tIns="91425" rIns="91425" bIns="91425" anchor="t" anchorCtr="0">
            <a:noAutofit/>
          </a:bodyPr>
          <a:lstStyle/>
          <a:p>
            <a:pPr lvl="0" rtl="0">
              <a:spcBef>
                <a:spcPts val="0"/>
              </a:spcBef>
              <a:buNone/>
            </a:pPr>
            <a:r>
              <a:rPr lang="en"/>
              <a:t>Grammar groups semantically related attributes</a:t>
            </a:r>
          </a:p>
          <a:p>
            <a:pPr lvl="0" rtl="0">
              <a:spcBef>
                <a:spcPts val="0"/>
              </a:spcBef>
              <a:buNone/>
            </a:pPr>
            <a:r>
              <a:rPr lang="en"/>
              <a:t>        ….good and bad flock together. </a:t>
            </a:r>
          </a:p>
          <a:p>
            <a:pPr lvl="0" rtl="0">
              <a:spcBef>
                <a:spcPts val="0"/>
              </a:spcBef>
              <a:buNone/>
            </a:pPr>
            <a:endParaRPr/>
          </a:p>
        </p:txBody>
      </p:sp>
      <p:pic>
        <p:nvPicPr>
          <p:cNvPr id="840" name="Shape 840"/>
          <p:cNvPicPr preferRelativeResize="0"/>
          <p:nvPr/>
        </p:nvPicPr>
        <p:blipFill>
          <a:blip r:embed="rId3">
            <a:alphaModFix/>
          </a:blip>
          <a:stretch>
            <a:fillRect/>
          </a:stretch>
        </p:blipFill>
        <p:spPr>
          <a:xfrm>
            <a:off x="7176887" y="1732725"/>
            <a:ext cx="2028825" cy="1524000"/>
          </a:xfrm>
          <a:prstGeom prst="rect">
            <a:avLst/>
          </a:prstGeom>
          <a:noFill/>
          <a:ln>
            <a:noFill/>
          </a:ln>
        </p:spPr>
      </p:pic>
      <p:grpSp>
        <p:nvGrpSpPr>
          <p:cNvPr id="841" name="Shape 841"/>
          <p:cNvGrpSpPr/>
          <p:nvPr/>
        </p:nvGrpSpPr>
        <p:grpSpPr>
          <a:xfrm>
            <a:off x="0" y="1052250"/>
            <a:ext cx="2647950" cy="4288275"/>
            <a:chOff x="0" y="680775"/>
            <a:chExt cx="2647950" cy="4288275"/>
          </a:xfrm>
        </p:grpSpPr>
        <p:sp>
          <p:nvSpPr>
            <p:cNvPr id="842" name="Shape 842"/>
            <p:cNvSpPr txBox="1"/>
            <p:nvPr/>
          </p:nvSpPr>
          <p:spPr>
            <a:xfrm>
              <a:off x="317575" y="2874775"/>
              <a:ext cx="1935900" cy="310800"/>
            </a:xfrm>
            <a:prstGeom prst="rect">
              <a:avLst/>
            </a:prstGeom>
            <a:noFill/>
            <a:ln>
              <a:noFill/>
            </a:ln>
          </p:spPr>
          <p:txBody>
            <a:bodyPr lIns="91425" tIns="91425" rIns="91425" bIns="91425" anchor="t" anchorCtr="0">
              <a:noAutofit/>
            </a:bodyPr>
            <a:lstStyle/>
            <a:p>
              <a:pPr lvl="0" rtl="0">
                <a:spcBef>
                  <a:spcPts val="0"/>
                </a:spcBef>
                <a:buNone/>
              </a:pPr>
              <a:r>
                <a:rPr lang="en" i="1"/>
                <a:t>chinese population</a:t>
              </a:r>
            </a:p>
          </p:txBody>
        </p:sp>
        <p:sp>
          <p:nvSpPr>
            <p:cNvPr id="843" name="Shape 843"/>
            <p:cNvSpPr txBox="1"/>
            <p:nvPr/>
          </p:nvSpPr>
          <p:spPr>
            <a:xfrm>
              <a:off x="391225" y="3168975"/>
              <a:ext cx="1890300" cy="310800"/>
            </a:xfrm>
            <a:prstGeom prst="rect">
              <a:avLst/>
            </a:prstGeom>
            <a:noFill/>
            <a:ln>
              <a:noFill/>
            </a:ln>
          </p:spPr>
          <p:txBody>
            <a:bodyPr lIns="91425" tIns="91425" rIns="91425" bIns="91425" anchor="t" anchorCtr="0">
              <a:noAutofit/>
            </a:bodyPr>
            <a:lstStyle/>
            <a:p>
              <a:pPr lvl="0" rtl="0">
                <a:spcBef>
                  <a:spcPts val="0"/>
                </a:spcBef>
                <a:buNone/>
              </a:pPr>
              <a:r>
                <a:rPr lang="en" i="1"/>
                <a:t>indian population</a:t>
              </a:r>
            </a:p>
          </p:txBody>
        </p:sp>
        <p:sp>
          <p:nvSpPr>
            <p:cNvPr id="844" name="Shape 844"/>
            <p:cNvSpPr txBox="1"/>
            <p:nvPr/>
          </p:nvSpPr>
          <p:spPr>
            <a:xfrm>
              <a:off x="546175" y="4067362"/>
              <a:ext cx="1734000" cy="310800"/>
            </a:xfrm>
            <a:prstGeom prst="rect">
              <a:avLst/>
            </a:prstGeom>
            <a:noFill/>
            <a:ln>
              <a:noFill/>
            </a:ln>
          </p:spPr>
          <p:txBody>
            <a:bodyPr lIns="91425" tIns="91425" rIns="91425" bIns="91425" anchor="t" anchorCtr="0">
              <a:noAutofit/>
            </a:bodyPr>
            <a:lstStyle/>
            <a:p>
              <a:pPr lvl="0" rtl="0">
                <a:spcBef>
                  <a:spcPts val="0"/>
                </a:spcBef>
                <a:buNone/>
              </a:pPr>
              <a:r>
                <a:rPr lang="en" i="1"/>
                <a:t>female population</a:t>
              </a:r>
            </a:p>
          </p:txBody>
        </p:sp>
        <p:sp>
          <p:nvSpPr>
            <p:cNvPr id="845" name="Shape 845"/>
            <p:cNvSpPr txBox="1"/>
            <p:nvPr/>
          </p:nvSpPr>
          <p:spPr>
            <a:xfrm>
              <a:off x="694825" y="1069050"/>
              <a:ext cx="1586700" cy="310800"/>
            </a:xfrm>
            <a:prstGeom prst="rect">
              <a:avLst/>
            </a:prstGeom>
            <a:noFill/>
            <a:ln>
              <a:noFill/>
            </a:ln>
          </p:spPr>
          <p:txBody>
            <a:bodyPr lIns="91425" tIns="91425" rIns="91425" bIns="91425" anchor="t" anchorCtr="0">
              <a:noAutofit/>
            </a:bodyPr>
            <a:lstStyle/>
            <a:p>
              <a:pPr lvl="0" rtl="0">
                <a:spcBef>
                  <a:spcPts val="0"/>
                </a:spcBef>
                <a:buNone/>
              </a:pPr>
              <a:r>
                <a:rPr lang="en" i="1"/>
                <a:t>gold price</a:t>
              </a:r>
            </a:p>
          </p:txBody>
        </p:sp>
        <p:sp>
          <p:nvSpPr>
            <p:cNvPr id="846" name="Shape 846"/>
            <p:cNvSpPr txBox="1"/>
            <p:nvPr/>
          </p:nvSpPr>
          <p:spPr>
            <a:xfrm>
              <a:off x="694825" y="1379775"/>
              <a:ext cx="1349100" cy="310800"/>
            </a:xfrm>
            <a:prstGeom prst="rect">
              <a:avLst/>
            </a:prstGeom>
            <a:noFill/>
            <a:ln>
              <a:noFill/>
            </a:ln>
          </p:spPr>
          <p:txBody>
            <a:bodyPr lIns="91425" tIns="91425" rIns="91425" bIns="91425" anchor="t" anchorCtr="0">
              <a:noAutofit/>
            </a:bodyPr>
            <a:lstStyle/>
            <a:p>
              <a:pPr lvl="0" rtl="0">
                <a:spcBef>
                  <a:spcPts val="0"/>
                </a:spcBef>
                <a:buNone/>
              </a:pPr>
              <a:r>
                <a:rPr lang="en" i="1"/>
                <a:t>land price</a:t>
              </a:r>
            </a:p>
          </p:txBody>
        </p:sp>
        <p:sp>
          <p:nvSpPr>
            <p:cNvPr id="847" name="Shape 847"/>
            <p:cNvSpPr txBox="1"/>
            <p:nvPr/>
          </p:nvSpPr>
          <p:spPr>
            <a:xfrm>
              <a:off x="317575" y="2278500"/>
              <a:ext cx="2028900" cy="310800"/>
            </a:xfrm>
            <a:prstGeom prst="rect">
              <a:avLst/>
            </a:prstGeom>
            <a:noFill/>
            <a:ln>
              <a:noFill/>
            </a:ln>
          </p:spPr>
          <p:txBody>
            <a:bodyPr lIns="91425" tIns="91425" rIns="91425" bIns="91425" anchor="t" anchorCtr="0">
              <a:noAutofit/>
            </a:bodyPr>
            <a:lstStyle/>
            <a:p>
              <a:pPr lvl="0" rtl="0">
                <a:spcBef>
                  <a:spcPts val="0"/>
                </a:spcBef>
                <a:buNone/>
              </a:pPr>
              <a:r>
                <a:rPr lang="en" i="1"/>
                <a:t>average petrol price</a:t>
              </a:r>
            </a:p>
          </p:txBody>
        </p:sp>
        <p:sp>
          <p:nvSpPr>
            <p:cNvPr id="848" name="Shape 848"/>
            <p:cNvSpPr txBox="1"/>
            <p:nvPr/>
          </p:nvSpPr>
          <p:spPr>
            <a:xfrm>
              <a:off x="554275" y="1984500"/>
              <a:ext cx="1644600" cy="310800"/>
            </a:xfrm>
            <a:prstGeom prst="rect">
              <a:avLst/>
            </a:prstGeom>
            <a:noFill/>
            <a:ln>
              <a:noFill/>
            </a:ln>
          </p:spPr>
          <p:txBody>
            <a:bodyPr lIns="91425" tIns="91425" rIns="91425" bIns="91425" anchor="t" anchorCtr="0">
              <a:noAutofit/>
            </a:bodyPr>
            <a:lstStyle/>
            <a:p>
              <a:pPr lvl="0" rtl="0">
                <a:spcBef>
                  <a:spcPts val="0"/>
                </a:spcBef>
                <a:buNone/>
              </a:pPr>
              <a:r>
                <a:rPr lang="en" i="1"/>
                <a:t>lawyer salary</a:t>
              </a:r>
            </a:p>
          </p:txBody>
        </p:sp>
        <p:sp>
          <p:nvSpPr>
            <p:cNvPr id="849" name="Shape 849"/>
            <p:cNvSpPr txBox="1"/>
            <p:nvPr/>
          </p:nvSpPr>
          <p:spPr>
            <a:xfrm>
              <a:off x="391225" y="1673775"/>
              <a:ext cx="1890300" cy="310800"/>
            </a:xfrm>
            <a:prstGeom prst="rect">
              <a:avLst/>
            </a:prstGeom>
            <a:noFill/>
            <a:ln>
              <a:noFill/>
            </a:ln>
          </p:spPr>
          <p:txBody>
            <a:bodyPr lIns="91425" tIns="91425" rIns="91425" bIns="91425" anchor="t" anchorCtr="0">
              <a:noAutofit/>
            </a:bodyPr>
            <a:lstStyle/>
            <a:p>
              <a:pPr lvl="0" rtl="0">
                <a:spcBef>
                  <a:spcPts val="0"/>
                </a:spcBef>
                <a:buNone/>
              </a:pPr>
              <a:r>
                <a:rPr lang="en" i="1"/>
                <a:t>pharmacist salary</a:t>
              </a:r>
            </a:p>
          </p:txBody>
        </p:sp>
        <p:sp>
          <p:nvSpPr>
            <p:cNvPr id="850" name="Shape 850"/>
            <p:cNvSpPr txBox="1"/>
            <p:nvPr/>
          </p:nvSpPr>
          <p:spPr>
            <a:xfrm>
              <a:off x="598350" y="3471075"/>
              <a:ext cx="1260600" cy="310800"/>
            </a:xfrm>
            <a:prstGeom prst="rect">
              <a:avLst/>
            </a:prstGeom>
            <a:noFill/>
            <a:ln>
              <a:noFill/>
            </a:ln>
          </p:spPr>
          <p:txBody>
            <a:bodyPr lIns="91425" tIns="91425" rIns="91425" bIns="91425" anchor="t" anchorCtr="0">
              <a:noAutofit/>
            </a:bodyPr>
            <a:lstStyle/>
            <a:p>
              <a:pPr lvl="0" rtl="0">
                <a:spcBef>
                  <a:spcPts val="0"/>
                </a:spcBef>
                <a:buNone/>
              </a:pPr>
              <a:r>
                <a:rPr lang="en" i="1"/>
                <a:t>pilot salary</a:t>
              </a:r>
            </a:p>
          </p:txBody>
        </p:sp>
        <p:sp>
          <p:nvSpPr>
            <p:cNvPr id="851" name="Shape 851"/>
            <p:cNvSpPr txBox="1"/>
            <p:nvPr/>
          </p:nvSpPr>
          <p:spPr>
            <a:xfrm>
              <a:off x="664225" y="2576737"/>
              <a:ext cx="1040700" cy="310800"/>
            </a:xfrm>
            <a:prstGeom prst="rect">
              <a:avLst/>
            </a:prstGeom>
            <a:noFill/>
            <a:ln>
              <a:noFill/>
            </a:ln>
          </p:spPr>
          <p:txBody>
            <a:bodyPr lIns="91425" tIns="91425" rIns="91425" bIns="91425" anchor="t" anchorCtr="0">
              <a:noAutofit/>
            </a:bodyPr>
            <a:lstStyle/>
            <a:p>
              <a:pPr lvl="0" rtl="0">
                <a:spcBef>
                  <a:spcPts val="0"/>
                </a:spcBef>
                <a:buNone/>
              </a:pPr>
              <a:r>
                <a:rPr lang="en" i="1"/>
                <a:t>hp laptop</a:t>
              </a:r>
            </a:p>
          </p:txBody>
        </p:sp>
        <p:sp>
          <p:nvSpPr>
            <p:cNvPr id="852" name="Shape 852"/>
            <p:cNvSpPr txBox="1"/>
            <p:nvPr/>
          </p:nvSpPr>
          <p:spPr>
            <a:xfrm>
              <a:off x="663000" y="3761225"/>
              <a:ext cx="1734000" cy="310800"/>
            </a:xfrm>
            <a:prstGeom prst="rect">
              <a:avLst/>
            </a:prstGeom>
            <a:noFill/>
            <a:ln>
              <a:noFill/>
            </a:ln>
          </p:spPr>
          <p:txBody>
            <a:bodyPr lIns="91425" tIns="91425" rIns="91425" bIns="91425" anchor="t" anchorCtr="0">
              <a:noAutofit/>
            </a:bodyPr>
            <a:lstStyle/>
            <a:p>
              <a:pPr lvl="0" rtl="0">
                <a:spcBef>
                  <a:spcPts val="0"/>
                </a:spcBef>
                <a:buNone/>
              </a:pPr>
              <a:r>
                <a:rPr lang="en" i="1"/>
                <a:t>asus laptop</a:t>
              </a:r>
            </a:p>
          </p:txBody>
        </p:sp>
        <p:sp>
          <p:nvSpPr>
            <p:cNvPr id="853" name="Shape 853"/>
            <p:cNvSpPr txBox="1"/>
            <p:nvPr/>
          </p:nvSpPr>
          <p:spPr>
            <a:xfrm>
              <a:off x="250950" y="4353450"/>
              <a:ext cx="2397000" cy="310800"/>
            </a:xfrm>
            <a:prstGeom prst="rect">
              <a:avLst/>
            </a:prstGeom>
            <a:noFill/>
            <a:ln>
              <a:noFill/>
            </a:ln>
          </p:spPr>
          <p:txBody>
            <a:bodyPr lIns="91425" tIns="91425" rIns="91425" bIns="91425" anchor="t" anchorCtr="0">
              <a:noAutofit/>
            </a:bodyPr>
            <a:lstStyle/>
            <a:p>
              <a:pPr lvl="0" rtl="0">
                <a:spcBef>
                  <a:spcPts val="0"/>
                </a:spcBef>
                <a:buNone/>
              </a:pPr>
              <a:r>
                <a:rPr lang="en" i="1"/>
                <a:t>male african population</a:t>
              </a:r>
            </a:p>
          </p:txBody>
        </p:sp>
        <p:sp>
          <p:nvSpPr>
            <p:cNvPr id="854" name="Shape 854"/>
            <p:cNvSpPr/>
            <p:nvPr/>
          </p:nvSpPr>
          <p:spPr>
            <a:xfrm>
              <a:off x="0" y="680775"/>
              <a:ext cx="2373900" cy="432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t>Country Attributes</a:t>
              </a:r>
            </a:p>
          </p:txBody>
        </p:sp>
        <p:sp>
          <p:nvSpPr>
            <p:cNvPr id="855" name="Shape 855"/>
            <p:cNvSpPr txBox="1"/>
            <p:nvPr/>
          </p:nvSpPr>
          <p:spPr>
            <a:xfrm>
              <a:off x="250950" y="4658250"/>
              <a:ext cx="2055000" cy="310800"/>
            </a:xfrm>
            <a:prstGeom prst="rect">
              <a:avLst/>
            </a:prstGeom>
            <a:noFill/>
            <a:ln>
              <a:noFill/>
            </a:ln>
          </p:spPr>
          <p:txBody>
            <a:bodyPr lIns="91425" tIns="91425" rIns="91425" bIns="91425" anchor="t" anchorCtr="0">
              <a:noAutofit/>
            </a:bodyPr>
            <a:lstStyle/>
            <a:p>
              <a:pPr lvl="0" rtl="0">
                <a:spcBef>
                  <a:spcPts val="0"/>
                </a:spcBef>
                <a:buNone/>
              </a:pPr>
              <a:r>
                <a:rPr lang="en" i="1"/>
                <a:t>male surgeon salary</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Shape 860"/>
          <p:cNvSpPr txBox="1">
            <a:spLocks noGrp="1"/>
          </p:cNvSpPr>
          <p:nvPr>
            <p:ph type="title"/>
          </p:nvPr>
        </p:nvSpPr>
        <p:spPr>
          <a:xfrm>
            <a:off x="263475" y="0"/>
            <a:ext cx="8520600" cy="1187100"/>
          </a:xfrm>
          <a:prstGeom prst="rect">
            <a:avLst/>
          </a:prstGeom>
        </p:spPr>
        <p:txBody>
          <a:bodyPr lIns="91425" tIns="91425" rIns="91425" bIns="91425" anchor="t" anchorCtr="0">
            <a:noAutofit/>
          </a:bodyPr>
          <a:lstStyle/>
          <a:p>
            <a:pPr lvl="0">
              <a:spcBef>
                <a:spcPts val="0"/>
              </a:spcBef>
              <a:buNone/>
            </a:pPr>
            <a:r>
              <a:rPr lang="en"/>
              <a:t>Grammar groups semantically related attributes</a:t>
            </a:r>
          </a:p>
          <a:p>
            <a:pPr lvl="0">
              <a:spcBef>
                <a:spcPts val="0"/>
              </a:spcBef>
              <a:buNone/>
            </a:pPr>
            <a:r>
              <a:rPr lang="en"/>
              <a:t>        ….good and bad flock together. </a:t>
            </a:r>
          </a:p>
          <a:p>
            <a:pPr lvl="0">
              <a:spcBef>
                <a:spcPts val="0"/>
              </a:spcBef>
              <a:buNone/>
            </a:pPr>
            <a:endParaRPr/>
          </a:p>
        </p:txBody>
      </p:sp>
      <p:sp>
        <p:nvSpPr>
          <p:cNvPr id="861" name="Shape 861"/>
          <p:cNvSpPr txBox="1"/>
          <p:nvPr/>
        </p:nvSpPr>
        <p:spPr>
          <a:xfrm>
            <a:off x="4981228" y="1025150"/>
            <a:ext cx="1260600" cy="414300"/>
          </a:xfrm>
          <a:prstGeom prst="rect">
            <a:avLst/>
          </a:prstGeom>
          <a:noFill/>
          <a:ln>
            <a:noFill/>
          </a:ln>
        </p:spPr>
        <p:txBody>
          <a:bodyPr lIns="91425" tIns="91425" rIns="91425" bIns="91425" anchor="t" anchorCtr="0">
            <a:noAutofit/>
          </a:bodyPr>
          <a:lstStyle/>
          <a:p>
            <a:pPr lvl="0" rtl="0">
              <a:spcBef>
                <a:spcPts val="0"/>
              </a:spcBef>
              <a:buNone/>
            </a:pPr>
            <a:r>
              <a:rPr lang="en" i="1"/>
              <a:t>gold price</a:t>
            </a:r>
          </a:p>
        </p:txBody>
      </p:sp>
      <p:sp>
        <p:nvSpPr>
          <p:cNvPr id="862" name="Shape 862"/>
          <p:cNvSpPr txBox="1"/>
          <p:nvPr/>
        </p:nvSpPr>
        <p:spPr>
          <a:xfrm>
            <a:off x="4981230" y="1270275"/>
            <a:ext cx="1398300" cy="414300"/>
          </a:xfrm>
          <a:prstGeom prst="rect">
            <a:avLst/>
          </a:prstGeom>
          <a:noFill/>
          <a:ln>
            <a:noFill/>
          </a:ln>
        </p:spPr>
        <p:txBody>
          <a:bodyPr lIns="91425" tIns="91425" rIns="91425" bIns="91425" anchor="t" anchorCtr="0">
            <a:noAutofit/>
          </a:bodyPr>
          <a:lstStyle/>
          <a:p>
            <a:pPr lvl="0" rtl="0">
              <a:spcBef>
                <a:spcPts val="0"/>
              </a:spcBef>
              <a:buNone/>
            </a:pPr>
            <a:r>
              <a:rPr lang="en" i="1"/>
              <a:t>land price</a:t>
            </a:r>
          </a:p>
        </p:txBody>
      </p:sp>
      <p:sp>
        <p:nvSpPr>
          <p:cNvPr id="863" name="Shape 863"/>
          <p:cNvSpPr txBox="1"/>
          <p:nvPr/>
        </p:nvSpPr>
        <p:spPr>
          <a:xfrm>
            <a:off x="4550175" y="1532125"/>
            <a:ext cx="2094600" cy="414300"/>
          </a:xfrm>
          <a:prstGeom prst="rect">
            <a:avLst/>
          </a:prstGeom>
          <a:noFill/>
          <a:ln>
            <a:noFill/>
          </a:ln>
        </p:spPr>
        <p:txBody>
          <a:bodyPr lIns="91425" tIns="91425" rIns="91425" bIns="91425" anchor="t" anchorCtr="0">
            <a:noAutofit/>
          </a:bodyPr>
          <a:lstStyle/>
          <a:p>
            <a:pPr lvl="0" rtl="0">
              <a:spcBef>
                <a:spcPts val="0"/>
              </a:spcBef>
              <a:buNone/>
            </a:pPr>
            <a:r>
              <a:rPr lang="en" i="1"/>
              <a:t>average petrol price</a:t>
            </a:r>
          </a:p>
        </p:txBody>
      </p:sp>
      <p:sp>
        <p:nvSpPr>
          <p:cNvPr id="864" name="Shape 864"/>
          <p:cNvSpPr txBox="1"/>
          <p:nvPr/>
        </p:nvSpPr>
        <p:spPr>
          <a:xfrm>
            <a:off x="4812125" y="2260825"/>
            <a:ext cx="1550700" cy="414300"/>
          </a:xfrm>
          <a:prstGeom prst="rect">
            <a:avLst/>
          </a:prstGeom>
          <a:noFill/>
          <a:ln>
            <a:noFill/>
          </a:ln>
        </p:spPr>
        <p:txBody>
          <a:bodyPr lIns="91425" tIns="91425" rIns="91425" bIns="91425" anchor="t" anchorCtr="0">
            <a:noAutofit/>
          </a:bodyPr>
          <a:lstStyle/>
          <a:p>
            <a:pPr lvl="0" rtl="0">
              <a:spcBef>
                <a:spcPts val="0"/>
              </a:spcBef>
              <a:buNone/>
            </a:pPr>
            <a:r>
              <a:rPr lang="en" i="1"/>
              <a:t>lawyer salary</a:t>
            </a:r>
          </a:p>
        </p:txBody>
      </p:sp>
      <p:sp>
        <p:nvSpPr>
          <p:cNvPr id="865" name="Shape 865"/>
          <p:cNvSpPr txBox="1"/>
          <p:nvPr/>
        </p:nvSpPr>
        <p:spPr>
          <a:xfrm>
            <a:off x="4649075" y="2015700"/>
            <a:ext cx="2028900" cy="414300"/>
          </a:xfrm>
          <a:prstGeom prst="rect">
            <a:avLst/>
          </a:prstGeom>
          <a:noFill/>
          <a:ln>
            <a:noFill/>
          </a:ln>
        </p:spPr>
        <p:txBody>
          <a:bodyPr lIns="91425" tIns="91425" rIns="91425" bIns="91425" anchor="t" anchorCtr="0">
            <a:noAutofit/>
          </a:bodyPr>
          <a:lstStyle/>
          <a:p>
            <a:pPr lvl="0" rtl="0">
              <a:spcBef>
                <a:spcPts val="0"/>
              </a:spcBef>
              <a:buNone/>
            </a:pPr>
            <a:r>
              <a:rPr lang="en" i="1"/>
              <a:t>pharmacist salary</a:t>
            </a:r>
          </a:p>
        </p:txBody>
      </p:sp>
      <p:sp>
        <p:nvSpPr>
          <p:cNvPr id="866" name="Shape 866"/>
          <p:cNvSpPr txBox="1"/>
          <p:nvPr/>
        </p:nvSpPr>
        <p:spPr>
          <a:xfrm>
            <a:off x="4752625" y="2529337"/>
            <a:ext cx="1398300" cy="414300"/>
          </a:xfrm>
          <a:prstGeom prst="rect">
            <a:avLst/>
          </a:prstGeom>
          <a:noFill/>
          <a:ln>
            <a:noFill/>
          </a:ln>
        </p:spPr>
        <p:txBody>
          <a:bodyPr lIns="91425" tIns="91425" rIns="91425" bIns="91425" anchor="t" anchorCtr="0">
            <a:noAutofit/>
          </a:bodyPr>
          <a:lstStyle/>
          <a:p>
            <a:pPr lvl="0" rtl="0">
              <a:spcBef>
                <a:spcPts val="0"/>
              </a:spcBef>
              <a:buNone/>
            </a:pPr>
            <a:r>
              <a:rPr lang="en" i="1"/>
              <a:t>pilot salary</a:t>
            </a:r>
          </a:p>
        </p:txBody>
      </p:sp>
      <p:sp>
        <p:nvSpPr>
          <p:cNvPr id="867" name="Shape 867"/>
          <p:cNvSpPr txBox="1"/>
          <p:nvPr/>
        </p:nvSpPr>
        <p:spPr>
          <a:xfrm>
            <a:off x="913300" y="1972275"/>
            <a:ext cx="20550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$Commodity price</a:t>
            </a:r>
          </a:p>
        </p:txBody>
      </p:sp>
      <p:sp>
        <p:nvSpPr>
          <p:cNvPr id="868" name="Shape 868"/>
          <p:cNvSpPr txBox="1"/>
          <p:nvPr/>
        </p:nvSpPr>
        <p:spPr>
          <a:xfrm>
            <a:off x="913300" y="2426550"/>
            <a:ext cx="2325600" cy="4935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$Professional salary</a:t>
            </a:r>
          </a:p>
        </p:txBody>
      </p:sp>
      <p:sp>
        <p:nvSpPr>
          <p:cNvPr id="869" name="Shape 869"/>
          <p:cNvSpPr txBox="1"/>
          <p:nvPr/>
        </p:nvSpPr>
        <p:spPr>
          <a:xfrm>
            <a:off x="913300" y="2893375"/>
            <a:ext cx="2520600" cy="4935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$Ethnicity population</a:t>
            </a:r>
          </a:p>
        </p:txBody>
      </p:sp>
      <p:sp>
        <p:nvSpPr>
          <p:cNvPr id="870" name="Shape 870"/>
          <p:cNvSpPr txBox="1"/>
          <p:nvPr/>
        </p:nvSpPr>
        <p:spPr>
          <a:xfrm>
            <a:off x="913300" y="3378925"/>
            <a:ext cx="24156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$Manufacturer laptop</a:t>
            </a:r>
          </a:p>
        </p:txBody>
      </p:sp>
      <p:sp>
        <p:nvSpPr>
          <p:cNvPr id="871" name="Shape 871"/>
          <p:cNvSpPr txBox="1"/>
          <p:nvPr/>
        </p:nvSpPr>
        <p:spPr>
          <a:xfrm>
            <a:off x="963975" y="3851425"/>
            <a:ext cx="2415600" cy="369300"/>
          </a:xfrm>
          <a:prstGeom prst="rect">
            <a:avLst/>
          </a:prstGeom>
          <a:noFill/>
          <a:ln>
            <a:noFill/>
          </a:ln>
        </p:spPr>
        <p:txBody>
          <a:bodyPr lIns="91425" tIns="91425" rIns="91425" bIns="91425" anchor="t" anchorCtr="0">
            <a:noAutofit/>
          </a:bodyPr>
          <a:lstStyle/>
          <a:p>
            <a:pPr lvl="0" rtl="0">
              <a:spcBef>
                <a:spcPts val="0"/>
              </a:spcBef>
              <a:buNone/>
            </a:pPr>
            <a:endParaRPr sz="1800">
              <a:solidFill>
                <a:srgbClr val="FF0000"/>
              </a:solidFill>
            </a:endParaRPr>
          </a:p>
        </p:txBody>
      </p:sp>
      <p:sp>
        <p:nvSpPr>
          <p:cNvPr id="872" name="Shape 872"/>
          <p:cNvSpPr txBox="1"/>
          <p:nvPr/>
        </p:nvSpPr>
        <p:spPr>
          <a:xfrm>
            <a:off x="913300" y="3836125"/>
            <a:ext cx="24156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$Gender population</a:t>
            </a:r>
          </a:p>
        </p:txBody>
      </p:sp>
      <p:sp>
        <p:nvSpPr>
          <p:cNvPr id="873" name="Shape 873"/>
          <p:cNvSpPr txBox="1"/>
          <p:nvPr/>
        </p:nvSpPr>
        <p:spPr>
          <a:xfrm>
            <a:off x="913300" y="4323925"/>
            <a:ext cx="25206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$Gender $Ethnicity  population </a:t>
            </a:r>
          </a:p>
        </p:txBody>
      </p:sp>
      <p:sp>
        <p:nvSpPr>
          <p:cNvPr id="874" name="Shape 874"/>
          <p:cNvSpPr/>
          <p:nvPr/>
        </p:nvSpPr>
        <p:spPr>
          <a:xfrm>
            <a:off x="914400" y="1214175"/>
            <a:ext cx="2373900" cy="572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t>Grammar for Country Attributes</a:t>
            </a:r>
          </a:p>
        </p:txBody>
      </p:sp>
      <p:sp>
        <p:nvSpPr>
          <p:cNvPr id="875" name="Shape 875"/>
          <p:cNvSpPr/>
          <p:nvPr/>
        </p:nvSpPr>
        <p:spPr>
          <a:xfrm>
            <a:off x="4584775" y="1031650"/>
            <a:ext cx="1734000" cy="8847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6" name="Shape 876"/>
          <p:cNvSpPr/>
          <p:nvPr/>
        </p:nvSpPr>
        <p:spPr>
          <a:xfrm>
            <a:off x="4725875" y="2110325"/>
            <a:ext cx="1616400" cy="7830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77" name="Shape 877"/>
          <p:cNvCxnSpPr>
            <a:stCxn id="867" idx="3"/>
            <a:endCxn id="875" idx="1"/>
          </p:cNvCxnSpPr>
          <p:nvPr/>
        </p:nvCxnSpPr>
        <p:spPr>
          <a:xfrm rot="10800000" flipH="1">
            <a:off x="2968300" y="1474125"/>
            <a:ext cx="1616400" cy="682800"/>
          </a:xfrm>
          <a:prstGeom prst="straightConnector1">
            <a:avLst/>
          </a:prstGeom>
          <a:noFill/>
          <a:ln w="19050" cap="flat" cmpd="sng">
            <a:solidFill>
              <a:schemeClr val="dk2"/>
            </a:solidFill>
            <a:prstDash val="solid"/>
            <a:round/>
            <a:headEnd type="none" w="lg" len="lg"/>
            <a:tailEnd type="triangle" w="lg" len="lg"/>
          </a:ln>
        </p:spPr>
      </p:cxnSp>
      <p:cxnSp>
        <p:nvCxnSpPr>
          <p:cNvPr id="878" name="Shape 878"/>
          <p:cNvCxnSpPr>
            <a:stCxn id="868" idx="3"/>
            <a:endCxn id="876" idx="1"/>
          </p:cNvCxnSpPr>
          <p:nvPr/>
        </p:nvCxnSpPr>
        <p:spPr>
          <a:xfrm rot="10800000" flipH="1">
            <a:off x="3238900" y="2501700"/>
            <a:ext cx="1487100" cy="171600"/>
          </a:xfrm>
          <a:prstGeom prst="straightConnector1">
            <a:avLst/>
          </a:prstGeom>
          <a:noFill/>
          <a:ln w="19050" cap="flat" cmpd="sng">
            <a:solidFill>
              <a:schemeClr val="dk2"/>
            </a:solidFill>
            <a:prstDash val="solid"/>
            <a:round/>
            <a:headEnd type="none" w="lg" len="lg"/>
            <a:tailEnd type="triangle" w="lg" len="lg"/>
          </a:ln>
        </p:spPr>
      </p:cxnSp>
      <p:sp>
        <p:nvSpPr>
          <p:cNvPr id="879" name="Shape 879"/>
          <p:cNvSpPr/>
          <p:nvPr/>
        </p:nvSpPr>
        <p:spPr>
          <a:xfrm>
            <a:off x="4568050" y="3042975"/>
            <a:ext cx="1734000" cy="8847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80" name="Shape 880"/>
          <p:cNvCxnSpPr>
            <a:stCxn id="869" idx="3"/>
            <a:endCxn id="879" idx="1"/>
          </p:cNvCxnSpPr>
          <p:nvPr/>
        </p:nvCxnSpPr>
        <p:spPr>
          <a:xfrm>
            <a:off x="3433900" y="3140125"/>
            <a:ext cx="1134300" cy="345300"/>
          </a:xfrm>
          <a:prstGeom prst="straightConnector1">
            <a:avLst/>
          </a:prstGeom>
          <a:noFill/>
          <a:ln w="19050" cap="flat" cmpd="sng">
            <a:solidFill>
              <a:schemeClr val="dk2"/>
            </a:solidFill>
            <a:prstDash val="solid"/>
            <a:round/>
            <a:headEnd type="none" w="lg" len="lg"/>
            <a:tailEnd type="triangle" w="lg" len="lg"/>
          </a:ln>
        </p:spPr>
      </p:cxnSp>
      <p:sp>
        <p:nvSpPr>
          <p:cNvPr id="881" name="Shape 881"/>
          <p:cNvSpPr/>
          <p:nvPr/>
        </p:nvSpPr>
        <p:spPr>
          <a:xfrm>
            <a:off x="4568050" y="4033575"/>
            <a:ext cx="1734000" cy="8847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82" name="Shape 882"/>
          <p:cNvCxnSpPr>
            <a:stCxn id="870" idx="3"/>
            <a:endCxn id="881" idx="1"/>
          </p:cNvCxnSpPr>
          <p:nvPr/>
        </p:nvCxnSpPr>
        <p:spPr>
          <a:xfrm>
            <a:off x="3328900" y="3563575"/>
            <a:ext cx="1239300" cy="912300"/>
          </a:xfrm>
          <a:prstGeom prst="straightConnector1">
            <a:avLst/>
          </a:prstGeom>
          <a:noFill/>
          <a:ln w="19050" cap="flat" cmpd="sng">
            <a:solidFill>
              <a:schemeClr val="dk2"/>
            </a:solidFill>
            <a:prstDash val="solid"/>
            <a:round/>
            <a:headEnd type="none" w="lg" len="lg"/>
            <a:tailEnd type="triangle" w="lg" len="lg"/>
          </a:ln>
        </p:spPr>
      </p:cxnSp>
      <p:sp>
        <p:nvSpPr>
          <p:cNvPr id="883" name="Shape 883"/>
          <p:cNvSpPr txBox="1"/>
          <p:nvPr/>
        </p:nvSpPr>
        <p:spPr>
          <a:xfrm>
            <a:off x="4584775" y="3027175"/>
            <a:ext cx="1935900" cy="310800"/>
          </a:xfrm>
          <a:prstGeom prst="rect">
            <a:avLst/>
          </a:prstGeom>
          <a:noFill/>
          <a:ln>
            <a:noFill/>
          </a:ln>
        </p:spPr>
        <p:txBody>
          <a:bodyPr lIns="91425" tIns="91425" rIns="91425" bIns="91425" anchor="t" anchorCtr="0">
            <a:noAutofit/>
          </a:bodyPr>
          <a:lstStyle/>
          <a:p>
            <a:pPr lvl="0" rtl="0">
              <a:spcBef>
                <a:spcPts val="0"/>
              </a:spcBef>
              <a:buNone/>
            </a:pPr>
            <a:r>
              <a:rPr lang="en" i="1"/>
              <a:t>chinese population</a:t>
            </a:r>
          </a:p>
        </p:txBody>
      </p:sp>
      <p:sp>
        <p:nvSpPr>
          <p:cNvPr id="884" name="Shape 884"/>
          <p:cNvSpPr txBox="1"/>
          <p:nvPr/>
        </p:nvSpPr>
        <p:spPr>
          <a:xfrm>
            <a:off x="4658425" y="3321375"/>
            <a:ext cx="1935900" cy="310800"/>
          </a:xfrm>
          <a:prstGeom prst="rect">
            <a:avLst/>
          </a:prstGeom>
          <a:noFill/>
          <a:ln>
            <a:noFill/>
          </a:ln>
        </p:spPr>
        <p:txBody>
          <a:bodyPr lIns="91425" tIns="91425" rIns="91425" bIns="91425" anchor="t" anchorCtr="0">
            <a:noAutofit/>
          </a:bodyPr>
          <a:lstStyle/>
          <a:p>
            <a:pPr lvl="0" rtl="0">
              <a:spcBef>
                <a:spcPts val="0"/>
              </a:spcBef>
              <a:buNone/>
            </a:pPr>
            <a:r>
              <a:rPr lang="en" i="1"/>
              <a:t>indian population</a:t>
            </a:r>
          </a:p>
        </p:txBody>
      </p:sp>
      <p:sp>
        <p:nvSpPr>
          <p:cNvPr id="885" name="Shape 885"/>
          <p:cNvSpPr txBox="1"/>
          <p:nvPr/>
        </p:nvSpPr>
        <p:spPr>
          <a:xfrm>
            <a:off x="4855225" y="3948337"/>
            <a:ext cx="1040700" cy="310800"/>
          </a:xfrm>
          <a:prstGeom prst="rect">
            <a:avLst/>
          </a:prstGeom>
          <a:noFill/>
          <a:ln>
            <a:noFill/>
          </a:ln>
        </p:spPr>
        <p:txBody>
          <a:bodyPr lIns="91425" tIns="91425" rIns="91425" bIns="91425" anchor="t" anchorCtr="0">
            <a:noAutofit/>
          </a:bodyPr>
          <a:lstStyle/>
          <a:p>
            <a:pPr lvl="0" rtl="0">
              <a:spcBef>
                <a:spcPts val="0"/>
              </a:spcBef>
              <a:buNone/>
            </a:pPr>
            <a:r>
              <a:rPr lang="en" i="1"/>
              <a:t>hp laptop</a:t>
            </a:r>
          </a:p>
        </p:txBody>
      </p:sp>
      <p:sp>
        <p:nvSpPr>
          <p:cNvPr id="886" name="Shape 886"/>
          <p:cNvSpPr txBox="1"/>
          <p:nvPr/>
        </p:nvSpPr>
        <p:spPr>
          <a:xfrm>
            <a:off x="4869400" y="4279825"/>
            <a:ext cx="1260600" cy="310800"/>
          </a:xfrm>
          <a:prstGeom prst="rect">
            <a:avLst/>
          </a:prstGeom>
          <a:noFill/>
          <a:ln>
            <a:noFill/>
          </a:ln>
        </p:spPr>
        <p:txBody>
          <a:bodyPr lIns="91425" tIns="91425" rIns="91425" bIns="91425" anchor="t" anchorCtr="0">
            <a:noAutofit/>
          </a:bodyPr>
          <a:lstStyle/>
          <a:p>
            <a:pPr lvl="0" rtl="0">
              <a:spcBef>
                <a:spcPts val="0"/>
              </a:spcBef>
              <a:buNone/>
            </a:pPr>
            <a:r>
              <a:rPr lang="en" i="1"/>
              <a:t>asus laptop</a:t>
            </a:r>
          </a:p>
        </p:txBody>
      </p:sp>
      <p:sp>
        <p:nvSpPr>
          <p:cNvPr id="887" name="Shape 887"/>
          <p:cNvSpPr/>
          <p:nvPr/>
        </p:nvSpPr>
        <p:spPr>
          <a:xfrm>
            <a:off x="6166799" y="4071699"/>
            <a:ext cx="979497" cy="614046"/>
          </a:xfrm>
          <a:custGeom>
            <a:avLst/>
            <a:gdLst/>
            <a:ahLst/>
            <a:cxnLst/>
            <a:rect l="0" t="0" r="0" b="0"/>
            <a:pathLst>
              <a:path w="86034" h="95201" extrusionOk="0">
                <a:moveTo>
                  <a:pt x="0" y="0"/>
                </a:moveTo>
                <a:cubicBezTo>
                  <a:pt x="6689" y="15050"/>
                  <a:pt x="14446" y="30312"/>
                  <a:pt x="26092" y="41959"/>
                </a:cubicBezTo>
                <a:cubicBezTo>
                  <a:pt x="44988" y="60856"/>
                  <a:pt x="74082" y="71297"/>
                  <a:pt x="86034" y="95201"/>
                </a:cubicBezTo>
              </a:path>
            </a:pathLst>
          </a:custGeom>
          <a:noFill/>
          <a:ln w="38100" cap="flat" cmpd="sng">
            <a:solidFill>
              <a:srgbClr val="FF0000"/>
            </a:solidFill>
            <a:prstDash val="solid"/>
            <a:round/>
            <a:headEnd type="none" w="lg" len="lg"/>
            <a:tailEnd type="none" w="lg" len="lg"/>
          </a:ln>
        </p:spPr>
      </p:sp>
      <p:sp>
        <p:nvSpPr>
          <p:cNvPr id="888" name="Shape 888"/>
          <p:cNvSpPr/>
          <p:nvPr/>
        </p:nvSpPr>
        <p:spPr>
          <a:xfrm>
            <a:off x="6214964" y="4051224"/>
            <a:ext cx="887164" cy="652714"/>
          </a:xfrm>
          <a:custGeom>
            <a:avLst/>
            <a:gdLst/>
            <a:ahLst/>
            <a:cxnLst/>
            <a:rect l="0" t="0" r="0" b="0"/>
            <a:pathLst>
              <a:path w="77924" h="101196" extrusionOk="0">
                <a:moveTo>
                  <a:pt x="77924" y="0"/>
                </a:moveTo>
                <a:cubicBezTo>
                  <a:pt x="57931" y="23067"/>
                  <a:pt x="38270" y="46543"/>
                  <a:pt x="20804" y="71578"/>
                </a:cubicBezTo>
                <a:cubicBezTo>
                  <a:pt x="13900" y="81472"/>
                  <a:pt x="5398" y="90406"/>
                  <a:pt x="0" y="101196"/>
                </a:cubicBezTo>
              </a:path>
            </a:pathLst>
          </a:custGeom>
          <a:noFill/>
          <a:ln w="38100" cap="flat" cmpd="sng">
            <a:solidFill>
              <a:srgbClr val="FF0000"/>
            </a:solidFill>
            <a:prstDash val="solid"/>
            <a:round/>
            <a:headEnd type="none" w="lg" len="lg"/>
            <a:tailEnd type="none" w="lg" len="lg"/>
          </a:ln>
        </p:spPr>
      </p:sp>
      <p:pic>
        <p:nvPicPr>
          <p:cNvPr id="889" name="Shape 889"/>
          <p:cNvPicPr preferRelativeResize="0"/>
          <p:nvPr/>
        </p:nvPicPr>
        <p:blipFill>
          <a:blip r:embed="rId3">
            <a:alphaModFix/>
          </a:blip>
          <a:stretch>
            <a:fillRect/>
          </a:stretch>
        </p:blipFill>
        <p:spPr>
          <a:xfrm>
            <a:off x="6136200" y="3158925"/>
            <a:ext cx="1040700" cy="652800"/>
          </a:xfrm>
          <a:prstGeom prst="rect">
            <a:avLst/>
          </a:prstGeom>
          <a:noFill/>
          <a:ln>
            <a:noFill/>
          </a:ln>
        </p:spPr>
      </p:pic>
      <p:pic>
        <p:nvPicPr>
          <p:cNvPr id="890" name="Shape 890"/>
          <p:cNvPicPr preferRelativeResize="0"/>
          <p:nvPr/>
        </p:nvPicPr>
        <p:blipFill>
          <a:blip r:embed="rId3">
            <a:alphaModFix/>
          </a:blip>
          <a:stretch>
            <a:fillRect/>
          </a:stretch>
        </p:blipFill>
        <p:spPr>
          <a:xfrm>
            <a:off x="6136200" y="2092125"/>
            <a:ext cx="1040700" cy="652800"/>
          </a:xfrm>
          <a:prstGeom prst="rect">
            <a:avLst/>
          </a:prstGeom>
          <a:noFill/>
          <a:ln>
            <a:noFill/>
          </a:ln>
        </p:spPr>
      </p:pic>
      <p:pic>
        <p:nvPicPr>
          <p:cNvPr id="891" name="Shape 891"/>
          <p:cNvPicPr preferRelativeResize="0"/>
          <p:nvPr/>
        </p:nvPicPr>
        <p:blipFill>
          <a:blip r:embed="rId3">
            <a:alphaModFix/>
          </a:blip>
          <a:stretch>
            <a:fillRect/>
          </a:stretch>
        </p:blipFill>
        <p:spPr>
          <a:xfrm>
            <a:off x="6212400" y="1101525"/>
            <a:ext cx="1040700" cy="652800"/>
          </a:xfrm>
          <a:prstGeom prst="rect">
            <a:avLst/>
          </a:prstGeom>
          <a:noFill/>
          <a:ln>
            <a:noFill/>
          </a:ln>
        </p:spPr>
      </p:pic>
      <p:pic>
        <p:nvPicPr>
          <p:cNvPr id="892" name="Shape 892"/>
          <p:cNvPicPr preferRelativeResize="0"/>
          <p:nvPr/>
        </p:nvPicPr>
        <p:blipFill>
          <a:blip r:embed="rId4">
            <a:alphaModFix/>
          </a:blip>
          <a:stretch>
            <a:fillRect/>
          </a:stretch>
        </p:blipFill>
        <p:spPr>
          <a:xfrm>
            <a:off x="7176887" y="1732725"/>
            <a:ext cx="2028825" cy="1524000"/>
          </a:xfrm>
          <a:prstGeom prst="rect">
            <a:avLst/>
          </a:prstGeom>
          <a:noFill/>
          <a:ln>
            <a:noFill/>
          </a:ln>
        </p:spPr>
      </p:pic>
      <p:sp>
        <p:nvSpPr>
          <p:cNvPr id="893" name="Shape 893"/>
          <p:cNvSpPr/>
          <p:nvPr/>
        </p:nvSpPr>
        <p:spPr>
          <a:xfrm>
            <a:off x="205350" y="4027000"/>
            <a:ext cx="7970100" cy="880800"/>
          </a:xfrm>
          <a:prstGeom prst="roundRect">
            <a:avLst>
              <a:gd name="adj" fmla="val 16667"/>
            </a:avLst>
          </a:prstGeom>
          <a:solidFill>
            <a:srgbClr val="EEEEEE"/>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lvl="0" algn="l" rtl="0">
              <a:spcBef>
                <a:spcPts val="0"/>
              </a:spcBef>
              <a:buNone/>
            </a:pPr>
            <a:r>
              <a:rPr lang="en" sz="2400"/>
              <a:t>Efficient curation for high precision selection for KBs</a:t>
            </a:r>
          </a:p>
          <a:p>
            <a:pPr lvl="0" algn="ctr" rtl="0">
              <a:spcBef>
                <a:spcPts val="0"/>
              </a:spcBef>
              <a:buNone/>
            </a:pPr>
            <a:r>
              <a:rPr lang="en" sz="2400"/>
              <a:t>Biperpedia has 1K attributes/class for 10K classes</a:t>
            </a:r>
          </a:p>
        </p:txBody>
      </p:sp>
      <p:sp>
        <p:nvSpPr>
          <p:cNvPr id="894" name="Shape 894"/>
          <p:cNvSpPr txBox="1"/>
          <p:nvPr/>
        </p:nvSpPr>
        <p:spPr>
          <a:xfrm>
            <a:off x="5325625" y="4468925"/>
            <a:ext cx="7861800" cy="9171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3"/>
                                        </p:tgtEl>
                                        <p:attrNameLst>
                                          <p:attrName>style.visibility</p:attrName>
                                        </p:attrNameLst>
                                      </p:cBhvr>
                                      <p:to>
                                        <p:strVal val="visible"/>
                                      </p:to>
                                    </p:set>
                                    <p:animEffect transition="in" filter="fade">
                                      <p:cBhvr>
                                        <p:cTn id="7" dur="500"/>
                                        <p:tgtEl>
                                          <p:spTgt spid="8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3"/>
                                        </p:tgtEl>
                                        <p:attrNameLst>
                                          <p:attrName>style.visibility</p:attrName>
                                        </p:attrNameLst>
                                      </p:cBhvr>
                                      <p:to>
                                        <p:strVal val="visible"/>
                                      </p:to>
                                    </p:set>
                                    <p:animEffect transition="in" filter="fade">
                                      <p:cBhvr>
                                        <p:cTn id="12" dur="1000"/>
                                        <p:tgtEl>
                                          <p:spTgt spid="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Shape 899"/>
          <p:cNvSpPr txBox="1">
            <a:spLocks noGrp="1"/>
          </p:cNvSpPr>
          <p:nvPr>
            <p:ph type="title"/>
          </p:nvPr>
        </p:nvSpPr>
        <p:spPr>
          <a:xfrm>
            <a:off x="240825" y="0"/>
            <a:ext cx="8903400" cy="572700"/>
          </a:xfrm>
          <a:prstGeom prst="rect">
            <a:avLst/>
          </a:prstGeom>
        </p:spPr>
        <p:txBody>
          <a:bodyPr lIns="91425" tIns="91425" rIns="91425" bIns="91425" anchor="t" anchorCtr="0">
            <a:noAutofit/>
          </a:bodyPr>
          <a:lstStyle/>
          <a:p>
            <a:pPr lvl="0">
              <a:spcBef>
                <a:spcPts val="0"/>
              </a:spcBef>
              <a:buNone/>
            </a:pPr>
            <a:r>
              <a:rPr lang="en"/>
              <a:t>Rules are interpretable   ...easy generalization</a:t>
            </a:r>
          </a:p>
        </p:txBody>
      </p:sp>
      <p:sp>
        <p:nvSpPr>
          <p:cNvPr id="900" name="Shape 900"/>
          <p:cNvSpPr txBox="1"/>
          <p:nvPr/>
        </p:nvSpPr>
        <p:spPr>
          <a:xfrm>
            <a:off x="5269325" y="2032225"/>
            <a:ext cx="1698900" cy="414300"/>
          </a:xfrm>
          <a:prstGeom prst="rect">
            <a:avLst/>
          </a:prstGeom>
          <a:noFill/>
          <a:ln>
            <a:noFill/>
          </a:ln>
        </p:spPr>
        <p:txBody>
          <a:bodyPr lIns="91425" tIns="91425" rIns="91425" bIns="91425" anchor="t" anchorCtr="0">
            <a:noAutofit/>
          </a:bodyPr>
          <a:lstStyle/>
          <a:p>
            <a:pPr lvl="0" rtl="0">
              <a:spcBef>
                <a:spcPts val="0"/>
              </a:spcBef>
              <a:buNone/>
            </a:pPr>
            <a:r>
              <a:rPr lang="en" i="1"/>
              <a:t>lawyer salary</a:t>
            </a:r>
          </a:p>
        </p:txBody>
      </p:sp>
      <p:sp>
        <p:nvSpPr>
          <p:cNvPr id="901" name="Shape 901"/>
          <p:cNvSpPr txBox="1"/>
          <p:nvPr/>
        </p:nvSpPr>
        <p:spPr>
          <a:xfrm>
            <a:off x="5106275" y="1787100"/>
            <a:ext cx="1862100" cy="414300"/>
          </a:xfrm>
          <a:prstGeom prst="rect">
            <a:avLst/>
          </a:prstGeom>
          <a:noFill/>
          <a:ln>
            <a:noFill/>
          </a:ln>
        </p:spPr>
        <p:txBody>
          <a:bodyPr lIns="91425" tIns="91425" rIns="91425" bIns="91425" anchor="t" anchorCtr="0">
            <a:noAutofit/>
          </a:bodyPr>
          <a:lstStyle/>
          <a:p>
            <a:pPr lvl="0" rtl="0">
              <a:spcBef>
                <a:spcPts val="0"/>
              </a:spcBef>
              <a:buNone/>
            </a:pPr>
            <a:r>
              <a:rPr lang="en" i="1"/>
              <a:t>pharmacist salary</a:t>
            </a:r>
          </a:p>
        </p:txBody>
      </p:sp>
      <p:sp>
        <p:nvSpPr>
          <p:cNvPr id="902" name="Shape 902"/>
          <p:cNvSpPr txBox="1"/>
          <p:nvPr/>
        </p:nvSpPr>
        <p:spPr>
          <a:xfrm>
            <a:off x="5334700" y="2347650"/>
            <a:ext cx="1260600" cy="414300"/>
          </a:xfrm>
          <a:prstGeom prst="rect">
            <a:avLst/>
          </a:prstGeom>
          <a:noFill/>
          <a:ln>
            <a:noFill/>
          </a:ln>
        </p:spPr>
        <p:txBody>
          <a:bodyPr lIns="91425" tIns="91425" rIns="91425" bIns="91425" anchor="t" anchorCtr="0">
            <a:noAutofit/>
          </a:bodyPr>
          <a:lstStyle/>
          <a:p>
            <a:pPr lvl="0" rtl="0">
              <a:spcBef>
                <a:spcPts val="0"/>
              </a:spcBef>
              <a:buNone/>
            </a:pPr>
            <a:r>
              <a:rPr lang="en" i="1"/>
              <a:t>pilot salary</a:t>
            </a:r>
          </a:p>
        </p:txBody>
      </p:sp>
      <p:sp>
        <p:nvSpPr>
          <p:cNvPr id="903" name="Shape 903"/>
          <p:cNvSpPr txBox="1"/>
          <p:nvPr/>
        </p:nvSpPr>
        <p:spPr>
          <a:xfrm>
            <a:off x="1370500" y="2197950"/>
            <a:ext cx="2325600" cy="4935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$Professional salary</a:t>
            </a:r>
          </a:p>
        </p:txBody>
      </p:sp>
      <p:sp>
        <p:nvSpPr>
          <p:cNvPr id="904" name="Shape 904"/>
          <p:cNvSpPr txBox="1"/>
          <p:nvPr/>
        </p:nvSpPr>
        <p:spPr>
          <a:xfrm>
            <a:off x="1370500" y="2664775"/>
            <a:ext cx="2520600" cy="4935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$Ethnicity population</a:t>
            </a:r>
          </a:p>
        </p:txBody>
      </p:sp>
      <p:sp>
        <p:nvSpPr>
          <p:cNvPr id="905" name="Shape 905"/>
          <p:cNvSpPr/>
          <p:nvPr/>
        </p:nvSpPr>
        <p:spPr>
          <a:xfrm>
            <a:off x="1371600" y="985575"/>
            <a:ext cx="2373900" cy="572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t>Grammar for Country Attributes</a:t>
            </a:r>
          </a:p>
        </p:txBody>
      </p:sp>
      <p:sp>
        <p:nvSpPr>
          <p:cNvPr id="906" name="Shape 906"/>
          <p:cNvSpPr/>
          <p:nvPr/>
        </p:nvSpPr>
        <p:spPr>
          <a:xfrm>
            <a:off x="4963900" y="1883112"/>
            <a:ext cx="1734000" cy="14673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07" name="Shape 907"/>
          <p:cNvCxnSpPr>
            <a:stCxn id="903" idx="3"/>
            <a:endCxn id="906" idx="1"/>
          </p:cNvCxnSpPr>
          <p:nvPr/>
        </p:nvCxnSpPr>
        <p:spPr>
          <a:xfrm>
            <a:off x="3696100" y="2444700"/>
            <a:ext cx="1267800" cy="172200"/>
          </a:xfrm>
          <a:prstGeom prst="straightConnector1">
            <a:avLst/>
          </a:prstGeom>
          <a:noFill/>
          <a:ln w="19050" cap="flat" cmpd="sng">
            <a:solidFill>
              <a:schemeClr val="dk2"/>
            </a:solidFill>
            <a:prstDash val="solid"/>
            <a:round/>
            <a:headEnd type="none" w="lg" len="lg"/>
            <a:tailEnd type="triangle" w="lg" len="lg"/>
          </a:ln>
        </p:spPr>
      </p:cxnSp>
      <p:sp>
        <p:nvSpPr>
          <p:cNvPr id="908" name="Shape 908"/>
          <p:cNvSpPr/>
          <p:nvPr/>
        </p:nvSpPr>
        <p:spPr>
          <a:xfrm>
            <a:off x="5025250" y="3423975"/>
            <a:ext cx="1734000" cy="16164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09" name="Shape 909"/>
          <p:cNvCxnSpPr>
            <a:stCxn id="904" idx="3"/>
            <a:endCxn id="908" idx="1"/>
          </p:cNvCxnSpPr>
          <p:nvPr/>
        </p:nvCxnSpPr>
        <p:spPr>
          <a:xfrm>
            <a:off x="3891100" y="2911525"/>
            <a:ext cx="1134300" cy="1320600"/>
          </a:xfrm>
          <a:prstGeom prst="straightConnector1">
            <a:avLst/>
          </a:prstGeom>
          <a:noFill/>
          <a:ln w="19050" cap="flat" cmpd="sng">
            <a:solidFill>
              <a:schemeClr val="dk2"/>
            </a:solidFill>
            <a:prstDash val="solid"/>
            <a:round/>
            <a:headEnd type="none" w="lg" len="lg"/>
            <a:tailEnd type="triangle" w="lg" len="lg"/>
          </a:ln>
        </p:spPr>
      </p:cxnSp>
      <p:sp>
        <p:nvSpPr>
          <p:cNvPr id="910" name="Shape 910"/>
          <p:cNvSpPr txBox="1"/>
          <p:nvPr/>
        </p:nvSpPr>
        <p:spPr>
          <a:xfrm>
            <a:off x="5041975" y="3408175"/>
            <a:ext cx="1935900" cy="310800"/>
          </a:xfrm>
          <a:prstGeom prst="rect">
            <a:avLst/>
          </a:prstGeom>
          <a:noFill/>
          <a:ln>
            <a:noFill/>
          </a:ln>
        </p:spPr>
        <p:txBody>
          <a:bodyPr lIns="91425" tIns="91425" rIns="91425" bIns="91425" anchor="t" anchorCtr="0">
            <a:noAutofit/>
          </a:bodyPr>
          <a:lstStyle/>
          <a:p>
            <a:pPr lvl="0" rtl="0">
              <a:spcBef>
                <a:spcPts val="0"/>
              </a:spcBef>
              <a:buNone/>
            </a:pPr>
            <a:r>
              <a:rPr lang="en" i="1"/>
              <a:t>chinese population</a:t>
            </a:r>
          </a:p>
        </p:txBody>
      </p:sp>
      <p:sp>
        <p:nvSpPr>
          <p:cNvPr id="911" name="Shape 911"/>
          <p:cNvSpPr txBox="1"/>
          <p:nvPr/>
        </p:nvSpPr>
        <p:spPr>
          <a:xfrm>
            <a:off x="5115625" y="3702375"/>
            <a:ext cx="1862100" cy="310800"/>
          </a:xfrm>
          <a:prstGeom prst="rect">
            <a:avLst/>
          </a:prstGeom>
          <a:noFill/>
          <a:ln>
            <a:noFill/>
          </a:ln>
        </p:spPr>
        <p:txBody>
          <a:bodyPr lIns="91425" tIns="91425" rIns="91425" bIns="91425" anchor="t" anchorCtr="0">
            <a:noAutofit/>
          </a:bodyPr>
          <a:lstStyle/>
          <a:p>
            <a:pPr lvl="0" rtl="0">
              <a:spcBef>
                <a:spcPts val="0"/>
              </a:spcBef>
              <a:buNone/>
            </a:pPr>
            <a:r>
              <a:rPr lang="en" i="1"/>
              <a:t>indian population</a:t>
            </a:r>
          </a:p>
        </p:txBody>
      </p:sp>
      <p:sp>
        <p:nvSpPr>
          <p:cNvPr id="912" name="Shape 912"/>
          <p:cNvSpPr txBox="1"/>
          <p:nvPr/>
        </p:nvSpPr>
        <p:spPr>
          <a:xfrm>
            <a:off x="5250400" y="2603425"/>
            <a:ext cx="1586700" cy="3108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Teacher salary</a:t>
            </a:r>
          </a:p>
        </p:txBody>
      </p:sp>
      <p:sp>
        <p:nvSpPr>
          <p:cNvPr id="913" name="Shape 913"/>
          <p:cNvSpPr txBox="1"/>
          <p:nvPr/>
        </p:nvSpPr>
        <p:spPr>
          <a:xfrm>
            <a:off x="5250400" y="2908225"/>
            <a:ext cx="1586700" cy="3108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Curator salary</a:t>
            </a:r>
          </a:p>
        </p:txBody>
      </p:sp>
      <p:sp>
        <p:nvSpPr>
          <p:cNvPr id="914" name="Shape 914"/>
          <p:cNvSpPr txBox="1"/>
          <p:nvPr/>
        </p:nvSpPr>
        <p:spPr>
          <a:xfrm>
            <a:off x="5098000" y="3975025"/>
            <a:ext cx="1734000" cy="3108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Jewish population</a:t>
            </a:r>
          </a:p>
        </p:txBody>
      </p:sp>
      <p:sp>
        <p:nvSpPr>
          <p:cNvPr id="915" name="Shape 915"/>
          <p:cNvSpPr txBox="1"/>
          <p:nvPr/>
        </p:nvSpPr>
        <p:spPr>
          <a:xfrm>
            <a:off x="5098000" y="4348275"/>
            <a:ext cx="1599900" cy="3108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Parsi population</a:t>
            </a:r>
          </a:p>
        </p:txBody>
      </p:sp>
      <p:sp>
        <p:nvSpPr>
          <p:cNvPr id="916" name="Shape 916"/>
          <p:cNvSpPr txBox="1"/>
          <p:nvPr/>
        </p:nvSpPr>
        <p:spPr>
          <a:xfrm>
            <a:off x="5098000" y="4660825"/>
            <a:ext cx="2089500" cy="3108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Latino population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Shape 921"/>
          <p:cNvSpPr txBox="1">
            <a:spLocks noGrp="1"/>
          </p:cNvSpPr>
          <p:nvPr>
            <p:ph type="title"/>
          </p:nvPr>
        </p:nvSpPr>
        <p:spPr>
          <a:xfrm>
            <a:off x="120450" y="-79075"/>
            <a:ext cx="8903100" cy="985500"/>
          </a:xfrm>
          <a:prstGeom prst="rect">
            <a:avLst/>
          </a:prstGeom>
        </p:spPr>
        <p:txBody>
          <a:bodyPr lIns="91425" tIns="91425" rIns="91425" bIns="91425" anchor="t" anchorCtr="0">
            <a:noAutofit/>
          </a:bodyPr>
          <a:lstStyle/>
          <a:p>
            <a:pPr lvl="0" rtl="0">
              <a:spcBef>
                <a:spcPts val="0"/>
              </a:spcBef>
              <a:buNone/>
            </a:pPr>
            <a:r>
              <a:rPr lang="en"/>
              <a:t>Grammar captures compositionality … interpret attribute name variants</a:t>
            </a:r>
          </a:p>
        </p:txBody>
      </p:sp>
      <p:sp>
        <p:nvSpPr>
          <p:cNvPr id="922" name="Shape 922"/>
          <p:cNvSpPr txBox="1"/>
          <p:nvPr/>
        </p:nvSpPr>
        <p:spPr>
          <a:xfrm>
            <a:off x="2437300" y="2277075"/>
            <a:ext cx="25803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$Gender $PoplAttribute</a:t>
            </a:r>
          </a:p>
        </p:txBody>
      </p:sp>
      <p:sp>
        <p:nvSpPr>
          <p:cNvPr id="923" name="Shape 923"/>
          <p:cNvSpPr txBox="1"/>
          <p:nvPr/>
        </p:nvSpPr>
        <p:spPr>
          <a:xfrm>
            <a:off x="2437300" y="2731350"/>
            <a:ext cx="2723700" cy="4935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$Ethnicity $PoplAttribute</a:t>
            </a:r>
          </a:p>
        </p:txBody>
      </p:sp>
      <p:sp>
        <p:nvSpPr>
          <p:cNvPr id="924" name="Shape 924"/>
          <p:cNvSpPr txBox="1"/>
          <p:nvPr/>
        </p:nvSpPr>
        <p:spPr>
          <a:xfrm>
            <a:off x="2487975" y="4156225"/>
            <a:ext cx="2415600" cy="369300"/>
          </a:xfrm>
          <a:prstGeom prst="rect">
            <a:avLst/>
          </a:prstGeom>
          <a:noFill/>
          <a:ln>
            <a:noFill/>
          </a:ln>
        </p:spPr>
        <p:txBody>
          <a:bodyPr lIns="91425" tIns="91425" rIns="91425" bIns="91425" anchor="t" anchorCtr="0">
            <a:noAutofit/>
          </a:bodyPr>
          <a:lstStyle/>
          <a:p>
            <a:pPr lvl="0" rtl="0">
              <a:spcBef>
                <a:spcPts val="0"/>
              </a:spcBef>
              <a:buNone/>
            </a:pPr>
            <a:endParaRPr sz="1800">
              <a:solidFill>
                <a:srgbClr val="FF0000"/>
              </a:solidFill>
            </a:endParaRPr>
          </a:p>
        </p:txBody>
      </p:sp>
      <p:sp>
        <p:nvSpPr>
          <p:cNvPr id="925" name="Shape 925"/>
          <p:cNvSpPr/>
          <p:nvPr/>
        </p:nvSpPr>
        <p:spPr>
          <a:xfrm>
            <a:off x="1303050" y="1008200"/>
            <a:ext cx="2373900" cy="572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t>Grammar for Country Attributes</a:t>
            </a:r>
          </a:p>
        </p:txBody>
      </p:sp>
      <p:sp>
        <p:nvSpPr>
          <p:cNvPr id="926" name="Shape 926"/>
          <p:cNvSpPr/>
          <p:nvPr/>
        </p:nvSpPr>
        <p:spPr>
          <a:xfrm>
            <a:off x="6099425" y="1292725"/>
            <a:ext cx="1734000" cy="6465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7" name="Shape 927"/>
          <p:cNvSpPr/>
          <p:nvPr/>
        </p:nvSpPr>
        <p:spPr>
          <a:xfrm>
            <a:off x="6092050" y="1976175"/>
            <a:ext cx="1734000" cy="10290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8" name="Shape 928"/>
          <p:cNvSpPr txBox="1"/>
          <p:nvPr/>
        </p:nvSpPr>
        <p:spPr>
          <a:xfrm>
            <a:off x="6108775" y="1960375"/>
            <a:ext cx="1935900" cy="310800"/>
          </a:xfrm>
          <a:prstGeom prst="rect">
            <a:avLst/>
          </a:prstGeom>
          <a:noFill/>
          <a:ln>
            <a:noFill/>
          </a:ln>
        </p:spPr>
        <p:txBody>
          <a:bodyPr lIns="91425" tIns="91425" rIns="91425" bIns="91425" anchor="t" anchorCtr="0">
            <a:noAutofit/>
          </a:bodyPr>
          <a:lstStyle/>
          <a:p>
            <a:pPr lvl="0" rtl="0">
              <a:spcBef>
                <a:spcPts val="0"/>
              </a:spcBef>
              <a:buNone/>
            </a:pPr>
            <a:r>
              <a:rPr lang="en" i="1"/>
              <a:t>chinese population</a:t>
            </a:r>
          </a:p>
        </p:txBody>
      </p:sp>
      <p:sp>
        <p:nvSpPr>
          <p:cNvPr id="929" name="Shape 929"/>
          <p:cNvSpPr txBox="1"/>
          <p:nvPr/>
        </p:nvSpPr>
        <p:spPr>
          <a:xfrm>
            <a:off x="6182425" y="2254575"/>
            <a:ext cx="1809300" cy="310800"/>
          </a:xfrm>
          <a:prstGeom prst="rect">
            <a:avLst/>
          </a:prstGeom>
          <a:noFill/>
          <a:ln>
            <a:noFill/>
          </a:ln>
        </p:spPr>
        <p:txBody>
          <a:bodyPr lIns="91425" tIns="91425" rIns="91425" bIns="91425" anchor="t" anchorCtr="0">
            <a:noAutofit/>
          </a:bodyPr>
          <a:lstStyle/>
          <a:p>
            <a:pPr lvl="0" rtl="0">
              <a:spcBef>
                <a:spcPts val="0"/>
              </a:spcBef>
              <a:buNone/>
            </a:pPr>
            <a:r>
              <a:rPr lang="en" i="1"/>
              <a:t>indian population</a:t>
            </a:r>
          </a:p>
        </p:txBody>
      </p:sp>
      <p:sp>
        <p:nvSpPr>
          <p:cNvPr id="930" name="Shape 930"/>
          <p:cNvSpPr txBox="1"/>
          <p:nvPr/>
        </p:nvSpPr>
        <p:spPr>
          <a:xfrm>
            <a:off x="6164800" y="2527225"/>
            <a:ext cx="1734000" cy="310800"/>
          </a:xfrm>
          <a:prstGeom prst="rect">
            <a:avLst/>
          </a:prstGeom>
          <a:noFill/>
          <a:ln>
            <a:noFill/>
          </a:ln>
        </p:spPr>
        <p:txBody>
          <a:bodyPr lIns="91425" tIns="91425" rIns="91425" bIns="91425" anchor="t" anchorCtr="0">
            <a:noAutofit/>
          </a:bodyPr>
          <a:lstStyle/>
          <a:p>
            <a:pPr lvl="0" rtl="0">
              <a:spcBef>
                <a:spcPts val="0"/>
              </a:spcBef>
              <a:buNone/>
            </a:pPr>
            <a:r>
              <a:rPr lang="en" i="1"/>
              <a:t>Jewish population</a:t>
            </a:r>
          </a:p>
        </p:txBody>
      </p:sp>
      <p:sp>
        <p:nvSpPr>
          <p:cNvPr id="931" name="Shape 931"/>
          <p:cNvSpPr txBox="1"/>
          <p:nvPr/>
        </p:nvSpPr>
        <p:spPr>
          <a:xfrm>
            <a:off x="6173075" y="1606469"/>
            <a:ext cx="1809300" cy="181500"/>
          </a:xfrm>
          <a:prstGeom prst="rect">
            <a:avLst/>
          </a:prstGeom>
          <a:noFill/>
          <a:ln>
            <a:noFill/>
          </a:ln>
        </p:spPr>
        <p:txBody>
          <a:bodyPr lIns="91425" tIns="91425" rIns="91425" bIns="91425" anchor="t" anchorCtr="0">
            <a:noAutofit/>
          </a:bodyPr>
          <a:lstStyle/>
          <a:p>
            <a:pPr lvl="0" rtl="0">
              <a:spcBef>
                <a:spcPts val="0"/>
              </a:spcBef>
              <a:buNone/>
            </a:pPr>
            <a:r>
              <a:rPr lang="en" i="1"/>
              <a:t>Female population</a:t>
            </a:r>
          </a:p>
        </p:txBody>
      </p:sp>
      <p:sp>
        <p:nvSpPr>
          <p:cNvPr id="932" name="Shape 932"/>
          <p:cNvSpPr txBox="1"/>
          <p:nvPr/>
        </p:nvSpPr>
        <p:spPr>
          <a:xfrm>
            <a:off x="6173075" y="1291275"/>
            <a:ext cx="1586700" cy="181500"/>
          </a:xfrm>
          <a:prstGeom prst="rect">
            <a:avLst/>
          </a:prstGeom>
          <a:noFill/>
          <a:ln>
            <a:noFill/>
          </a:ln>
        </p:spPr>
        <p:txBody>
          <a:bodyPr lIns="91425" tIns="91425" rIns="91425" bIns="91425" anchor="t" anchorCtr="0">
            <a:noAutofit/>
          </a:bodyPr>
          <a:lstStyle/>
          <a:p>
            <a:pPr lvl="0" rtl="0">
              <a:spcBef>
                <a:spcPts val="0"/>
              </a:spcBef>
              <a:buNone/>
            </a:pPr>
            <a:r>
              <a:rPr lang="en" i="1"/>
              <a:t>Male population</a:t>
            </a:r>
          </a:p>
        </p:txBody>
      </p:sp>
      <p:sp>
        <p:nvSpPr>
          <p:cNvPr id="933" name="Shape 933"/>
          <p:cNvSpPr txBox="1"/>
          <p:nvPr/>
        </p:nvSpPr>
        <p:spPr>
          <a:xfrm>
            <a:off x="2437300" y="3204787"/>
            <a:ext cx="25803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$PoplAttribute in $Year </a:t>
            </a:r>
          </a:p>
        </p:txBody>
      </p:sp>
      <p:sp>
        <p:nvSpPr>
          <p:cNvPr id="934" name="Shape 934"/>
          <p:cNvSpPr txBox="1"/>
          <p:nvPr/>
        </p:nvSpPr>
        <p:spPr>
          <a:xfrm>
            <a:off x="2437300" y="1815712"/>
            <a:ext cx="25803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population </a:t>
            </a:r>
          </a:p>
        </p:txBody>
      </p:sp>
      <p:sp>
        <p:nvSpPr>
          <p:cNvPr id="935" name="Shape 935"/>
          <p:cNvSpPr txBox="1"/>
          <p:nvPr/>
        </p:nvSpPr>
        <p:spPr>
          <a:xfrm>
            <a:off x="0" y="2497975"/>
            <a:ext cx="1734000" cy="369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$PoplAttribute</a:t>
            </a:r>
          </a:p>
        </p:txBody>
      </p:sp>
      <p:cxnSp>
        <p:nvCxnSpPr>
          <p:cNvPr id="936" name="Shape 936"/>
          <p:cNvCxnSpPr>
            <a:stCxn id="935" idx="3"/>
            <a:endCxn id="934" idx="1"/>
          </p:cNvCxnSpPr>
          <p:nvPr/>
        </p:nvCxnSpPr>
        <p:spPr>
          <a:xfrm rot="10800000" flipH="1">
            <a:off x="1734000" y="2000425"/>
            <a:ext cx="703200" cy="682200"/>
          </a:xfrm>
          <a:prstGeom prst="straightConnector1">
            <a:avLst/>
          </a:prstGeom>
          <a:noFill/>
          <a:ln w="19050" cap="flat" cmpd="sng">
            <a:solidFill>
              <a:schemeClr val="dk2"/>
            </a:solidFill>
            <a:prstDash val="solid"/>
            <a:round/>
            <a:headEnd type="none" w="lg" len="lg"/>
            <a:tailEnd type="triangle" w="lg" len="lg"/>
          </a:ln>
        </p:spPr>
      </p:cxnSp>
      <p:cxnSp>
        <p:nvCxnSpPr>
          <p:cNvPr id="937" name="Shape 937"/>
          <p:cNvCxnSpPr>
            <a:stCxn id="935" idx="3"/>
            <a:endCxn id="922" idx="1"/>
          </p:cNvCxnSpPr>
          <p:nvPr/>
        </p:nvCxnSpPr>
        <p:spPr>
          <a:xfrm rot="10800000" flipH="1">
            <a:off x="1734000" y="2461825"/>
            <a:ext cx="703200" cy="220800"/>
          </a:xfrm>
          <a:prstGeom prst="straightConnector1">
            <a:avLst/>
          </a:prstGeom>
          <a:noFill/>
          <a:ln w="19050" cap="flat" cmpd="sng">
            <a:solidFill>
              <a:schemeClr val="dk2"/>
            </a:solidFill>
            <a:prstDash val="solid"/>
            <a:round/>
            <a:headEnd type="none" w="lg" len="lg"/>
            <a:tailEnd type="triangle" w="lg" len="lg"/>
          </a:ln>
        </p:spPr>
      </p:cxnSp>
      <p:cxnSp>
        <p:nvCxnSpPr>
          <p:cNvPr id="938" name="Shape 938"/>
          <p:cNvCxnSpPr>
            <a:stCxn id="935" idx="3"/>
            <a:endCxn id="923" idx="1"/>
          </p:cNvCxnSpPr>
          <p:nvPr/>
        </p:nvCxnSpPr>
        <p:spPr>
          <a:xfrm>
            <a:off x="1734000" y="2682625"/>
            <a:ext cx="703200" cy="295500"/>
          </a:xfrm>
          <a:prstGeom prst="straightConnector1">
            <a:avLst/>
          </a:prstGeom>
          <a:noFill/>
          <a:ln w="19050" cap="flat" cmpd="sng">
            <a:solidFill>
              <a:schemeClr val="dk2"/>
            </a:solidFill>
            <a:prstDash val="solid"/>
            <a:round/>
            <a:headEnd type="none" w="lg" len="lg"/>
            <a:tailEnd type="triangle" w="lg" len="lg"/>
          </a:ln>
        </p:spPr>
      </p:cxnSp>
      <p:cxnSp>
        <p:nvCxnSpPr>
          <p:cNvPr id="939" name="Shape 939"/>
          <p:cNvCxnSpPr>
            <a:stCxn id="935" idx="3"/>
            <a:endCxn id="933" idx="1"/>
          </p:cNvCxnSpPr>
          <p:nvPr/>
        </p:nvCxnSpPr>
        <p:spPr>
          <a:xfrm>
            <a:off x="1734000" y="2682625"/>
            <a:ext cx="703200" cy="706800"/>
          </a:xfrm>
          <a:prstGeom prst="straightConnector1">
            <a:avLst/>
          </a:prstGeom>
          <a:noFill/>
          <a:ln w="19050" cap="flat" cmpd="sng">
            <a:solidFill>
              <a:schemeClr val="dk2"/>
            </a:solidFill>
            <a:prstDash val="solid"/>
            <a:round/>
            <a:headEnd type="none" w="lg" len="lg"/>
            <a:tailEnd type="triangle" w="lg" len="lg"/>
          </a:ln>
        </p:spPr>
      </p:cxnSp>
      <p:sp>
        <p:nvSpPr>
          <p:cNvPr id="940" name="Shape 940"/>
          <p:cNvSpPr/>
          <p:nvPr/>
        </p:nvSpPr>
        <p:spPr>
          <a:xfrm>
            <a:off x="6099425" y="3045325"/>
            <a:ext cx="2580300" cy="6465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1" name="Shape 941"/>
          <p:cNvSpPr txBox="1"/>
          <p:nvPr/>
        </p:nvSpPr>
        <p:spPr>
          <a:xfrm>
            <a:off x="6173075" y="3359069"/>
            <a:ext cx="1809300" cy="181500"/>
          </a:xfrm>
          <a:prstGeom prst="rect">
            <a:avLst/>
          </a:prstGeom>
          <a:noFill/>
          <a:ln>
            <a:noFill/>
          </a:ln>
        </p:spPr>
        <p:txBody>
          <a:bodyPr lIns="91425" tIns="91425" rIns="91425" bIns="91425" anchor="t" anchorCtr="0">
            <a:noAutofit/>
          </a:bodyPr>
          <a:lstStyle/>
          <a:p>
            <a:pPr lvl="0" rtl="0">
              <a:spcBef>
                <a:spcPts val="0"/>
              </a:spcBef>
              <a:buNone/>
            </a:pPr>
            <a:r>
              <a:rPr lang="en" i="1"/>
              <a:t>Population  in 2016</a:t>
            </a:r>
          </a:p>
        </p:txBody>
      </p:sp>
      <p:sp>
        <p:nvSpPr>
          <p:cNvPr id="942" name="Shape 942"/>
          <p:cNvSpPr txBox="1"/>
          <p:nvPr/>
        </p:nvSpPr>
        <p:spPr>
          <a:xfrm>
            <a:off x="6173075" y="3108800"/>
            <a:ext cx="2415600" cy="181500"/>
          </a:xfrm>
          <a:prstGeom prst="rect">
            <a:avLst/>
          </a:prstGeom>
          <a:noFill/>
          <a:ln>
            <a:noFill/>
          </a:ln>
        </p:spPr>
        <p:txBody>
          <a:bodyPr lIns="91425" tIns="91425" rIns="91425" bIns="91425" anchor="t" anchorCtr="0">
            <a:noAutofit/>
          </a:bodyPr>
          <a:lstStyle/>
          <a:p>
            <a:pPr lvl="0" rtl="0">
              <a:spcBef>
                <a:spcPts val="0"/>
              </a:spcBef>
              <a:buNone/>
            </a:pPr>
            <a:r>
              <a:rPr lang="en" i="1"/>
              <a:t>Population in 1991</a:t>
            </a:r>
          </a:p>
        </p:txBody>
      </p:sp>
      <p:sp>
        <p:nvSpPr>
          <p:cNvPr id="943" name="Shape 943"/>
          <p:cNvSpPr/>
          <p:nvPr/>
        </p:nvSpPr>
        <p:spPr>
          <a:xfrm>
            <a:off x="6099425" y="3731125"/>
            <a:ext cx="2580300" cy="6465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4" name="Shape 944"/>
          <p:cNvSpPr txBox="1"/>
          <p:nvPr/>
        </p:nvSpPr>
        <p:spPr>
          <a:xfrm>
            <a:off x="6173075" y="4044875"/>
            <a:ext cx="2580300" cy="181500"/>
          </a:xfrm>
          <a:prstGeom prst="rect">
            <a:avLst/>
          </a:prstGeom>
          <a:noFill/>
          <a:ln>
            <a:noFill/>
          </a:ln>
        </p:spPr>
        <p:txBody>
          <a:bodyPr lIns="91425" tIns="91425" rIns="91425" bIns="91425" anchor="t" anchorCtr="0">
            <a:noAutofit/>
          </a:bodyPr>
          <a:lstStyle/>
          <a:p>
            <a:pPr lvl="0" rtl="0">
              <a:spcBef>
                <a:spcPts val="0"/>
              </a:spcBef>
              <a:buNone/>
            </a:pPr>
            <a:r>
              <a:rPr lang="en" i="1"/>
              <a:t>Jewish Population  in 2016</a:t>
            </a:r>
          </a:p>
        </p:txBody>
      </p:sp>
      <p:sp>
        <p:nvSpPr>
          <p:cNvPr id="945" name="Shape 945"/>
          <p:cNvSpPr txBox="1"/>
          <p:nvPr/>
        </p:nvSpPr>
        <p:spPr>
          <a:xfrm>
            <a:off x="6173075" y="3794600"/>
            <a:ext cx="2415600" cy="181500"/>
          </a:xfrm>
          <a:prstGeom prst="rect">
            <a:avLst/>
          </a:prstGeom>
          <a:noFill/>
          <a:ln>
            <a:noFill/>
          </a:ln>
        </p:spPr>
        <p:txBody>
          <a:bodyPr lIns="91425" tIns="91425" rIns="91425" bIns="91425" anchor="t" anchorCtr="0">
            <a:noAutofit/>
          </a:bodyPr>
          <a:lstStyle/>
          <a:p>
            <a:pPr lvl="0" rtl="0">
              <a:spcBef>
                <a:spcPts val="0"/>
              </a:spcBef>
              <a:buNone/>
            </a:pPr>
            <a:r>
              <a:rPr lang="en" i="1"/>
              <a:t>Male Population in 1991</a:t>
            </a:r>
          </a:p>
        </p:txBody>
      </p:sp>
      <p:sp>
        <p:nvSpPr>
          <p:cNvPr id="946" name="Shape 946"/>
          <p:cNvSpPr/>
          <p:nvPr/>
        </p:nvSpPr>
        <p:spPr>
          <a:xfrm>
            <a:off x="6099425" y="4416925"/>
            <a:ext cx="3044700" cy="6465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7" name="Shape 947"/>
          <p:cNvSpPr txBox="1"/>
          <p:nvPr/>
        </p:nvSpPr>
        <p:spPr>
          <a:xfrm>
            <a:off x="6173075" y="4730675"/>
            <a:ext cx="2850600" cy="181500"/>
          </a:xfrm>
          <a:prstGeom prst="rect">
            <a:avLst/>
          </a:prstGeom>
          <a:noFill/>
          <a:ln>
            <a:noFill/>
          </a:ln>
        </p:spPr>
        <p:txBody>
          <a:bodyPr lIns="91425" tIns="91425" rIns="91425" bIns="91425" anchor="t" anchorCtr="0">
            <a:noAutofit/>
          </a:bodyPr>
          <a:lstStyle/>
          <a:p>
            <a:pPr lvl="0" rtl="0">
              <a:spcBef>
                <a:spcPts val="0"/>
              </a:spcBef>
              <a:buNone/>
            </a:pPr>
            <a:r>
              <a:rPr lang="en" i="1"/>
              <a:t>Latino male population</a:t>
            </a:r>
          </a:p>
        </p:txBody>
      </p:sp>
      <p:sp>
        <p:nvSpPr>
          <p:cNvPr id="948" name="Shape 948"/>
          <p:cNvSpPr txBox="1"/>
          <p:nvPr/>
        </p:nvSpPr>
        <p:spPr>
          <a:xfrm>
            <a:off x="6173075" y="4480400"/>
            <a:ext cx="3242100" cy="181500"/>
          </a:xfrm>
          <a:prstGeom prst="rect">
            <a:avLst/>
          </a:prstGeom>
          <a:noFill/>
          <a:ln>
            <a:noFill/>
          </a:ln>
        </p:spPr>
        <p:txBody>
          <a:bodyPr lIns="91425" tIns="91425" rIns="91425" bIns="91425" anchor="t" anchorCtr="0">
            <a:noAutofit/>
          </a:bodyPr>
          <a:lstStyle/>
          <a:p>
            <a:pPr lvl="0" rtl="0">
              <a:spcBef>
                <a:spcPts val="0"/>
              </a:spcBef>
              <a:buNone/>
            </a:pPr>
            <a:r>
              <a:rPr lang="en" i="1"/>
              <a:t>Female Chinese Population in 1991</a:t>
            </a:r>
          </a:p>
        </p:txBody>
      </p:sp>
      <p:sp>
        <p:nvSpPr>
          <p:cNvPr id="949" name="Shape 949"/>
          <p:cNvSpPr txBox="1"/>
          <p:nvPr/>
        </p:nvSpPr>
        <p:spPr>
          <a:xfrm>
            <a:off x="240825" y="4696250"/>
            <a:ext cx="9908400" cy="1155900"/>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Shape 954"/>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Grammar Generation</a:t>
            </a:r>
          </a:p>
        </p:txBody>
      </p:sp>
      <p:sp>
        <p:nvSpPr>
          <p:cNvPr id="955" name="Shape 955"/>
          <p:cNvSpPr txBox="1">
            <a:spLocks noGrp="1"/>
          </p:cNvSpPr>
          <p:nvPr>
            <p:ph type="body" idx="1"/>
          </p:nvPr>
        </p:nvSpPr>
        <p:spPr>
          <a:xfrm>
            <a:off x="311700" y="621450"/>
            <a:ext cx="8520600" cy="908700"/>
          </a:xfrm>
          <a:prstGeom prst="rect">
            <a:avLst/>
          </a:prstGeom>
        </p:spPr>
        <p:txBody>
          <a:bodyPr lIns="91425" tIns="91425" rIns="91425" bIns="91425" anchor="t" anchorCtr="0">
            <a:noAutofit/>
          </a:bodyPr>
          <a:lstStyle/>
          <a:p>
            <a:pPr marL="457200" lvl="0" indent="-228600" rtl="0">
              <a:spcBef>
                <a:spcPts val="0"/>
              </a:spcBef>
              <a:buAutoNum type="arabicPeriod"/>
            </a:pPr>
            <a:r>
              <a:rPr lang="en"/>
              <a:t>Generate candidate rules from attributes</a:t>
            </a:r>
          </a:p>
          <a:p>
            <a:pPr marL="457200" lvl="0" indent="-228600" rtl="0">
              <a:spcBef>
                <a:spcPts val="0"/>
              </a:spcBef>
              <a:buAutoNum type="arabicPeriod"/>
            </a:pPr>
            <a:r>
              <a:rPr lang="en"/>
              <a:t>Select relevant subset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Shape 960"/>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None/>
            </a:pPr>
            <a:r>
              <a:rPr lang="en"/>
              <a:t>Grammar Generation</a:t>
            </a:r>
          </a:p>
        </p:txBody>
      </p:sp>
      <p:sp>
        <p:nvSpPr>
          <p:cNvPr id="961" name="Shape 961"/>
          <p:cNvSpPr txBox="1">
            <a:spLocks noGrp="1"/>
          </p:cNvSpPr>
          <p:nvPr>
            <p:ph type="body" idx="1"/>
          </p:nvPr>
        </p:nvSpPr>
        <p:spPr>
          <a:xfrm>
            <a:off x="311700" y="621450"/>
            <a:ext cx="8520600" cy="3947400"/>
          </a:xfrm>
          <a:prstGeom prst="rect">
            <a:avLst/>
          </a:prstGeom>
        </p:spPr>
        <p:txBody>
          <a:bodyPr lIns="91425" tIns="91425" rIns="91425" bIns="91425" anchor="t" anchorCtr="0">
            <a:noAutofit/>
          </a:bodyPr>
          <a:lstStyle/>
          <a:p>
            <a:pPr marL="457200" lvl="0" indent="-228600" rtl="0">
              <a:spcBef>
                <a:spcPts val="0"/>
              </a:spcBef>
              <a:buAutoNum type="arabicPeriod"/>
            </a:pPr>
            <a:r>
              <a:rPr lang="en"/>
              <a:t>Generate candidate rules from attributes</a:t>
            </a:r>
          </a:p>
          <a:p>
            <a:pPr marL="457200" lvl="0" indent="-228600" rtl="0">
              <a:spcBef>
                <a:spcPts val="0"/>
              </a:spcBef>
              <a:buAutoNum type="arabicPeriod"/>
            </a:pPr>
            <a:r>
              <a:rPr lang="en"/>
              <a:t>Select relevant subset</a:t>
            </a:r>
          </a:p>
        </p:txBody>
      </p:sp>
      <p:sp>
        <p:nvSpPr>
          <p:cNvPr id="962" name="Shape 962"/>
          <p:cNvSpPr txBox="1"/>
          <p:nvPr/>
        </p:nvSpPr>
        <p:spPr>
          <a:xfrm>
            <a:off x="317575" y="3372592"/>
            <a:ext cx="1935900" cy="237600"/>
          </a:xfrm>
          <a:prstGeom prst="rect">
            <a:avLst/>
          </a:prstGeom>
          <a:noFill/>
          <a:ln>
            <a:noFill/>
          </a:ln>
        </p:spPr>
        <p:txBody>
          <a:bodyPr lIns="91425" tIns="91425" rIns="91425" bIns="91425" anchor="t" anchorCtr="0">
            <a:noAutofit/>
          </a:bodyPr>
          <a:lstStyle/>
          <a:p>
            <a:pPr lvl="0" rtl="0">
              <a:spcBef>
                <a:spcPts val="0"/>
              </a:spcBef>
              <a:buNone/>
            </a:pPr>
            <a:r>
              <a:rPr lang="en" i="1"/>
              <a:t>chinese population</a:t>
            </a:r>
          </a:p>
        </p:txBody>
      </p:sp>
      <p:sp>
        <p:nvSpPr>
          <p:cNvPr id="963" name="Shape 963"/>
          <p:cNvSpPr txBox="1"/>
          <p:nvPr/>
        </p:nvSpPr>
        <p:spPr>
          <a:xfrm>
            <a:off x="391225" y="3597475"/>
            <a:ext cx="1824300" cy="237600"/>
          </a:xfrm>
          <a:prstGeom prst="rect">
            <a:avLst/>
          </a:prstGeom>
          <a:noFill/>
          <a:ln>
            <a:noFill/>
          </a:ln>
        </p:spPr>
        <p:txBody>
          <a:bodyPr lIns="91425" tIns="91425" rIns="91425" bIns="91425" anchor="t" anchorCtr="0">
            <a:noAutofit/>
          </a:bodyPr>
          <a:lstStyle/>
          <a:p>
            <a:pPr lvl="0" rtl="0">
              <a:spcBef>
                <a:spcPts val="0"/>
              </a:spcBef>
              <a:buNone/>
            </a:pPr>
            <a:r>
              <a:rPr lang="en" i="1"/>
              <a:t>indian population</a:t>
            </a:r>
          </a:p>
        </p:txBody>
      </p:sp>
      <p:sp>
        <p:nvSpPr>
          <p:cNvPr id="964" name="Shape 964"/>
          <p:cNvSpPr txBox="1"/>
          <p:nvPr/>
        </p:nvSpPr>
        <p:spPr>
          <a:xfrm>
            <a:off x="546175" y="4284232"/>
            <a:ext cx="1734000" cy="237600"/>
          </a:xfrm>
          <a:prstGeom prst="rect">
            <a:avLst/>
          </a:prstGeom>
          <a:noFill/>
          <a:ln>
            <a:noFill/>
          </a:ln>
        </p:spPr>
        <p:txBody>
          <a:bodyPr lIns="91425" tIns="91425" rIns="91425" bIns="91425" anchor="t" anchorCtr="0">
            <a:noAutofit/>
          </a:bodyPr>
          <a:lstStyle/>
          <a:p>
            <a:pPr lvl="0" rtl="0">
              <a:spcBef>
                <a:spcPts val="0"/>
              </a:spcBef>
              <a:buNone/>
            </a:pPr>
            <a:r>
              <a:rPr lang="en" i="1"/>
              <a:t>female population</a:t>
            </a:r>
          </a:p>
        </p:txBody>
      </p:sp>
      <p:sp>
        <p:nvSpPr>
          <p:cNvPr id="965" name="Shape 965"/>
          <p:cNvSpPr txBox="1"/>
          <p:nvPr/>
        </p:nvSpPr>
        <p:spPr>
          <a:xfrm>
            <a:off x="694825" y="1992250"/>
            <a:ext cx="1361400" cy="237600"/>
          </a:xfrm>
          <a:prstGeom prst="rect">
            <a:avLst/>
          </a:prstGeom>
          <a:noFill/>
          <a:ln>
            <a:noFill/>
          </a:ln>
        </p:spPr>
        <p:txBody>
          <a:bodyPr lIns="91425" tIns="91425" rIns="91425" bIns="91425" anchor="t" anchorCtr="0">
            <a:noAutofit/>
          </a:bodyPr>
          <a:lstStyle/>
          <a:p>
            <a:pPr lvl="0" rtl="0">
              <a:spcBef>
                <a:spcPts val="0"/>
              </a:spcBef>
              <a:buNone/>
            </a:pPr>
            <a:r>
              <a:rPr lang="en" i="1"/>
              <a:t>gold price</a:t>
            </a:r>
          </a:p>
        </p:txBody>
      </p:sp>
      <p:sp>
        <p:nvSpPr>
          <p:cNvPr id="966" name="Shape 966"/>
          <p:cNvSpPr txBox="1"/>
          <p:nvPr/>
        </p:nvSpPr>
        <p:spPr>
          <a:xfrm>
            <a:off x="694825" y="2229775"/>
            <a:ext cx="1260600" cy="237600"/>
          </a:xfrm>
          <a:prstGeom prst="rect">
            <a:avLst/>
          </a:prstGeom>
          <a:noFill/>
          <a:ln>
            <a:noFill/>
          </a:ln>
        </p:spPr>
        <p:txBody>
          <a:bodyPr lIns="91425" tIns="91425" rIns="91425" bIns="91425" anchor="t" anchorCtr="0">
            <a:noAutofit/>
          </a:bodyPr>
          <a:lstStyle/>
          <a:p>
            <a:pPr lvl="0" rtl="0">
              <a:spcBef>
                <a:spcPts val="0"/>
              </a:spcBef>
              <a:buNone/>
            </a:pPr>
            <a:r>
              <a:rPr lang="en" i="1"/>
              <a:t>land price</a:t>
            </a:r>
          </a:p>
        </p:txBody>
      </p:sp>
      <p:sp>
        <p:nvSpPr>
          <p:cNvPr id="967" name="Shape 967"/>
          <p:cNvSpPr txBox="1"/>
          <p:nvPr/>
        </p:nvSpPr>
        <p:spPr>
          <a:xfrm>
            <a:off x="317575" y="2916775"/>
            <a:ext cx="2055000" cy="237600"/>
          </a:xfrm>
          <a:prstGeom prst="rect">
            <a:avLst/>
          </a:prstGeom>
          <a:noFill/>
          <a:ln>
            <a:noFill/>
          </a:ln>
        </p:spPr>
        <p:txBody>
          <a:bodyPr lIns="91425" tIns="91425" rIns="91425" bIns="91425" anchor="t" anchorCtr="0">
            <a:noAutofit/>
          </a:bodyPr>
          <a:lstStyle/>
          <a:p>
            <a:pPr lvl="0" rtl="0">
              <a:spcBef>
                <a:spcPts val="0"/>
              </a:spcBef>
              <a:buNone/>
            </a:pPr>
            <a:r>
              <a:rPr lang="en" i="1"/>
              <a:t>average petrol price</a:t>
            </a:r>
          </a:p>
        </p:txBody>
      </p:sp>
      <p:sp>
        <p:nvSpPr>
          <p:cNvPr id="968" name="Shape 968"/>
          <p:cNvSpPr txBox="1"/>
          <p:nvPr/>
        </p:nvSpPr>
        <p:spPr>
          <a:xfrm>
            <a:off x="554275" y="2692050"/>
            <a:ext cx="1502100" cy="237600"/>
          </a:xfrm>
          <a:prstGeom prst="rect">
            <a:avLst/>
          </a:prstGeom>
          <a:noFill/>
          <a:ln>
            <a:noFill/>
          </a:ln>
        </p:spPr>
        <p:txBody>
          <a:bodyPr lIns="91425" tIns="91425" rIns="91425" bIns="91425" anchor="t" anchorCtr="0">
            <a:noAutofit/>
          </a:bodyPr>
          <a:lstStyle/>
          <a:p>
            <a:pPr lvl="0" rtl="0">
              <a:spcBef>
                <a:spcPts val="0"/>
              </a:spcBef>
              <a:buNone/>
            </a:pPr>
            <a:r>
              <a:rPr lang="en" i="1"/>
              <a:t>lawyer salary</a:t>
            </a:r>
          </a:p>
        </p:txBody>
      </p:sp>
      <p:sp>
        <p:nvSpPr>
          <p:cNvPr id="969" name="Shape 969"/>
          <p:cNvSpPr txBox="1"/>
          <p:nvPr/>
        </p:nvSpPr>
        <p:spPr>
          <a:xfrm>
            <a:off x="391225" y="2454525"/>
            <a:ext cx="1824300" cy="237600"/>
          </a:xfrm>
          <a:prstGeom prst="rect">
            <a:avLst/>
          </a:prstGeom>
          <a:noFill/>
          <a:ln>
            <a:noFill/>
          </a:ln>
        </p:spPr>
        <p:txBody>
          <a:bodyPr lIns="91425" tIns="91425" rIns="91425" bIns="91425" anchor="t" anchorCtr="0">
            <a:noAutofit/>
          </a:bodyPr>
          <a:lstStyle/>
          <a:p>
            <a:pPr lvl="0" rtl="0">
              <a:spcBef>
                <a:spcPts val="0"/>
              </a:spcBef>
              <a:buNone/>
            </a:pPr>
            <a:r>
              <a:rPr lang="en" i="1"/>
              <a:t>pharmacist salary</a:t>
            </a:r>
          </a:p>
        </p:txBody>
      </p:sp>
      <p:sp>
        <p:nvSpPr>
          <p:cNvPr id="970" name="Shape 970"/>
          <p:cNvSpPr txBox="1"/>
          <p:nvPr/>
        </p:nvSpPr>
        <p:spPr>
          <a:xfrm>
            <a:off x="598350" y="3828417"/>
            <a:ext cx="1260600" cy="237600"/>
          </a:xfrm>
          <a:prstGeom prst="rect">
            <a:avLst/>
          </a:prstGeom>
          <a:noFill/>
          <a:ln>
            <a:noFill/>
          </a:ln>
        </p:spPr>
        <p:txBody>
          <a:bodyPr lIns="91425" tIns="91425" rIns="91425" bIns="91425" anchor="t" anchorCtr="0">
            <a:noAutofit/>
          </a:bodyPr>
          <a:lstStyle/>
          <a:p>
            <a:pPr lvl="0" rtl="0">
              <a:spcBef>
                <a:spcPts val="0"/>
              </a:spcBef>
              <a:buNone/>
            </a:pPr>
            <a:r>
              <a:rPr lang="en" i="1"/>
              <a:t>pilot salary</a:t>
            </a:r>
          </a:p>
        </p:txBody>
      </p:sp>
      <p:sp>
        <p:nvSpPr>
          <p:cNvPr id="971" name="Shape 971"/>
          <p:cNvSpPr txBox="1"/>
          <p:nvPr/>
        </p:nvSpPr>
        <p:spPr>
          <a:xfrm>
            <a:off x="664225" y="3144765"/>
            <a:ext cx="1040700" cy="237599"/>
          </a:xfrm>
          <a:prstGeom prst="rect">
            <a:avLst/>
          </a:prstGeom>
          <a:noFill/>
          <a:ln>
            <a:noFill/>
          </a:ln>
        </p:spPr>
        <p:txBody>
          <a:bodyPr lIns="91425" tIns="91425" rIns="91425" bIns="91425" anchor="t" anchorCtr="0">
            <a:noAutofit/>
          </a:bodyPr>
          <a:lstStyle/>
          <a:p>
            <a:pPr lvl="0" rtl="0">
              <a:spcBef>
                <a:spcPts val="0"/>
              </a:spcBef>
              <a:buNone/>
            </a:pPr>
            <a:r>
              <a:rPr lang="en" i="1"/>
              <a:t>hp laptop</a:t>
            </a:r>
          </a:p>
        </p:txBody>
      </p:sp>
      <p:sp>
        <p:nvSpPr>
          <p:cNvPr id="972" name="Shape 972"/>
          <p:cNvSpPr txBox="1"/>
          <p:nvPr/>
        </p:nvSpPr>
        <p:spPr>
          <a:xfrm>
            <a:off x="663000" y="4050200"/>
            <a:ext cx="1438800" cy="237600"/>
          </a:xfrm>
          <a:prstGeom prst="rect">
            <a:avLst/>
          </a:prstGeom>
          <a:noFill/>
          <a:ln>
            <a:noFill/>
          </a:ln>
        </p:spPr>
        <p:txBody>
          <a:bodyPr lIns="91425" tIns="91425" rIns="91425" bIns="91425" anchor="t" anchorCtr="0">
            <a:noAutofit/>
          </a:bodyPr>
          <a:lstStyle/>
          <a:p>
            <a:pPr lvl="0" rtl="0">
              <a:spcBef>
                <a:spcPts val="0"/>
              </a:spcBef>
              <a:buNone/>
            </a:pPr>
            <a:r>
              <a:rPr lang="en" i="1"/>
              <a:t>asus laptop</a:t>
            </a:r>
          </a:p>
        </p:txBody>
      </p:sp>
      <p:sp>
        <p:nvSpPr>
          <p:cNvPr id="973" name="Shape 973"/>
          <p:cNvSpPr txBox="1"/>
          <p:nvPr/>
        </p:nvSpPr>
        <p:spPr>
          <a:xfrm>
            <a:off x="250950" y="4502925"/>
            <a:ext cx="2487300" cy="237600"/>
          </a:xfrm>
          <a:prstGeom prst="rect">
            <a:avLst/>
          </a:prstGeom>
          <a:noFill/>
          <a:ln>
            <a:noFill/>
          </a:ln>
        </p:spPr>
        <p:txBody>
          <a:bodyPr lIns="91425" tIns="91425" rIns="91425" bIns="91425" anchor="t" anchorCtr="0">
            <a:noAutofit/>
          </a:bodyPr>
          <a:lstStyle/>
          <a:p>
            <a:pPr lvl="0" rtl="0">
              <a:spcBef>
                <a:spcPts val="0"/>
              </a:spcBef>
              <a:buNone/>
            </a:pPr>
            <a:r>
              <a:rPr lang="en" i="1"/>
              <a:t>male african population</a:t>
            </a:r>
          </a:p>
        </p:txBody>
      </p:sp>
      <p:sp>
        <p:nvSpPr>
          <p:cNvPr id="974" name="Shape 974"/>
          <p:cNvSpPr/>
          <p:nvPr/>
        </p:nvSpPr>
        <p:spPr>
          <a:xfrm>
            <a:off x="0" y="1695450"/>
            <a:ext cx="2373900" cy="33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t>Country Attributes</a:t>
            </a:r>
          </a:p>
        </p:txBody>
      </p:sp>
      <p:sp>
        <p:nvSpPr>
          <p:cNvPr id="975" name="Shape 975"/>
          <p:cNvSpPr txBox="1"/>
          <p:nvPr/>
        </p:nvSpPr>
        <p:spPr>
          <a:xfrm>
            <a:off x="250950" y="4735920"/>
            <a:ext cx="2055000" cy="237600"/>
          </a:xfrm>
          <a:prstGeom prst="rect">
            <a:avLst/>
          </a:prstGeom>
          <a:noFill/>
          <a:ln>
            <a:noFill/>
          </a:ln>
        </p:spPr>
        <p:txBody>
          <a:bodyPr lIns="91425" tIns="91425" rIns="91425" bIns="91425" anchor="t" anchorCtr="0">
            <a:noAutofit/>
          </a:bodyPr>
          <a:lstStyle/>
          <a:p>
            <a:pPr lvl="0" rtl="0">
              <a:spcBef>
                <a:spcPts val="0"/>
              </a:spcBef>
              <a:buNone/>
            </a:pPr>
            <a:r>
              <a:rPr lang="en" i="1"/>
              <a:t>male surgeon salary</a:t>
            </a:r>
          </a:p>
        </p:txBody>
      </p:sp>
      <p:sp>
        <p:nvSpPr>
          <p:cNvPr id="976" name="Shape 976"/>
          <p:cNvSpPr/>
          <p:nvPr/>
        </p:nvSpPr>
        <p:spPr>
          <a:xfrm>
            <a:off x="2220075" y="2692046"/>
            <a:ext cx="614700" cy="469500"/>
          </a:xfrm>
          <a:prstGeom prst="mathPlus">
            <a:avLst>
              <a:gd name="adj1" fmla="val 2352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7" name="Shape 977"/>
          <p:cNvSpPr/>
          <p:nvPr/>
        </p:nvSpPr>
        <p:spPr>
          <a:xfrm>
            <a:off x="2468600" y="1992256"/>
            <a:ext cx="4548900" cy="2995800"/>
          </a:xfrm>
          <a:prstGeom prst="triangle">
            <a:avLst>
              <a:gd name="adj"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8" name="Shape 978"/>
          <p:cNvSpPr/>
          <p:nvPr/>
        </p:nvSpPr>
        <p:spPr>
          <a:xfrm>
            <a:off x="3487400" y="1695450"/>
            <a:ext cx="2487300" cy="33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t>IsA concept hierarchy</a:t>
            </a:r>
          </a:p>
        </p:txBody>
      </p:sp>
      <p:cxnSp>
        <p:nvCxnSpPr>
          <p:cNvPr id="979" name="Shape 979"/>
          <p:cNvCxnSpPr>
            <a:stCxn id="980" idx="0"/>
            <a:endCxn id="981" idx="2"/>
          </p:cNvCxnSpPr>
          <p:nvPr/>
        </p:nvCxnSpPr>
        <p:spPr>
          <a:xfrm rot="10800000">
            <a:off x="3590649" y="4023881"/>
            <a:ext cx="0" cy="678600"/>
          </a:xfrm>
          <a:prstGeom prst="straightConnector1">
            <a:avLst/>
          </a:prstGeom>
          <a:noFill/>
          <a:ln w="19050" cap="flat" cmpd="sng">
            <a:solidFill>
              <a:schemeClr val="dk2"/>
            </a:solidFill>
            <a:prstDash val="solid"/>
            <a:round/>
            <a:headEnd type="none" w="lg" len="lg"/>
            <a:tailEnd type="triangle" w="lg" len="lg"/>
          </a:ln>
        </p:spPr>
      </p:cxnSp>
      <p:cxnSp>
        <p:nvCxnSpPr>
          <p:cNvPr id="982" name="Shape 982"/>
          <p:cNvCxnSpPr>
            <a:stCxn id="980" idx="0"/>
            <a:endCxn id="983" idx="2"/>
          </p:cNvCxnSpPr>
          <p:nvPr/>
        </p:nvCxnSpPr>
        <p:spPr>
          <a:xfrm rot="10800000" flipH="1">
            <a:off x="3590649" y="4189181"/>
            <a:ext cx="906900" cy="513300"/>
          </a:xfrm>
          <a:prstGeom prst="straightConnector1">
            <a:avLst/>
          </a:prstGeom>
          <a:noFill/>
          <a:ln w="19050" cap="flat" cmpd="sng">
            <a:solidFill>
              <a:schemeClr val="dk2"/>
            </a:solidFill>
            <a:prstDash val="solid"/>
            <a:round/>
            <a:headEnd type="none" w="lg" len="lg"/>
            <a:tailEnd type="triangle" w="lg" len="lg"/>
          </a:ln>
        </p:spPr>
      </p:cxnSp>
      <p:sp>
        <p:nvSpPr>
          <p:cNvPr id="980" name="Shape 980"/>
          <p:cNvSpPr txBox="1"/>
          <p:nvPr/>
        </p:nvSpPr>
        <p:spPr>
          <a:xfrm>
            <a:off x="3159699" y="4702481"/>
            <a:ext cx="861899" cy="237600"/>
          </a:xfrm>
          <a:prstGeom prst="rect">
            <a:avLst/>
          </a:prstGeom>
          <a:noFill/>
          <a:ln>
            <a:noFill/>
          </a:ln>
        </p:spPr>
        <p:txBody>
          <a:bodyPr lIns="91425" tIns="91425" rIns="91425" bIns="91425" anchor="t" anchorCtr="0">
            <a:noAutofit/>
          </a:bodyPr>
          <a:lstStyle/>
          <a:p>
            <a:pPr lvl="0" rtl="0">
              <a:spcBef>
                <a:spcPts val="0"/>
              </a:spcBef>
              <a:buNone/>
            </a:pPr>
            <a:r>
              <a:rPr lang="en" sz="1800" i="1"/>
              <a:t>coffee</a:t>
            </a:r>
          </a:p>
        </p:txBody>
      </p:sp>
      <p:sp>
        <p:nvSpPr>
          <p:cNvPr id="981" name="Shape 981"/>
          <p:cNvSpPr txBox="1"/>
          <p:nvPr/>
        </p:nvSpPr>
        <p:spPr>
          <a:xfrm>
            <a:off x="3273099" y="3786163"/>
            <a:ext cx="635100" cy="2376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crop</a:t>
            </a:r>
          </a:p>
        </p:txBody>
      </p:sp>
      <p:sp>
        <p:nvSpPr>
          <p:cNvPr id="984" name="Shape 984"/>
          <p:cNvSpPr txBox="1"/>
          <p:nvPr/>
        </p:nvSpPr>
        <p:spPr>
          <a:xfrm>
            <a:off x="4375100" y="2611208"/>
            <a:ext cx="735900" cy="2376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thing</a:t>
            </a:r>
          </a:p>
        </p:txBody>
      </p:sp>
      <p:cxnSp>
        <p:nvCxnSpPr>
          <p:cNvPr id="985" name="Shape 985"/>
          <p:cNvCxnSpPr>
            <a:stCxn id="980" idx="0"/>
            <a:endCxn id="984" idx="2"/>
          </p:cNvCxnSpPr>
          <p:nvPr/>
        </p:nvCxnSpPr>
        <p:spPr>
          <a:xfrm rot="10800000" flipH="1">
            <a:off x="3590649" y="2848781"/>
            <a:ext cx="1152300" cy="1853700"/>
          </a:xfrm>
          <a:prstGeom prst="straightConnector1">
            <a:avLst/>
          </a:prstGeom>
          <a:noFill/>
          <a:ln w="19050" cap="flat" cmpd="sng">
            <a:solidFill>
              <a:schemeClr val="dk2"/>
            </a:solidFill>
            <a:prstDash val="solid"/>
            <a:round/>
            <a:headEnd type="none" w="lg" len="lg"/>
            <a:tailEnd type="triangle" w="lg" len="lg"/>
          </a:ln>
        </p:spPr>
      </p:cxnSp>
      <p:sp>
        <p:nvSpPr>
          <p:cNvPr id="983" name="Shape 983"/>
          <p:cNvSpPr txBox="1"/>
          <p:nvPr/>
        </p:nvSpPr>
        <p:spPr>
          <a:xfrm>
            <a:off x="4094200" y="3951575"/>
            <a:ext cx="806400" cy="2376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drink</a:t>
            </a:r>
          </a:p>
        </p:txBody>
      </p:sp>
      <p:cxnSp>
        <p:nvCxnSpPr>
          <p:cNvPr id="986" name="Shape 986"/>
          <p:cNvCxnSpPr>
            <a:stCxn id="987" idx="0"/>
            <a:endCxn id="984" idx="2"/>
          </p:cNvCxnSpPr>
          <p:nvPr/>
        </p:nvCxnSpPr>
        <p:spPr>
          <a:xfrm rot="10800000">
            <a:off x="4742925" y="2848745"/>
            <a:ext cx="460800" cy="579000"/>
          </a:xfrm>
          <a:prstGeom prst="straightConnector1">
            <a:avLst/>
          </a:prstGeom>
          <a:noFill/>
          <a:ln w="19050" cap="flat" cmpd="sng">
            <a:solidFill>
              <a:schemeClr val="dk2"/>
            </a:solidFill>
            <a:prstDash val="solid"/>
            <a:round/>
            <a:headEnd type="none" w="lg" len="lg"/>
            <a:tailEnd type="triangle" w="lg" len="lg"/>
          </a:ln>
        </p:spPr>
      </p:cxnSp>
      <p:sp>
        <p:nvSpPr>
          <p:cNvPr id="987" name="Shape 987"/>
          <p:cNvSpPr txBox="1"/>
          <p:nvPr/>
        </p:nvSpPr>
        <p:spPr>
          <a:xfrm>
            <a:off x="4523025" y="3427745"/>
            <a:ext cx="1361400" cy="2376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commodity</a:t>
            </a:r>
          </a:p>
        </p:txBody>
      </p:sp>
      <p:sp>
        <p:nvSpPr>
          <p:cNvPr id="988" name="Shape 988"/>
          <p:cNvSpPr txBox="1"/>
          <p:nvPr/>
        </p:nvSpPr>
        <p:spPr>
          <a:xfrm>
            <a:off x="5688474" y="4702481"/>
            <a:ext cx="861900" cy="237600"/>
          </a:xfrm>
          <a:prstGeom prst="rect">
            <a:avLst/>
          </a:prstGeom>
          <a:noFill/>
          <a:ln>
            <a:noFill/>
          </a:ln>
        </p:spPr>
        <p:txBody>
          <a:bodyPr lIns="91425" tIns="91425" rIns="91425" bIns="91425" anchor="t" anchorCtr="0">
            <a:noAutofit/>
          </a:bodyPr>
          <a:lstStyle/>
          <a:p>
            <a:pPr lvl="0" rtl="0">
              <a:spcBef>
                <a:spcPts val="0"/>
              </a:spcBef>
              <a:buNone/>
            </a:pPr>
            <a:r>
              <a:rPr lang="en" sz="1800" i="1"/>
              <a:t>oil</a:t>
            </a:r>
          </a:p>
        </p:txBody>
      </p:sp>
      <p:sp>
        <p:nvSpPr>
          <p:cNvPr id="989" name="Shape 989"/>
          <p:cNvSpPr txBox="1"/>
          <p:nvPr/>
        </p:nvSpPr>
        <p:spPr>
          <a:xfrm>
            <a:off x="4683700" y="4702476"/>
            <a:ext cx="979500" cy="237600"/>
          </a:xfrm>
          <a:prstGeom prst="rect">
            <a:avLst/>
          </a:prstGeom>
          <a:noFill/>
          <a:ln>
            <a:noFill/>
          </a:ln>
        </p:spPr>
        <p:txBody>
          <a:bodyPr lIns="91425" tIns="91425" rIns="91425" bIns="91425" anchor="t" anchorCtr="0">
            <a:noAutofit/>
          </a:bodyPr>
          <a:lstStyle/>
          <a:p>
            <a:pPr lvl="0" rtl="0">
              <a:spcBef>
                <a:spcPts val="0"/>
              </a:spcBef>
              <a:buNone/>
            </a:pPr>
            <a:r>
              <a:rPr lang="en" sz="1800" i="1"/>
              <a:t>chinese</a:t>
            </a:r>
          </a:p>
        </p:txBody>
      </p:sp>
      <p:sp>
        <p:nvSpPr>
          <p:cNvPr id="990" name="Shape 990"/>
          <p:cNvSpPr txBox="1"/>
          <p:nvPr/>
        </p:nvSpPr>
        <p:spPr>
          <a:xfrm>
            <a:off x="4492750" y="4244281"/>
            <a:ext cx="1361400" cy="2376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ethnicity</a:t>
            </a:r>
          </a:p>
        </p:txBody>
      </p:sp>
      <p:cxnSp>
        <p:nvCxnSpPr>
          <p:cNvPr id="991" name="Shape 991"/>
          <p:cNvCxnSpPr>
            <a:stCxn id="988" idx="3"/>
            <a:endCxn id="987" idx="2"/>
          </p:cNvCxnSpPr>
          <p:nvPr/>
        </p:nvCxnSpPr>
        <p:spPr>
          <a:xfrm rot="10800000">
            <a:off x="5203674" y="3665381"/>
            <a:ext cx="1346700" cy="1155900"/>
          </a:xfrm>
          <a:prstGeom prst="straightConnector1">
            <a:avLst/>
          </a:prstGeom>
          <a:noFill/>
          <a:ln w="19050" cap="flat" cmpd="sng">
            <a:solidFill>
              <a:schemeClr val="dk2"/>
            </a:solidFill>
            <a:prstDash val="solid"/>
            <a:round/>
            <a:headEnd type="none" w="lg" len="lg"/>
            <a:tailEnd type="triangle" w="lg" len="lg"/>
          </a:ln>
        </p:spPr>
      </p:cxnSp>
      <p:cxnSp>
        <p:nvCxnSpPr>
          <p:cNvPr id="992" name="Shape 992"/>
          <p:cNvCxnSpPr>
            <a:endCxn id="987" idx="2"/>
          </p:cNvCxnSpPr>
          <p:nvPr/>
        </p:nvCxnSpPr>
        <p:spPr>
          <a:xfrm rot="10800000">
            <a:off x="5203725" y="3665345"/>
            <a:ext cx="727500" cy="1121100"/>
          </a:xfrm>
          <a:prstGeom prst="straightConnector1">
            <a:avLst/>
          </a:prstGeom>
          <a:noFill/>
          <a:ln w="19050" cap="flat" cmpd="sng">
            <a:solidFill>
              <a:schemeClr val="dk2"/>
            </a:solidFill>
            <a:prstDash val="solid"/>
            <a:round/>
            <a:headEnd type="none" w="lg" len="lg"/>
            <a:tailEnd type="triangle" w="lg" len="lg"/>
          </a:ln>
        </p:spPr>
      </p:cxnSp>
      <p:cxnSp>
        <p:nvCxnSpPr>
          <p:cNvPr id="993" name="Shape 993"/>
          <p:cNvCxnSpPr>
            <a:stCxn id="989" idx="0"/>
            <a:endCxn id="990" idx="2"/>
          </p:cNvCxnSpPr>
          <p:nvPr/>
        </p:nvCxnSpPr>
        <p:spPr>
          <a:xfrm rot="10800000">
            <a:off x="5173450" y="4481976"/>
            <a:ext cx="0" cy="220500"/>
          </a:xfrm>
          <a:prstGeom prst="straightConnector1">
            <a:avLst/>
          </a:prstGeom>
          <a:noFill/>
          <a:ln w="19050"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Shape 998"/>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None/>
            </a:pPr>
            <a:r>
              <a:rPr lang="en"/>
              <a:t>Generating candidate rules</a:t>
            </a:r>
          </a:p>
        </p:txBody>
      </p:sp>
      <p:sp>
        <p:nvSpPr>
          <p:cNvPr id="999" name="Shape 999"/>
          <p:cNvSpPr txBox="1">
            <a:spLocks noGrp="1"/>
          </p:cNvSpPr>
          <p:nvPr>
            <p:ph type="body" idx="1"/>
          </p:nvPr>
        </p:nvSpPr>
        <p:spPr>
          <a:xfrm>
            <a:off x="311700" y="621450"/>
            <a:ext cx="8520600" cy="1012800"/>
          </a:xfrm>
          <a:prstGeom prst="rect">
            <a:avLst/>
          </a:prstGeom>
        </p:spPr>
        <p:txBody>
          <a:bodyPr lIns="91425" tIns="91425" rIns="91425" bIns="91425" anchor="t" anchorCtr="0">
            <a:noAutofit/>
          </a:bodyPr>
          <a:lstStyle/>
          <a:p>
            <a:pPr marL="457200" lvl="0" indent="-381000">
              <a:spcBef>
                <a:spcPts val="0"/>
              </a:spcBef>
              <a:buSzPct val="100000"/>
              <a:buAutoNum type="arabicPeriod"/>
            </a:pPr>
            <a:r>
              <a:rPr lang="en"/>
              <a:t>Use dependency parsing (a well-known NLP technique) to identify head word, modifier</a:t>
            </a:r>
          </a:p>
          <a:p>
            <a:pPr lvl="0">
              <a:spcBef>
                <a:spcPts val="0"/>
              </a:spcBef>
              <a:buNone/>
            </a:pPr>
            <a:endParaRPr/>
          </a:p>
          <a:p>
            <a:pPr lvl="0">
              <a:spcBef>
                <a:spcPts val="0"/>
              </a:spcBef>
              <a:buNone/>
            </a:pPr>
            <a:endParaRPr/>
          </a:p>
        </p:txBody>
      </p:sp>
      <p:pic>
        <p:nvPicPr>
          <p:cNvPr id="1000" name="Shape 1000"/>
          <p:cNvPicPr preferRelativeResize="0"/>
          <p:nvPr/>
        </p:nvPicPr>
        <p:blipFill>
          <a:blip r:embed="rId3">
            <a:alphaModFix/>
          </a:blip>
          <a:stretch>
            <a:fillRect/>
          </a:stretch>
        </p:blipFill>
        <p:spPr>
          <a:xfrm>
            <a:off x="675850" y="2024425"/>
            <a:ext cx="2373924" cy="1442350"/>
          </a:xfrm>
          <a:prstGeom prst="rect">
            <a:avLst/>
          </a:prstGeom>
          <a:noFill/>
          <a:ln>
            <a:noFill/>
          </a:ln>
        </p:spPr>
      </p:pic>
      <p:sp>
        <p:nvSpPr>
          <p:cNvPr id="1001" name="Shape 1001"/>
          <p:cNvSpPr/>
          <p:nvPr/>
        </p:nvSpPr>
        <p:spPr>
          <a:xfrm>
            <a:off x="2128850" y="4013225"/>
            <a:ext cx="1564800" cy="791400"/>
          </a:xfrm>
          <a:prstGeom prst="wedgeRoundRectCallout">
            <a:avLst>
              <a:gd name="adj1" fmla="val -44268"/>
              <a:gd name="adj2" fmla="val -121734"/>
              <a:gd name="adj3" fmla="val 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800" b="1"/>
              <a:t>Head: </a:t>
            </a:r>
          </a:p>
          <a:p>
            <a:pPr lvl="0">
              <a:spcBef>
                <a:spcPts val="0"/>
              </a:spcBef>
              <a:buNone/>
            </a:pPr>
            <a:r>
              <a:rPr lang="en" sz="1800"/>
              <a:t>  root of tree</a:t>
            </a:r>
          </a:p>
        </p:txBody>
      </p:sp>
      <p:sp>
        <p:nvSpPr>
          <p:cNvPr id="1002" name="Shape 1002"/>
          <p:cNvSpPr/>
          <p:nvPr/>
        </p:nvSpPr>
        <p:spPr>
          <a:xfrm>
            <a:off x="0" y="4013225"/>
            <a:ext cx="2023500" cy="791400"/>
          </a:xfrm>
          <a:prstGeom prst="wedgeRoundRectCallout">
            <a:avLst>
              <a:gd name="adj1" fmla="val -15996"/>
              <a:gd name="adj2" fmla="val -129182"/>
              <a:gd name="adj3" fmla="val 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b="1"/>
              <a:t>Modifier:</a:t>
            </a:r>
            <a:r>
              <a:rPr lang="en" sz="1800"/>
              <a:t> </a:t>
            </a:r>
          </a:p>
          <a:p>
            <a:pPr lvl="0" rtl="0">
              <a:spcBef>
                <a:spcPts val="0"/>
              </a:spcBef>
              <a:buNone/>
            </a:pPr>
            <a:r>
              <a:rPr lang="en" sz="1800"/>
              <a:t> Dependent noun</a:t>
            </a:r>
          </a:p>
        </p:txBody>
      </p:sp>
      <p:sp>
        <p:nvSpPr>
          <p:cNvPr id="1003" name="Shape 1003"/>
          <p:cNvSpPr txBox="1"/>
          <p:nvPr/>
        </p:nvSpPr>
        <p:spPr>
          <a:xfrm>
            <a:off x="4934724" y="2678150"/>
            <a:ext cx="2868600" cy="310800"/>
          </a:xfrm>
          <a:prstGeom prst="rect">
            <a:avLst/>
          </a:prstGeom>
          <a:noFill/>
          <a:ln>
            <a:noFill/>
          </a:ln>
        </p:spPr>
        <p:txBody>
          <a:bodyPr lIns="91425" tIns="91425" rIns="91425" bIns="91425" anchor="t" anchorCtr="0">
            <a:noAutofit/>
          </a:bodyPr>
          <a:lstStyle/>
          <a:p>
            <a:pPr lvl="0" rtl="0">
              <a:spcBef>
                <a:spcPts val="0"/>
              </a:spcBef>
              <a:buNone/>
            </a:pPr>
            <a:r>
              <a:rPr lang="en" sz="2000" b="1"/>
              <a:t>coffee    production</a:t>
            </a:r>
          </a:p>
        </p:txBody>
      </p:sp>
      <p:sp>
        <p:nvSpPr>
          <p:cNvPr id="1004" name="Shape 1004"/>
          <p:cNvSpPr txBox="1"/>
          <p:nvPr/>
        </p:nvSpPr>
        <p:spPr>
          <a:xfrm>
            <a:off x="6045425" y="3046225"/>
            <a:ext cx="1059900" cy="310800"/>
          </a:xfrm>
          <a:prstGeom prst="rect">
            <a:avLst/>
          </a:prstGeom>
          <a:noFill/>
          <a:ln>
            <a:noFill/>
          </a:ln>
        </p:spPr>
        <p:txBody>
          <a:bodyPr lIns="91425" tIns="91425" rIns="91425" bIns="91425" anchor="t" anchorCtr="0">
            <a:noAutofit/>
          </a:bodyPr>
          <a:lstStyle/>
          <a:p>
            <a:pPr lvl="0" rtl="0">
              <a:spcBef>
                <a:spcPts val="0"/>
              </a:spcBef>
              <a:buNone/>
            </a:pPr>
            <a:r>
              <a:rPr lang="en" sz="1800"/>
              <a:t>&lt;head&gt; </a:t>
            </a:r>
          </a:p>
        </p:txBody>
      </p:sp>
      <p:sp>
        <p:nvSpPr>
          <p:cNvPr id="1005" name="Shape 1005"/>
          <p:cNvSpPr txBox="1"/>
          <p:nvPr/>
        </p:nvSpPr>
        <p:spPr>
          <a:xfrm>
            <a:off x="4811225" y="3046225"/>
            <a:ext cx="1375500" cy="310800"/>
          </a:xfrm>
          <a:prstGeom prst="rect">
            <a:avLst/>
          </a:prstGeom>
          <a:noFill/>
          <a:ln>
            <a:noFill/>
          </a:ln>
        </p:spPr>
        <p:txBody>
          <a:bodyPr lIns="91425" tIns="91425" rIns="91425" bIns="91425" anchor="t" anchorCtr="0">
            <a:noAutofit/>
          </a:bodyPr>
          <a:lstStyle/>
          <a:p>
            <a:pPr lvl="0" rtl="0">
              <a:spcBef>
                <a:spcPts val="0"/>
              </a:spcBef>
              <a:buNone/>
            </a:pPr>
            <a:r>
              <a:rPr lang="en" sz="1800"/>
              <a:t>&lt;modifier&gt;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Shape 1010"/>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Generating candidate rules</a:t>
            </a:r>
          </a:p>
        </p:txBody>
      </p:sp>
      <p:sp>
        <p:nvSpPr>
          <p:cNvPr id="1011" name="Shape 1011"/>
          <p:cNvSpPr txBox="1">
            <a:spLocks noGrp="1"/>
          </p:cNvSpPr>
          <p:nvPr>
            <p:ph type="body" idx="1"/>
          </p:nvPr>
        </p:nvSpPr>
        <p:spPr>
          <a:xfrm>
            <a:off x="311700" y="621450"/>
            <a:ext cx="8520600" cy="1012800"/>
          </a:xfrm>
          <a:prstGeom prst="rect">
            <a:avLst/>
          </a:prstGeom>
        </p:spPr>
        <p:txBody>
          <a:bodyPr lIns="91425" tIns="91425" rIns="91425" bIns="91425" anchor="t" anchorCtr="0">
            <a:noAutofit/>
          </a:bodyPr>
          <a:lstStyle/>
          <a:p>
            <a:pPr marL="457200" lvl="0" indent="-381000" rtl="0">
              <a:spcBef>
                <a:spcPts val="0"/>
              </a:spcBef>
              <a:buSzPct val="100000"/>
              <a:buAutoNum type="arabicPeriod"/>
            </a:pPr>
            <a:r>
              <a:rPr lang="en"/>
              <a:t>Use dependency parsing to identify head word, modifier</a:t>
            </a:r>
          </a:p>
          <a:p>
            <a:pPr marL="457200" lvl="0" indent="-342900" rtl="0">
              <a:spcBef>
                <a:spcPts val="0"/>
              </a:spcBef>
              <a:buSzPct val="75000"/>
              <a:buAutoNum type="arabicPeriod"/>
            </a:pPr>
            <a:r>
              <a:rPr lang="en"/>
              <a:t>Generalize modifier along concept nodes of IsA hierarchy</a:t>
            </a:r>
          </a:p>
          <a:p>
            <a:pPr lvl="0" rtl="0">
              <a:spcBef>
                <a:spcPts val="0"/>
              </a:spcBef>
              <a:buNone/>
            </a:pPr>
            <a:endParaRPr sz="1800"/>
          </a:p>
          <a:p>
            <a:pPr lvl="0" rtl="0">
              <a:spcBef>
                <a:spcPts val="0"/>
              </a:spcBef>
              <a:buNone/>
            </a:pPr>
            <a:endParaRPr/>
          </a:p>
        </p:txBody>
      </p:sp>
      <p:sp>
        <p:nvSpPr>
          <p:cNvPr id="1012" name="Shape 1012"/>
          <p:cNvSpPr txBox="1"/>
          <p:nvPr/>
        </p:nvSpPr>
        <p:spPr>
          <a:xfrm>
            <a:off x="4248925" y="3592548"/>
            <a:ext cx="2504100" cy="310800"/>
          </a:xfrm>
          <a:prstGeom prst="rect">
            <a:avLst/>
          </a:prstGeom>
          <a:noFill/>
          <a:ln>
            <a:noFill/>
          </a:ln>
        </p:spPr>
        <p:txBody>
          <a:bodyPr lIns="91425" tIns="91425" rIns="91425" bIns="91425" anchor="t" anchorCtr="0">
            <a:noAutofit/>
          </a:bodyPr>
          <a:lstStyle/>
          <a:p>
            <a:pPr lvl="0" rtl="0">
              <a:spcBef>
                <a:spcPts val="0"/>
              </a:spcBef>
              <a:buNone/>
            </a:pPr>
            <a:r>
              <a:rPr lang="en" sz="2000" b="1"/>
              <a:t>coffee production</a:t>
            </a:r>
          </a:p>
        </p:txBody>
      </p:sp>
      <p:sp>
        <p:nvSpPr>
          <p:cNvPr id="1013" name="Shape 1013"/>
          <p:cNvSpPr txBox="1"/>
          <p:nvPr/>
        </p:nvSpPr>
        <p:spPr>
          <a:xfrm>
            <a:off x="4059650" y="1835400"/>
            <a:ext cx="2848200" cy="537900"/>
          </a:xfrm>
          <a:prstGeom prst="rect">
            <a:avLst/>
          </a:prstGeom>
          <a:noFill/>
          <a:ln>
            <a:noFill/>
          </a:ln>
        </p:spPr>
        <p:txBody>
          <a:bodyPr lIns="91425" tIns="91425" rIns="91425" bIns="91425" anchor="t" anchorCtr="0">
            <a:noAutofit/>
          </a:bodyPr>
          <a:lstStyle/>
          <a:p>
            <a:pPr lvl="0" rtl="0">
              <a:spcBef>
                <a:spcPts val="0"/>
              </a:spcBef>
              <a:buNone/>
            </a:pPr>
            <a:r>
              <a:rPr lang="en" sz="2400" i="1">
                <a:solidFill>
                  <a:srgbClr val="FF0000"/>
                </a:solidFill>
              </a:rPr>
              <a:t>$Crop production</a:t>
            </a:r>
          </a:p>
        </p:txBody>
      </p:sp>
      <p:cxnSp>
        <p:nvCxnSpPr>
          <p:cNvPr id="1014" name="Shape 1014"/>
          <p:cNvCxnSpPr>
            <a:stCxn id="1012" idx="0"/>
            <a:endCxn id="1013" idx="2"/>
          </p:cNvCxnSpPr>
          <p:nvPr/>
        </p:nvCxnSpPr>
        <p:spPr>
          <a:xfrm rot="10800000">
            <a:off x="5483875" y="2373348"/>
            <a:ext cx="17100" cy="1219200"/>
          </a:xfrm>
          <a:prstGeom prst="straightConnector1">
            <a:avLst/>
          </a:prstGeom>
          <a:noFill/>
          <a:ln w="19050" cap="flat" cmpd="sng">
            <a:solidFill>
              <a:schemeClr val="dk2"/>
            </a:solidFill>
            <a:prstDash val="solid"/>
            <a:round/>
            <a:headEnd type="none" w="lg" len="lg"/>
            <a:tailEnd type="triangle" w="lg" len="lg"/>
          </a:ln>
        </p:spPr>
      </p:cxnSp>
      <p:sp>
        <p:nvSpPr>
          <p:cNvPr id="1015" name="Shape 1015"/>
          <p:cNvSpPr txBox="1"/>
          <p:nvPr/>
        </p:nvSpPr>
        <p:spPr>
          <a:xfrm>
            <a:off x="5359625" y="4015250"/>
            <a:ext cx="1059900" cy="310800"/>
          </a:xfrm>
          <a:prstGeom prst="rect">
            <a:avLst/>
          </a:prstGeom>
          <a:noFill/>
          <a:ln>
            <a:noFill/>
          </a:ln>
        </p:spPr>
        <p:txBody>
          <a:bodyPr lIns="91425" tIns="91425" rIns="91425" bIns="91425" anchor="t" anchorCtr="0">
            <a:noAutofit/>
          </a:bodyPr>
          <a:lstStyle/>
          <a:p>
            <a:pPr lvl="0" rtl="0">
              <a:spcBef>
                <a:spcPts val="0"/>
              </a:spcBef>
              <a:buNone/>
            </a:pPr>
            <a:r>
              <a:rPr lang="en" sz="1800"/>
              <a:t>&lt;head&gt; </a:t>
            </a:r>
          </a:p>
        </p:txBody>
      </p:sp>
      <p:sp>
        <p:nvSpPr>
          <p:cNvPr id="1016" name="Shape 1016"/>
          <p:cNvSpPr txBox="1"/>
          <p:nvPr/>
        </p:nvSpPr>
        <p:spPr>
          <a:xfrm>
            <a:off x="4125425" y="4015250"/>
            <a:ext cx="1375500" cy="310800"/>
          </a:xfrm>
          <a:prstGeom prst="rect">
            <a:avLst/>
          </a:prstGeom>
          <a:noFill/>
          <a:ln>
            <a:noFill/>
          </a:ln>
        </p:spPr>
        <p:txBody>
          <a:bodyPr lIns="91425" tIns="91425" rIns="91425" bIns="91425" anchor="t" anchorCtr="0">
            <a:noAutofit/>
          </a:bodyPr>
          <a:lstStyle/>
          <a:p>
            <a:pPr lvl="0" rtl="0">
              <a:spcBef>
                <a:spcPts val="0"/>
              </a:spcBef>
              <a:buNone/>
            </a:pPr>
            <a:r>
              <a:rPr lang="en" sz="1800"/>
              <a:t>&lt;modifier&gt; </a:t>
            </a:r>
          </a:p>
        </p:txBody>
      </p:sp>
      <p:cxnSp>
        <p:nvCxnSpPr>
          <p:cNvPr id="1017" name="Shape 1017"/>
          <p:cNvCxnSpPr>
            <a:stCxn id="1018" idx="0"/>
            <a:endCxn id="1019" idx="2"/>
          </p:cNvCxnSpPr>
          <p:nvPr/>
        </p:nvCxnSpPr>
        <p:spPr>
          <a:xfrm rot="10800000">
            <a:off x="882274" y="3237956"/>
            <a:ext cx="0" cy="888000"/>
          </a:xfrm>
          <a:prstGeom prst="straightConnector1">
            <a:avLst/>
          </a:prstGeom>
          <a:noFill/>
          <a:ln w="19050" cap="flat" cmpd="sng">
            <a:solidFill>
              <a:schemeClr val="dk2"/>
            </a:solidFill>
            <a:prstDash val="solid"/>
            <a:round/>
            <a:headEnd type="none" w="lg" len="lg"/>
            <a:tailEnd type="triangle" w="lg" len="lg"/>
          </a:ln>
        </p:spPr>
      </p:cxnSp>
      <p:cxnSp>
        <p:nvCxnSpPr>
          <p:cNvPr id="1020" name="Shape 1020"/>
          <p:cNvCxnSpPr>
            <a:stCxn id="1018" idx="0"/>
            <a:endCxn id="1021" idx="2"/>
          </p:cNvCxnSpPr>
          <p:nvPr/>
        </p:nvCxnSpPr>
        <p:spPr>
          <a:xfrm rot="10800000" flipH="1">
            <a:off x="882274" y="3565256"/>
            <a:ext cx="1813500" cy="560700"/>
          </a:xfrm>
          <a:prstGeom prst="straightConnector1">
            <a:avLst/>
          </a:prstGeom>
          <a:noFill/>
          <a:ln w="19050" cap="flat" cmpd="sng">
            <a:solidFill>
              <a:schemeClr val="dk2"/>
            </a:solidFill>
            <a:prstDash val="solid"/>
            <a:round/>
            <a:headEnd type="none" w="lg" len="lg"/>
            <a:tailEnd type="triangle" w="lg" len="lg"/>
          </a:ln>
        </p:spPr>
      </p:cxnSp>
      <p:sp>
        <p:nvSpPr>
          <p:cNvPr id="1018" name="Shape 1018"/>
          <p:cNvSpPr txBox="1"/>
          <p:nvPr/>
        </p:nvSpPr>
        <p:spPr>
          <a:xfrm>
            <a:off x="451324" y="4125956"/>
            <a:ext cx="861900" cy="310800"/>
          </a:xfrm>
          <a:prstGeom prst="rect">
            <a:avLst/>
          </a:prstGeom>
          <a:noFill/>
          <a:ln>
            <a:noFill/>
          </a:ln>
        </p:spPr>
        <p:txBody>
          <a:bodyPr lIns="91425" tIns="91425" rIns="91425" bIns="91425" anchor="t" anchorCtr="0">
            <a:noAutofit/>
          </a:bodyPr>
          <a:lstStyle/>
          <a:p>
            <a:pPr lvl="0" rtl="0">
              <a:spcBef>
                <a:spcPts val="0"/>
              </a:spcBef>
              <a:buNone/>
            </a:pPr>
            <a:r>
              <a:rPr lang="en" sz="1800" i="1"/>
              <a:t>coffee</a:t>
            </a:r>
          </a:p>
        </p:txBody>
      </p:sp>
      <p:sp>
        <p:nvSpPr>
          <p:cNvPr id="1019" name="Shape 1019"/>
          <p:cNvSpPr txBox="1"/>
          <p:nvPr/>
        </p:nvSpPr>
        <p:spPr>
          <a:xfrm>
            <a:off x="564724" y="2927250"/>
            <a:ext cx="6351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crop</a:t>
            </a:r>
          </a:p>
        </p:txBody>
      </p:sp>
      <p:sp>
        <p:nvSpPr>
          <p:cNvPr id="1022" name="Shape 1022"/>
          <p:cNvSpPr txBox="1"/>
          <p:nvPr/>
        </p:nvSpPr>
        <p:spPr>
          <a:xfrm>
            <a:off x="1631525" y="2927250"/>
            <a:ext cx="7359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thing</a:t>
            </a:r>
          </a:p>
        </p:txBody>
      </p:sp>
      <p:cxnSp>
        <p:nvCxnSpPr>
          <p:cNvPr id="1023" name="Shape 1023"/>
          <p:cNvCxnSpPr>
            <a:stCxn id="1018" idx="0"/>
            <a:endCxn id="1022" idx="2"/>
          </p:cNvCxnSpPr>
          <p:nvPr/>
        </p:nvCxnSpPr>
        <p:spPr>
          <a:xfrm rot="10800000" flipH="1">
            <a:off x="882274" y="3237956"/>
            <a:ext cx="1117200" cy="888000"/>
          </a:xfrm>
          <a:prstGeom prst="straightConnector1">
            <a:avLst/>
          </a:prstGeom>
          <a:noFill/>
          <a:ln w="19050" cap="flat" cmpd="sng">
            <a:solidFill>
              <a:schemeClr val="dk2"/>
            </a:solidFill>
            <a:prstDash val="solid"/>
            <a:round/>
            <a:headEnd type="none" w="lg" len="lg"/>
            <a:tailEnd type="triangle" w="lg" len="lg"/>
          </a:ln>
        </p:spPr>
      </p:cxnSp>
      <p:sp>
        <p:nvSpPr>
          <p:cNvPr id="1021" name="Shape 1021"/>
          <p:cNvSpPr txBox="1"/>
          <p:nvPr/>
        </p:nvSpPr>
        <p:spPr>
          <a:xfrm>
            <a:off x="2292600" y="3254587"/>
            <a:ext cx="8064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drink</a:t>
            </a:r>
          </a:p>
        </p:txBody>
      </p:sp>
      <p:sp>
        <p:nvSpPr>
          <p:cNvPr id="1024" name="Shape 1024"/>
          <p:cNvSpPr txBox="1"/>
          <p:nvPr/>
        </p:nvSpPr>
        <p:spPr>
          <a:xfrm>
            <a:off x="6074200" y="2290975"/>
            <a:ext cx="2848200" cy="418800"/>
          </a:xfrm>
          <a:prstGeom prst="rect">
            <a:avLst/>
          </a:prstGeom>
          <a:noFill/>
          <a:ln>
            <a:noFill/>
          </a:ln>
        </p:spPr>
        <p:txBody>
          <a:bodyPr lIns="91425" tIns="91425" rIns="91425" bIns="91425" anchor="t" anchorCtr="0">
            <a:noAutofit/>
          </a:bodyPr>
          <a:lstStyle/>
          <a:p>
            <a:pPr lvl="0" rtl="0">
              <a:spcBef>
                <a:spcPts val="0"/>
              </a:spcBef>
              <a:buNone/>
            </a:pPr>
            <a:r>
              <a:rPr lang="en" sz="2400" i="1">
                <a:solidFill>
                  <a:srgbClr val="FF0000"/>
                </a:solidFill>
              </a:rPr>
              <a:t>$Thing production</a:t>
            </a:r>
          </a:p>
        </p:txBody>
      </p:sp>
      <p:cxnSp>
        <p:nvCxnSpPr>
          <p:cNvPr id="1025" name="Shape 1025"/>
          <p:cNvCxnSpPr>
            <a:stCxn id="1012" idx="0"/>
            <a:endCxn id="1024" idx="2"/>
          </p:cNvCxnSpPr>
          <p:nvPr/>
        </p:nvCxnSpPr>
        <p:spPr>
          <a:xfrm rot="10800000" flipH="1">
            <a:off x="5500975" y="2709648"/>
            <a:ext cx="1997400" cy="882900"/>
          </a:xfrm>
          <a:prstGeom prst="straightConnector1">
            <a:avLst/>
          </a:prstGeom>
          <a:noFill/>
          <a:ln w="19050" cap="flat" cmpd="sng">
            <a:solidFill>
              <a:schemeClr val="dk2"/>
            </a:solidFill>
            <a:prstDash val="solid"/>
            <a:round/>
            <a:headEnd type="none" w="lg" len="lg"/>
            <a:tailEnd type="triangle" w="lg" len="lg"/>
          </a:ln>
        </p:spPr>
      </p:cxnSp>
      <p:sp>
        <p:nvSpPr>
          <p:cNvPr id="1026" name="Shape 1026"/>
          <p:cNvSpPr txBox="1"/>
          <p:nvPr/>
        </p:nvSpPr>
        <p:spPr>
          <a:xfrm>
            <a:off x="6344525" y="2985050"/>
            <a:ext cx="2848200" cy="495600"/>
          </a:xfrm>
          <a:prstGeom prst="rect">
            <a:avLst/>
          </a:prstGeom>
          <a:noFill/>
          <a:ln>
            <a:noFill/>
          </a:ln>
        </p:spPr>
        <p:txBody>
          <a:bodyPr lIns="91425" tIns="91425" rIns="91425" bIns="91425" anchor="t" anchorCtr="0">
            <a:noAutofit/>
          </a:bodyPr>
          <a:lstStyle/>
          <a:p>
            <a:pPr lvl="0" rtl="0">
              <a:spcBef>
                <a:spcPts val="0"/>
              </a:spcBef>
              <a:buNone/>
            </a:pPr>
            <a:r>
              <a:rPr lang="en" sz="2400" i="1">
                <a:solidFill>
                  <a:srgbClr val="FF0000"/>
                </a:solidFill>
              </a:rPr>
              <a:t>$Drink production</a:t>
            </a:r>
          </a:p>
        </p:txBody>
      </p:sp>
      <p:cxnSp>
        <p:nvCxnSpPr>
          <p:cNvPr id="1027" name="Shape 1027"/>
          <p:cNvCxnSpPr>
            <a:stCxn id="1012" idx="0"/>
            <a:endCxn id="1026" idx="2"/>
          </p:cNvCxnSpPr>
          <p:nvPr/>
        </p:nvCxnSpPr>
        <p:spPr>
          <a:xfrm rot="10800000" flipH="1">
            <a:off x="5500975" y="3480648"/>
            <a:ext cx="2267700" cy="111900"/>
          </a:xfrm>
          <a:prstGeom prst="straightConnector1">
            <a:avLst/>
          </a:prstGeom>
          <a:noFill/>
          <a:ln w="19050" cap="flat" cmpd="sng">
            <a:solidFill>
              <a:schemeClr val="dk2"/>
            </a:solidFill>
            <a:prstDash val="solid"/>
            <a:round/>
            <a:headEnd type="none" w="lg" len="lg"/>
            <a:tailEnd type="triangle" w="lg" len="lg"/>
          </a:ln>
        </p:spPr>
      </p:cxnSp>
      <p:sp>
        <p:nvSpPr>
          <p:cNvPr id="1028" name="Shape 1028"/>
          <p:cNvSpPr/>
          <p:nvPr/>
        </p:nvSpPr>
        <p:spPr>
          <a:xfrm>
            <a:off x="564725" y="1993675"/>
            <a:ext cx="2487300" cy="432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t>IsA concept hierarchy</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Shape 1033"/>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Rule selection</a:t>
            </a:r>
          </a:p>
        </p:txBody>
      </p:sp>
      <p:sp>
        <p:nvSpPr>
          <p:cNvPr id="1034" name="Shape 1034"/>
          <p:cNvSpPr txBox="1">
            <a:spLocks noGrp="1"/>
          </p:cNvSpPr>
          <p:nvPr>
            <p:ph type="body" idx="1"/>
          </p:nvPr>
        </p:nvSpPr>
        <p:spPr>
          <a:xfrm>
            <a:off x="311700" y="621450"/>
            <a:ext cx="4401600" cy="1012800"/>
          </a:xfrm>
          <a:prstGeom prst="rect">
            <a:avLst/>
          </a:prstGeom>
        </p:spPr>
        <p:txBody>
          <a:bodyPr lIns="91425" tIns="91425" rIns="91425" bIns="91425" anchor="t" anchorCtr="0">
            <a:noAutofit/>
          </a:bodyPr>
          <a:lstStyle/>
          <a:p>
            <a:pPr marL="457200" lvl="0" indent="-228600" rtl="0">
              <a:spcBef>
                <a:spcPts val="0"/>
              </a:spcBef>
              <a:buAutoNum type="arabicPeriod"/>
            </a:pPr>
            <a:r>
              <a:rPr lang="en"/>
              <a:t>Noisy IsA hierarchy</a:t>
            </a:r>
          </a:p>
          <a:p>
            <a:pPr marL="457200" lvl="0" indent="-228600" rtl="0">
              <a:spcBef>
                <a:spcPts val="0"/>
              </a:spcBef>
              <a:buAutoNum type="arabicPeriod"/>
            </a:pPr>
            <a:r>
              <a:rPr lang="en"/>
              <a:t>Noisily extracted attributes</a:t>
            </a:r>
          </a:p>
          <a:p>
            <a:pPr lvl="0" rtl="0">
              <a:spcBef>
                <a:spcPts val="0"/>
              </a:spcBef>
              <a:buNone/>
            </a:pPr>
            <a:endParaRPr sz="1800"/>
          </a:p>
          <a:p>
            <a:pPr lvl="0" rtl="0">
              <a:spcBef>
                <a:spcPts val="0"/>
              </a:spcBef>
              <a:buNone/>
            </a:pPr>
            <a:endParaRPr/>
          </a:p>
        </p:txBody>
      </p:sp>
      <p:sp>
        <p:nvSpPr>
          <p:cNvPr id="1035" name="Shape 1035"/>
          <p:cNvSpPr txBox="1"/>
          <p:nvPr/>
        </p:nvSpPr>
        <p:spPr>
          <a:xfrm>
            <a:off x="4248925" y="3287748"/>
            <a:ext cx="2504100" cy="310800"/>
          </a:xfrm>
          <a:prstGeom prst="rect">
            <a:avLst/>
          </a:prstGeom>
          <a:noFill/>
          <a:ln>
            <a:noFill/>
          </a:ln>
        </p:spPr>
        <p:txBody>
          <a:bodyPr lIns="91425" tIns="91425" rIns="91425" bIns="91425" anchor="t" anchorCtr="0">
            <a:noAutofit/>
          </a:bodyPr>
          <a:lstStyle/>
          <a:p>
            <a:pPr lvl="0" rtl="0">
              <a:spcBef>
                <a:spcPts val="0"/>
              </a:spcBef>
              <a:buNone/>
            </a:pPr>
            <a:r>
              <a:rPr lang="en" sz="2000" b="1"/>
              <a:t>coffee production</a:t>
            </a:r>
          </a:p>
        </p:txBody>
      </p:sp>
      <p:sp>
        <p:nvSpPr>
          <p:cNvPr id="1036" name="Shape 1036"/>
          <p:cNvSpPr txBox="1"/>
          <p:nvPr/>
        </p:nvSpPr>
        <p:spPr>
          <a:xfrm>
            <a:off x="4059650" y="1530600"/>
            <a:ext cx="2848200" cy="537900"/>
          </a:xfrm>
          <a:prstGeom prst="rect">
            <a:avLst/>
          </a:prstGeom>
          <a:noFill/>
          <a:ln>
            <a:noFill/>
          </a:ln>
        </p:spPr>
        <p:txBody>
          <a:bodyPr lIns="91425" tIns="91425" rIns="91425" bIns="91425" anchor="t" anchorCtr="0">
            <a:noAutofit/>
          </a:bodyPr>
          <a:lstStyle/>
          <a:p>
            <a:pPr lvl="0" rtl="0">
              <a:spcBef>
                <a:spcPts val="0"/>
              </a:spcBef>
              <a:buNone/>
            </a:pPr>
            <a:r>
              <a:rPr lang="en" sz="2400" i="1">
                <a:solidFill>
                  <a:srgbClr val="FF0000"/>
                </a:solidFill>
              </a:rPr>
              <a:t>$Crop production</a:t>
            </a:r>
          </a:p>
        </p:txBody>
      </p:sp>
      <p:cxnSp>
        <p:nvCxnSpPr>
          <p:cNvPr id="1037" name="Shape 1037"/>
          <p:cNvCxnSpPr>
            <a:stCxn id="1035" idx="0"/>
            <a:endCxn id="1036" idx="2"/>
          </p:cNvCxnSpPr>
          <p:nvPr/>
        </p:nvCxnSpPr>
        <p:spPr>
          <a:xfrm rot="10800000">
            <a:off x="5483875" y="2068548"/>
            <a:ext cx="17100" cy="1219200"/>
          </a:xfrm>
          <a:prstGeom prst="straightConnector1">
            <a:avLst/>
          </a:prstGeom>
          <a:noFill/>
          <a:ln w="19050" cap="flat" cmpd="sng">
            <a:solidFill>
              <a:schemeClr val="dk2"/>
            </a:solidFill>
            <a:prstDash val="solid"/>
            <a:round/>
            <a:headEnd type="none" w="lg" len="lg"/>
            <a:tailEnd type="triangle" w="lg" len="lg"/>
          </a:ln>
        </p:spPr>
      </p:cxnSp>
      <p:sp>
        <p:nvSpPr>
          <p:cNvPr id="1038" name="Shape 1038"/>
          <p:cNvSpPr txBox="1"/>
          <p:nvPr/>
        </p:nvSpPr>
        <p:spPr>
          <a:xfrm>
            <a:off x="6074200" y="1986175"/>
            <a:ext cx="2848200" cy="418800"/>
          </a:xfrm>
          <a:prstGeom prst="rect">
            <a:avLst/>
          </a:prstGeom>
          <a:noFill/>
          <a:ln>
            <a:noFill/>
          </a:ln>
        </p:spPr>
        <p:txBody>
          <a:bodyPr lIns="91425" tIns="91425" rIns="91425" bIns="91425" anchor="t" anchorCtr="0">
            <a:noAutofit/>
          </a:bodyPr>
          <a:lstStyle/>
          <a:p>
            <a:pPr lvl="0" rtl="0">
              <a:spcBef>
                <a:spcPts val="0"/>
              </a:spcBef>
              <a:buNone/>
            </a:pPr>
            <a:r>
              <a:rPr lang="en" sz="2400" i="1">
                <a:solidFill>
                  <a:srgbClr val="FF0000"/>
                </a:solidFill>
              </a:rPr>
              <a:t>$Thing production</a:t>
            </a:r>
          </a:p>
        </p:txBody>
      </p:sp>
      <p:cxnSp>
        <p:nvCxnSpPr>
          <p:cNvPr id="1039" name="Shape 1039"/>
          <p:cNvCxnSpPr>
            <a:stCxn id="1035" idx="0"/>
            <a:endCxn id="1038" idx="2"/>
          </p:cNvCxnSpPr>
          <p:nvPr/>
        </p:nvCxnSpPr>
        <p:spPr>
          <a:xfrm rot="10800000" flipH="1">
            <a:off x="5500975" y="2404848"/>
            <a:ext cx="1997400" cy="882900"/>
          </a:xfrm>
          <a:prstGeom prst="straightConnector1">
            <a:avLst/>
          </a:prstGeom>
          <a:noFill/>
          <a:ln w="19050" cap="flat" cmpd="sng">
            <a:solidFill>
              <a:schemeClr val="dk2"/>
            </a:solidFill>
            <a:prstDash val="solid"/>
            <a:round/>
            <a:headEnd type="none" w="lg" len="lg"/>
            <a:tailEnd type="triangle" w="lg" len="lg"/>
          </a:ln>
        </p:spPr>
      </p:cxnSp>
      <p:sp>
        <p:nvSpPr>
          <p:cNvPr id="1040" name="Shape 1040"/>
          <p:cNvSpPr txBox="1"/>
          <p:nvPr/>
        </p:nvSpPr>
        <p:spPr>
          <a:xfrm>
            <a:off x="6460550" y="2709825"/>
            <a:ext cx="2848200" cy="495600"/>
          </a:xfrm>
          <a:prstGeom prst="rect">
            <a:avLst/>
          </a:prstGeom>
          <a:noFill/>
          <a:ln>
            <a:noFill/>
          </a:ln>
        </p:spPr>
        <p:txBody>
          <a:bodyPr lIns="91425" tIns="91425" rIns="91425" bIns="91425" anchor="t" anchorCtr="0">
            <a:noAutofit/>
          </a:bodyPr>
          <a:lstStyle/>
          <a:p>
            <a:pPr lvl="0" rtl="0">
              <a:spcBef>
                <a:spcPts val="0"/>
              </a:spcBef>
              <a:buNone/>
            </a:pPr>
            <a:r>
              <a:rPr lang="en" sz="2400" i="1">
                <a:solidFill>
                  <a:srgbClr val="FF0000"/>
                </a:solidFill>
              </a:rPr>
              <a:t>$Drink production</a:t>
            </a:r>
          </a:p>
        </p:txBody>
      </p:sp>
      <p:cxnSp>
        <p:nvCxnSpPr>
          <p:cNvPr id="1041" name="Shape 1041"/>
          <p:cNvCxnSpPr>
            <a:stCxn id="1035" idx="0"/>
            <a:endCxn id="1040" idx="2"/>
          </p:cNvCxnSpPr>
          <p:nvPr/>
        </p:nvCxnSpPr>
        <p:spPr>
          <a:xfrm rot="10800000" flipH="1">
            <a:off x="5500975" y="3205548"/>
            <a:ext cx="2383800" cy="82200"/>
          </a:xfrm>
          <a:prstGeom prst="straightConnector1">
            <a:avLst/>
          </a:prstGeom>
          <a:noFill/>
          <a:ln w="19050" cap="flat" cmpd="sng">
            <a:solidFill>
              <a:schemeClr val="dk2"/>
            </a:solidFill>
            <a:prstDash val="solid"/>
            <a:round/>
            <a:headEnd type="none" w="lg" len="lg"/>
            <a:tailEnd type="triangle" w="lg" len="lg"/>
          </a:ln>
        </p:spPr>
      </p:cxnSp>
      <p:cxnSp>
        <p:nvCxnSpPr>
          <p:cNvPr id="1042" name="Shape 1042"/>
          <p:cNvCxnSpPr/>
          <p:nvPr/>
        </p:nvCxnSpPr>
        <p:spPr>
          <a:xfrm>
            <a:off x="6633475" y="2093475"/>
            <a:ext cx="1521000" cy="427800"/>
          </a:xfrm>
          <a:prstGeom prst="straightConnector1">
            <a:avLst/>
          </a:prstGeom>
          <a:noFill/>
          <a:ln w="19050" cap="flat" cmpd="sng">
            <a:solidFill>
              <a:srgbClr val="FF0000"/>
            </a:solidFill>
            <a:prstDash val="solid"/>
            <a:round/>
            <a:headEnd type="none" w="lg" len="lg"/>
            <a:tailEnd type="none" w="lg" len="lg"/>
          </a:ln>
        </p:spPr>
      </p:cxnSp>
      <p:cxnSp>
        <p:nvCxnSpPr>
          <p:cNvPr id="1043" name="Shape 1043"/>
          <p:cNvCxnSpPr/>
          <p:nvPr/>
        </p:nvCxnSpPr>
        <p:spPr>
          <a:xfrm rot="10800000" flipH="1">
            <a:off x="6696850" y="2082731"/>
            <a:ext cx="1422300" cy="459600"/>
          </a:xfrm>
          <a:prstGeom prst="straightConnector1">
            <a:avLst/>
          </a:prstGeom>
          <a:noFill/>
          <a:ln w="19050" cap="flat" cmpd="sng">
            <a:solidFill>
              <a:srgbClr val="FF0000"/>
            </a:solidFill>
            <a:prstDash val="solid"/>
            <a:round/>
            <a:headEnd type="none" w="lg" len="lg"/>
            <a:tailEnd type="none" w="lg" len="lg"/>
          </a:ln>
        </p:spPr>
      </p:cxnSp>
      <p:cxnSp>
        <p:nvCxnSpPr>
          <p:cNvPr id="1044" name="Shape 1044"/>
          <p:cNvCxnSpPr/>
          <p:nvPr/>
        </p:nvCxnSpPr>
        <p:spPr>
          <a:xfrm>
            <a:off x="7090675" y="2855475"/>
            <a:ext cx="1521000" cy="427800"/>
          </a:xfrm>
          <a:prstGeom prst="straightConnector1">
            <a:avLst/>
          </a:prstGeom>
          <a:noFill/>
          <a:ln w="19050" cap="flat" cmpd="sng">
            <a:solidFill>
              <a:srgbClr val="FF0000"/>
            </a:solidFill>
            <a:prstDash val="solid"/>
            <a:round/>
            <a:headEnd type="none" w="lg" len="lg"/>
            <a:tailEnd type="none" w="lg" len="lg"/>
          </a:ln>
        </p:spPr>
      </p:cxnSp>
      <p:cxnSp>
        <p:nvCxnSpPr>
          <p:cNvPr id="1045" name="Shape 1045"/>
          <p:cNvCxnSpPr/>
          <p:nvPr/>
        </p:nvCxnSpPr>
        <p:spPr>
          <a:xfrm rot="10800000" flipH="1">
            <a:off x="7039700" y="2768662"/>
            <a:ext cx="1422300" cy="459600"/>
          </a:xfrm>
          <a:prstGeom prst="straightConnector1">
            <a:avLst/>
          </a:prstGeom>
          <a:noFill/>
          <a:ln w="19050" cap="flat" cmpd="sng">
            <a:solidFill>
              <a:srgbClr val="FF0000"/>
            </a:solidFill>
            <a:prstDash val="solid"/>
            <a:round/>
            <a:headEnd type="none" w="lg" len="lg"/>
            <a:tailEnd type="none" w="lg" len="lg"/>
          </a:ln>
        </p:spPr>
      </p:cxnSp>
      <p:sp>
        <p:nvSpPr>
          <p:cNvPr id="1046" name="Shape 1046"/>
          <p:cNvSpPr txBox="1">
            <a:spLocks noGrp="1"/>
          </p:cNvSpPr>
          <p:nvPr>
            <p:ph type="body" idx="1"/>
          </p:nvPr>
        </p:nvSpPr>
        <p:spPr>
          <a:xfrm>
            <a:off x="5574175" y="486250"/>
            <a:ext cx="4401600" cy="1012800"/>
          </a:xfrm>
          <a:prstGeom prst="rect">
            <a:avLst/>
          </a:prstGeom>
        </p:spPr>
        <p:txBody>
          <a:bodyPr lIns="91425" tIns="91425" rIns="91425" bIns="91425" anchor="t" anchorCtr="0">
            <a:noAutofit/>
          </a:bodyPr>
          <a:lstStyle/>
          <a:p>
            <a:pPr marL="457200" lvl="0" indent="-228600" rtl="0">
              <a:spcBef>
                <a:spcPts val="0"/>
              </a:spcBef>
              <a:buAutoNum type="arabicPeriod"/>
            </a:pPr>
            <a:r>
              <a:rPr lang="en"/>
              <a:t>Many candidate rules</a:t>
            </a:r>
          </a:p>
          <a:p>
            <a:pPr marL="457200" lvl="0" indent="-228600" rtl="0">
              <a:spcBef>
                <a:spcPts val="0"/>
              </a:spcBef>
              <a:buAutoNum type="arabicPeriod"/>
            </a:pPr>
            <a:r>
              <a:rPr lang="en"/>
              <a:t>Most bad</a:t>
            </a:r>
          </a:p>
          <a:p>
            <a:pPr lvl="0" rtl="0">
              <a:spcBef>
                <a:spcPts val="0"/>
              </a:spcBef>
              <a:buNone/>
            </a:pPr>
            <a:endParaRPr sz="1800"/>
          </a:p>
          <a:p>
            <a:pPr lvl="0" rtl="0">
              <a:spcBef>
                <a:spcPts val="0"/>
              </a:spcBef>
              <a:buNone/>
            </a:pPr>
            <a:endParaRPr/>
          </a:p>
        </p:txBody>
      </p:sp>
      <p:sp>
        <p:nvSpPr>
          <p:cNvPr id="1047" name="Shape 1047"/>
          <p:cNvSpPr/>
          <p:nvPr/>
        </p:nvSpPr>
        <p:spPr>
          <a:xfrm>
            <a:off x="4457400" y="762850"/>
            <a:ext cx="806400" cy="4596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8" name="Shape 1048"/>
          <p:cNvSpPr txBox="1"/>
          <p:nvPr/>
        </p:nvSpPr>
        <p:spPr>
          <a:xfrm>
            <a:off x="178350" y="3944725"/>
            <a:ext cx="8177700" cy="739500"/>
          </a:xfrm>
          <a:prstGeom prst="rect">
            <a:avLst/>
          </a:prstGeom>
          <a:noFill/>
          <a:ln>
            <a:noFill/>
          </a:ln>
        </p:spPr>
        <p:txBody>
          <a:bodyPr lIns="91425" tIns="91425" rIns="91425" bIns="91425" anchor="t" anchorCtr="0">
            <a:noAutofit/>
          </a:bodyPr>
          <a:lstStyle/>
          <a:p>
            <a:pPr lvl="0">
              <a:spcBef>
                <a:spcPts val="0"/>
              </a:spcBef>
              <a:buNone/>
            </a:pPr>
            <a:r>
              <a:rPr lang="en" sz="2400"/>
              <a:t>Ideal rule set: cover all correct attributes and nothing else</a:t>
            </a:r>
          </a:p>
          <a:p>
            <a:pPr lvl="0">
              <a:spcBef>
                <a:spcPts val="0"/>
              </a:spcBef>
              <a:buNone/>
            </a:pPr>
            <a:r>
              <a:rPr lang="en" sz="2400"/>
              <a:t>Inadequate supervision: extracted attributes are incomplete and noisy, no negative attributes.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10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Shape 1053"/>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rtl="0">
              <a:spcBef>
                <a:spcPts val="0"/>
              </a:spcBef>
              <a:buNone/>
            </a:pPr>
            <a:r>
              <a:rPr lang="en"/>
              <a:t>Negative != All Attributes - Biperpedia</a:t>
            </a:r>
          </a:p>
        </p:txBody>
      </p:sp>
      <p:sp>
        <p:nvSpPr>
          <p:cNvPr id="1054" name="Shape 1054"/>
          <p:cNvSpPr txBox="1"/>
          <p:nvPr/>
        </p:nvSpPr>
        <p:spPr>
          <a:xfrm>
            <a:off x="3538200" y="1437712"/>
            <a:ext cx="2067600" cy="338100"/>
          </a:xfrm>
          <a:prstGeom prst="rect">
            <a:avLst/>
          </a:prstGeom>
          <a:noFill/>
          <a:ln>
            <a:noFill/>
          </a:ln>
        </p:spPr>
        <p:txBody>
          <a:bodyPr lIns="91425" tIns="91425" rIns="91425" bIns="91425" anchor="t" anchorCtr="0">
            <a:noAutofit/>
          </a:bodyPr>
          <a:lstStyle/>
          <a:p>
            <a:pPr lvl="0" rtl="0">
              <a:spcBef>
                <a:spcPts val="0"/>
              </a:spcBef>
              <a:buNone/>
            </a:pPr>
            <a:r>
              <a:rPr lang="en" sz="1800"/>
              <a:t>$Crop production</a:t>
            </a:r>
          </a:p>
        </p:txBody>
      </p:sp>
      <p:sp>
        <p:nvSpPr>
          <p:cNvPr id="1055" name="Shape 1055"/>
          <p:cNvSpPr txBox="1"/>
          <p:nvPr/>
        </p:nvSpPr>
        <p:spPr>
          <a:xfrm>
            <a:off x="2147200" y="2485856"/>
            <a:ext cx="1479900" cy="297300"/>
          </a:xfrm>
          <a:prstGeom prst="rect">
            <a:avLst/>
          </a:prstGeom>
          <a:noFill/>
          <a:ln>
            <a:noFill/>
          </a:ln>
        </p:spPr>
        <p:txBody>
          <a:bodyPr lIns="91425" tIns="91425" rIns="91425" bIns="91425" anchor="t" anchorCtr="0">
            <a:noAutofit/>
          </a:bodyPr>
          <a:lstStyle/>
          <a:p>
            <a:pPr lvl="0" rtl="0">
              <a:spcBef>
                <a:spcPts val="0"/>
              </a:spcBef>
              <a:buNone/>
            </a:pPr>
            <a:r>
              <a:rPr lang="en" i="1"/>
              <a:t>corn production</a:t>
            </a:r>
          </a:p>
        </p:txBody>
      </p:sp>
      <p:sp>
        <p:nvSpPr>
          <p:cNvPr id="1056" name="Shape 1056"/>
          <p:cNvSpPr txBox="1"/>
          <p:nvPr/>
        </p:nvSpPr>
        <p:spPr>
          <a:xfrm>
            <a:off x="1915750" y="1997268"/>
            <a:ext cx="1942800" cy="297300"/>
          </a:xfrm>
          <a:prstGeom prst="rect">
            <a:avLst/>
          </a:prstGeom>
          <a:noFill/>
          <a:ln>
            <a:noFill/>
          </a:ln>
        </p:spPr>
        <p:txBody>
          <a:bodyPr lIns="91425" tIns="91425" rIns="91425" bIns="91425" anchor="t" anchorCtr="0">
            <a:noAutofit/>
          </a:bodyPr>
          <a:lstStyle/>
          <a:p>
            <a:pPr lvl="0" rtl="0">
              <a:spcBef>
                <a:spcPts val="0"/>
              </a:spcBef>
              <a:buNone/>
            </a:pPr>
            <a:r>
              <a:rPr lang="en" sz="1800"/>
              <a:t>&lt;In Biperpedia&gt;</a:t>
            </a:r>
          </a:p>
        </p:txBody>
      </p:sp>
      <p:sp>
        <p:nvSpPr>
          <p:cNvPr id="1057" name="Shape 1057"/>
          <p:cNvSpPr txBox="1"/>
          <p:nvPr/>
        </p:nvSpPr>
        <p:spPr>
          <a:xfrm>
            <a:off x="5331961" y="2013656"/>
            <a:ext cx="2578500" cy="297300"/>
          </a:xfrm>
          <a:prstGeom prst="rect">
            <a:avLst/>
          </a:prstGeom>
          <a:noFill/>
          <a:ln>
            <a:noFill/>
          </a:ln>
        </p:spPr>
        <p:txBody>
          <a:bodyPr lIns="91425" tIns="91425" rIns="91425" bIns="91425" anchor="t" anchorCtr="0">
            <a:noAutofit/>
          </a:bodyPr>
          <a:lstStyle/>
          <a:p>
            <a:pPr lvl="0" rtl="0">
              <a:spcBef>
                <a:spcPts val="0"/>
              </a:spcBef>
              <a:buNone/>
            </a:pPr>
            <a:r>
              <a:rPr lang="en" sz="1800"/>
              <a:t>&lt;Outside Biperpedia&gt;</a:t>
            </a:r>
          </a:p>
        </p:txBody>
      </p:sp>
      <p:sp>
        <p:nvSpPr>
          <p:cNvPr id="1058" name="Shape 1058"/>
          <p:cNvSpPr txBox="1"/>
          <p:nvPr/>
        </p:nvSpPr>
        <p:spPr>
          <a:xfrm>
            <a:off x="2142625" y="2725463"/>
            <a:ext cx="1648200" cy="297300"/>
          </a:xfrm>
          <a:prstGeom prst="rect">
            <a:avLst/>
          </a:prstGeom>
          <a:noFill/>
          <a:ln>
            <a:noFill/>
          </a:ln>
        </p:spPr>
        <p:txBody>
          <a:bodyPr lIns="91425" tIns="91425" rIns="91425" bIns="91425" anchor="t" anchorCtr="0">
            <a:noAutofit/>
          </a:bodyPr>
          <a:lstStyle/>
          <a:p>
            <a:pPr lvl="0" rtl="0">
              <a:spcBef>
                <a:spcPts val="0"/>
              </a:spcBef>
              <a:buNone/>
            </a:pPr>
            <a:r>
              <a:rPr lang="en" i="1"/>
              <a:t>wheat production</a:t>
            </a:r>
          </a:p>
        </p:txBody>
      </p:sp>
      <p:sp>
        <p:nvSpPr>
          <p:cNvPr id="1059" name="Shape 1059"/>
          <p:cNvSpPr txBox="1"/>
          <p:nvPr/>
        </p:nvSpPr>
        <p:spPr>
          <a:xfrm>
            <a:off x="2142625" y="2987325"/>
            <a:ext cx="1648200" cy="297300"/>
          </a:xfrm>
          <a:prstGeom prst="rect">
            <a:avLst/>
          </a:prstGeom>
          <a:noFill/>
          <a:ln>
            <a:noFill/>
          </a:ln>
        </p:spPr>
        <p:txBody>
          <a:bodyPr lIns="91425" tIns="91425" rIns="91425" bIns="91425" anchor="t" anchorCtr="0">
            <a:noAutofit/>
          </a:bodyPr>
          <a:lstStyle/>
          <a:p>
            <a:pPr lvl="0" rtl="0">
              <a:spcBef>
                <a:spcPts val="0"/>
              </a:spcBef>
              <a:buNone/>
            </a:pPr>
            <a:r>
              <a:rPr lang="en" i="1"/>
              <a:t>cotton production</a:t>
            </a:r>
          </a:p>
        </p:txBody>
      </p:sp>
      <p:sp>
        <p:nvSpPr>
          <p:cNvPr id="1060" name="Shape 1060"/>
          <p:cNvSpPr txBox="1"/>
          <p:nvPr/>
        </p:nvSpPr>
        <p:spPr>
          <a:xfrm>
            <a:off x="2142625" y="3231618"/>
            <a:ext cx="1648200" cy="297300"/>
          </a:xfrm>
          <a:prstGeom prst="rect">
            <a:avLst/>
          </a:prstGeom>
          <a:noFill/>
          <a:ln>
            <a:noFill/>
          </a:ln>
        </p:spPr>
        <p:txBody>
          <a:bodyPr lIns="91425" tIns="91425" rIns="91425" bIns="91425" anchor="t" anchorCtr="0">
            <a:noAutofit/>
          </a:bodyPr>
          <a:lstStyle/>
          <a:p>
            <a:pPr lvl="0" rtl="0">
              <a:spcBef>
                <a:spcPts val="0"/>
              </a:spcBef>
              <a:buNone/>
            </a:pPr>
            <a:r>
              <a:rPr lang="en" i="1"/>
              <a:t>potato production</a:t>
            </a:r>
          </a:p>
        </p:txBody>
      </p:sp>
      <p:sp>
        <p:nvSpPr>
          <p:cNvPr id="1061" name="Shape 1061"/>
          <p:cNvSpPr txBox="1"/>
          <p:nvPr/>
        </p:nvSpPr>
        <p:spPr>
          <a:xfrm>
            <a:off x="2063050" y="3488800"/>
            <a:ext cx="2208600" cy="297300"/>
          </a:xfrm>
          <a:prstGeom prst="rect">
            <a:avLst/>
          </a:prstGeom>
          <a:noFill/>
          <a:ln>
            <a:noFill/>
          </a:ln>
        </p:spPr>
        <p:txBody>
          <a:bodyPr lIns="91425" tIns="91425" rIns="91425" bIns="91425" anchor="t" anchorCtr="0">
            <a:noAutofit/>
          </a:bodyPr>
          <a:lstStyle/>
          <a:p>
            <a:pPr lvl="0" rtl="0">
              <a:spcBef>
                <a:spcPts val="0"/>
              </a:spcBef>
              <a:buNone/>
            </a:pPr>
            <a:r>
              <a:rPr lang="en" i="1"/>
              <a:t>oilseed production</a:t>
            </a:r>
          </a:p>
        </p:txBody>
      </p:sp>
      <p:sp>
        <p:nvSpPr>
          <p:cNvPr id="1062" name="Shape 1062"/>
          <p:cNvSpPr txBox="1"/>
          <p:nvPr/>
        </p:nvSpPr>
        <p:spPr>
          <a:xfrm rot="5400000">
            <a:off x="2760800" y="3953568"/>
            <a:ext cx="621600" cy="396300"/>
          </a:xfrm>
          <a:prstGeom prst="rect">
            <a:avLst/>
          </a:prstGeom>
          <a:noFill/>
          <a:ln>
            <a:noFill/>
          </a:ln>
        </p:spPr>
        <p:txBody>
          <a:bodyPr lIns="91425" tIns="91425" rIns="91425" bIns="91425" anchor="t" anchorCtr="0">
            <a:noAutofit/>
          </a:bodyPr>
          <a:lstStyle/>
          <a:p>
            <a:pPr lvl="0" rtl="0">
              <a:spcBef>
                <a:spcPts val="0"/>
              </a:spcBef>
              <a:buNone/>
            </a:pPr>
            <a:r>
              <a:rPr lang="en" sz="2400" i="1"/>
              <a:t>...</a:t>
            </a:r>
          </a:p>
        </p:txBody>
      </p:sp>
      <p:sp>
        <p:nvSpPr>
          <p:cNvPr id="1063" name="Shape 1063"/>
          <p:cNvSpPr txBox="1"/>
          <p:nvPr/>
        </p:nvSpPr>
        <p:spPr>
          <a:xfrm>
            <a:off x="5627200" y="2480100"/>
            <a:ext cx="2451300" cy="297300"/>
          </a:xfrm>
          <a:prstGeom prst="rect">
            <a:avLst/>
          </a:prstGeom>
          <a:noFill/>
          <a:ln>
            <a:noFill/>
          </a:ln>
        </p:spPr>
        <p:txBody>
          <a:bodyPr lIns="91425" tIns="91425" rIns="91425" bIns="91425" anchor="t" anchorCtr="0">
            <a:noAutofit/>
          </a:bodyPr>
          <a:lstStyle/>
          <a:p>
            <a:pPr lvl="0" rtl="0">
              <a:spcBef>
                <a:spcPts val="0"/>
              </a:spcBef>
              <a:buNone/>
            </a:pPr>
            <a:r>
              <a:rPr lang="en" i="1"/>
              <a:t>mangosteen production</a:t>
            </a:r>
          </a:p>
        </p:txBody>
      </p:sp>
      <p:sp>
        <p:nvSpPr>
          <p:cNvPr id="1064" name="Shape 1064"/>
          <p:cNvSpPr txBox="1"/>
          <p:nvPr/>
        </p:nvSpPr>
        <p:spPr>
          <a:xfrm>
            <a:off x="5836901" y="2715275"/>
            <a:ext cx="1902600" cy="297300"/>
          </a:xfrm>
          <a:prstGeom prst="rect">
            <a:avLst/>
          </a:prstGeom>
          <a:noFill/>
          <a:ln>
            <a:noFill/>
          </a:ln>
        </p:spPr>
        <p:txBody>
          <a:bodyPr lIns="91425" tIns="91425" rIns="91425" bIns="91425" anchor="t" anchorCtr="0">
            <a:noAutofit/>
          </a:bodyPr>
          <a:lstStyle/>
          <a:p>
            <a:pPr lvl="0" rtl="0">
              <a:spcBef>
                <a:spcPts val="0"/>
              </a:spcBef>
              <a:buNone/>
            </a:pPr>
            <a:r>
              <a:rPr lang="en" i="1"/>
              <a:t>chilis production</a:t>
            </a:r>
          </a:p>
        </p:txBody>
      </p:sp>
      <p:sp>
        <p:nvSpPr>
          <p:cNvPr id="1065" name="Shape 1065"/>
          <p:cNvSpPr txBox="1"/>
          <p:nvPr/>
        </p:nvSpPr>
        <p:spPr>
          <a:xfrm>
            <a:off x="5757349" y="2964075"/>
            <a:ext cx="2153100" cy="297300"/>
          </a:xfrm>
          <a:prstGeom prst="rect">
            <a:avLst/>
          </a:prstGeom>
          <a:noFill/>
          <a:ln>
            <a:noFill/>
          </a:ln>
        </p:spPr>
        <p:txBody>
          <a:bodyPr lIns="91425" tIns="91425" rIns="91425" bIns="91425" anchor="t" anchorCtr="0">
            <a:noAutofit/>
          </a:bodyPr>
          <a:lstStyle/>
          <a:p>
            <a:pPr lvl="0" rtl="0">
              <a:spcBef>
                <a:spcPts val="0"/>
              </a:spcBef>
              <a:buNone/>
            </a:pPr>
            <a:r>
              <a:rPr lang="en" i="1"/>
              <a:t>peppers production</a:t>
            </a:r>
          </a:p>
        </p:txBody>
      </p:sp>
      <p:sp>
        <p:nvSpPr>
          <p:cNvPr id="1066" name="Shape 1066"/>
          <p:cNvSpPr txBox="1"/>
          <p:nvPr/>
        </p:nvSpPr>
        <p:spPr>
          <a:xfrm>
            <a:off x="5836903" y="3231625"/>
            <a:ext cx="2067599" cy="297300"/>
          </a:xfrm>
          <a:prstGeom prst="rect">
            <a:avLst/>
          </a:prstGeom>
          <a:noFill/>
          <a:ln>
            <a:noFill/>
          </a:ln>
        </p:spPr>
        <p:txBody>
          <a:bodyPr lIns="91425" tIns="91425" rIns="91425" bIns="91425" anchor="t" anchorCtr="0">
            <a:noAutofit/>
          </a:bodyPr>
          <a:lstStyle/>
          <a:p>
            <a:pPr lvl="0" rtl="0">
              <a:spcBef>
                <a:spcPts val="0"/>
              </a:spcBef>
              <a:buNone/>
            </a:pPr>
            <a:r>
              <a:rPr lang="en" i="1"/>
              <a:t>orange production</a:t>
            </a:r>
          </a:p>
        </p:txBody>
      </p:sp>
      <p:sp>
        <p:nvSpPr>
          <p:cNvPr id="1067" name="Shape 1067"/>
          <p:cNvSpPr txBox="1"/>
          <p:nvPr/>
        </p:nvSpPr>
        <p:spPr>
          <a:xfrm>
            <a:off x="5836887" y="3488793"/>
            <a:ext cx="1648200" cy="297300"/>
          </a:xfrm>
          <a:prstGeom prst="rect">
            <a:avLst/>
          </a:prstGeom>
          <a:noFill/>
          <a:ln>
            <a:noFill/>
          </a:ln>
        </p:spPr>
        <p:txBody>
          <a:bodyPr lIns="91425" tIns="91425" rIns="91425" bIns="91425" anchor="t" anchorCtr="0">
            <a:noAutofit/>
          </a:bodyPr>
          <a:lstStyle/>
          <a:p>
            <a:pPr lvl="0" rtl="0">
              <a:spcBef>
                <a:spcPts val="0"/>
              </a:spcBef>
              <a:buNone/>
            </a:pPr>
            <a:r>
              <a:rPr lang="en" i="1"/>
              <a:t>cacao production</a:t>
            </a:r>
          </a:p>
        </p:txBody>
      </p:sp>
      <p:sp>
        <p:nvSpPr>
          <p:cNvPr id="1068" name="Shape 1068"/>
          <p:cNvSpPr txBox="1"/>
          <p:nvPr/>
        </p:nvSpPr>
        <p:spPr>
          <a:xfrm rot="5400000">
            <a:off x="6455062" y="3912806"/>
            <a:ext cx="621600" cy="396300"/>
          </a:xfrm>
          <a:prstGeom prst="rect">
            <a:avLst/>
          </a:prstGeom>
          <a:noFill/>
          <a:ln>
            <a:noFill/>
          </a:ln>
        </p:spPr>
        <p:txBody>
          <a:bodyPr lIns="91425" tIns="91425" rIns="91425" bIns="91425" anchor="t" anchorCtr="0">
            <a:noAutofit/>
          </a:bodyPr>
          <a:lstStyle/>
          <a:p>
            <a:pPr lvl="0" rtl="0">
              <a:spcBef>
                <a:spcPts val="0"/>
              </a:spcBef>
              <a:buNone/>
            </a:pPr>
            <a:r>
              <a:rPr lang="en" sz="2400" i="1"/>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90" y="199505"/>
            <a:ext cx="6912032" cy="4892385"/>
          </a:xfrm>
          <a:prstGeom prst="rect">
            <a:avLst/>
          </a:prstGeom>
        </p:spPr>
      </p:pic>
    </p:spTree>
    <p:extLst>
      <p:ext uri="{BB962C8B-B14F-4D97-AF65-F5344CB8AC3E}">
        <p14:creationId xmlns:p14="http://schemas.microsoft.com/office/powerpoint/2010/main" val="596165602"/>
      </p:ext>
    </p:extLst>
  </p:cSld>
  <p:clrMapOvr>
    <a:masterClrMapping/>
  </p:clrMapOvr>
  <mc:AlternateContent xmlns:mc="http://schemas.openxmlformats.org/markup-compatibility/2006">
    <mc:Choice xmlns:p14="http://schemas.microsoft.com/office/powerpoint/2010/main" Requires="p14">
      <p:transition spd="slow" p14:dur="2000" advTm="50016"/>
    </mc:Choice>
    <mc:Fallback>
      <p:transition spd="slow" advTm="50016"/>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Shape 1073"/>
          <p:cNvSpPr txBox="1">
            <a:spLocks noGrp="1"/>
          </p:cNvSpPr>
          <p:nvPr>
            <p:ph type="body" idx="1"/>
          </p:nvPr>
        </p:nvSpPr>
        <p:spPr>
          <a:xfrm>
            <a:off x="311700" y="782900"/>
            <a:ext cx="4873200" cy="3786000"/>
          </a:xfrm>
          <a:prstGeom prst="rect">
            <a:avLst/>
          </a:prstGeom>
        </p:spPr>
        <p:txBody>
          <a:bodyPr lIns="91425" tIns="91425" rIns="91425" bIns="91425" anchor="t" anchorCtr="0">
            <a:noAutofit/>
          </a:bodyPr>
          <a:lstStyle/>
          <a:p>
            <a:pPr marL="457200" lvl="0" indent="-228600" rtl="0">
              <a:spcBef>
                <a:spcPts val="0"/>
              </a:spcBef>
              <a:buAutoNum type="arabicPeriod"/>
            </a:pPr>
            <a:r>
              <a:rPr lang="en" b="1" dirty="0"/>
              <a:t>Clue 1</a:t>
            </a:r>
            <a:r>
              <a:rPr lang="en" dirty="0"/>
              <a:t>: Head and modifier do not  frequent on the Web</a:t>
            </a:r>
          </a:p>
          <a:p>
            <a:pPr marL="914400" lvl="1" indent="-342900" rtl="0">
              <a:lnSpc>
                <a:spcPct val="100000"/>
              </a:lnSpc>
              <a:spcBef>
                <a:spcPts val="0"/>
              </a:spcBef>
              <a:spcAft>
                <a:spcPts val="600"/>
              </a:spcAft>
              <a:buSzPct val="100000"/>
              <a:buAutoNum type="alphaLcPeriod"/>
            </a:pPr>
            <a:r>
              <a:rPr lang="en" sz="1800" dirty="0"/>
              <a:t>Candidate rule: </a:t>
            </a:r>
          </a:p>
          <a:p>
            <a:pPr marL="1371600" lvl="2" indent="-228600" rtl="0">
              <a:lnSpc>
                <a:spcPct val="100000"/>
              </a:lnSpc>
              <a:spcBef>
                <a:spcPts val="0"/>
              </a:spcBef>
              <a:spcAft>
                <a:spcPts val="600"/>
              </a:spcAft>
              <a:buAutoNum type="romanLcPeriod"/>
            </a:pPr>
            <a:r>
              <a:rPr lang="en" dirty="0"/>
              <a:t>$Device city from “port city” and “gateway city”</a:t>
            </a:r>
          </a:p>
          <a:p>
            <a:pPr marL="914400" lvl="1" indent="-342900" rtl="0">
              <a:lnSpc>
                <a:spcPct val="100000"/>
              </a:lnSpc>
              <a:spcBef>
                <a:spcPts val="0"/>
              </a:spcBef>
              <a:spcAft>
                <a:spcPts val="600"/>
              </a:spcAft>
              <a:buSzPct val="100000"/>
              <a:buAutoNum type="alphaLcPeriod"/>
            </a:pPr>
            <a:r>
              <a:rPr lang="en" sz="1800" dirty="0"/>
              <a:t>IsA hierarchy implies new attributes: </a:t>
            </a:r>
          </a:p>
          <a:p>
            <a:pPr marL="1371600" lvl="2" indent="-228600" rtl="0">
              <a:lnSpc>
                <a:spcPct val="100000"/>
              </a:lnSpc>
              <a:spcBef>
                <a:spcPts val="0"/>
              </a:spcBef>
              <a:spcAft>
                <a:spcPts val="600"/>
              </a:spcAft>
              <a:buAutoNum type="romanLcPeriod"/>
            </a:pPr>
            <a:r>
              <a:rPr lang="en" i="1" dirty="0"/>
              <a:t>battery city, printer city, wheelchair city</a:t>
            </a:r>
          </a:p>
          <a:p>
            <a:pPr marL="914400" lvl="1" indent="-342900" rtl="0">
              <a:lnSpc>
                <a:spcPct val="100000"/>
              </a:lnSpc>
              <a:spcBef>
                <a:spcPts val="0"/>
              </a:spcBef>
              <a:spcAft>
                <a:spcPts val="600"/>
              </a:spcAft>
              <a:buSzPct val="100000"/>
              <a:buAutoNum type="alphaLcPeriod"/>
            </a:pPr>
            <a:r>
              <a:rPr lang="en" sz="1800" dirty="0"/>
              <a:t>Most of these not frequent on the Web</a:t>
            </a:r>
          </a:p>
          <a:p>
            <a:pPr marR="0" lvl="0" algn="l" rtl="0">
              <a:lnSpc>
                <a:spcPct val="115000"/>
              </a:lnSpc>
              <a:spcBef>
                <a:spcPts val="0"/>
              </a:spcBef>
              <a:spcAft>
                <a:spcPts val="1600"/>
              </a:spcAft>
              <a:buNone/>
            </a:pPr>
            <a:endParaRPr dirty="0"/>
          </a:p>
        </p:txBody>
      </p:sp>
      <p:sp>
        <p:nvSpPr>
          <p:cNvPr id="1074" name="Shape 1074"/>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rtl="0">
              <a:spcBef>
                <a:spcPts val="0"/>
              </a:spcBef>
              <a:buNone/>
            </a:pPr>
            <a:r>
              <a:rPr lang="en"/>
              <a:t>Generate Negative Attribute Examples</a:t>
            </a:r>
          </a:p>
        </p:txBody>
      </p:sp>
      <p:sp>
        <p:nvSpPr>
          <p:cNvPr id="1075" name="Shape 1075"/>
          <p:cNvSpPr/>
          <p:nvPr/>
        </p:nvSpPr>
        <p:spPr>
          <a:xfrm>
            <a:off x="4602200" y="459450"/>
            <a:ext cx="4548900" cy="3918900"/>
          </a:xfrm>
          <a:prstGeom prst="triangle">
            <a:avLst>
              <a:gd name="adj"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6" name="Shape 1076"/>
          <p:cNvSpPr/>
          <p:nvPr/>
        </p:nvSpPr>
        <p:spPr>
          <a:xfrm>
            <a:off x="0" y="2097925"/>
            <a:ext cx="1228800" cy="455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Countries</a:t>
            </a:r>
          </a:p>
        </p:txBody>
      </p:sp>
      <p:cxnSp>
        <p:nvCxnSpPr>
          <p:cNvPr id="1077" name="Shape 1077"/>
          <p:cNvCxnSpPr>
            <a:stCxn id="1078" idx="0"/>
            <a:endCxn id="1079" idx="2"/>
          </p:cNvCxnSpPr>
          <p:nvPr/>
        </p:nvCxnSpPr>
        <p:spPr>
          <a:xfrm rot="10800000" flipH="1">
            <a:off x="5360225" y="2864300"/>
            <a:ext cx="1181400" cy="1140600"/>
          </a:xfrm>
          <a:prstGeom prst="straightConnector1">
            <a:avLst/>
          </a:prstGeom>
          <a:noFill/>
          <a:ln w="19050" cap="flat" cmpd="sng">
            <a:solidFill>
              <a:schemeClr val="dk2"/>
            </a:solidFill>
            <a:prstDash val="solid"/>
            <a:round/>
            <a:headEnd type="none" w="lg" len="lg"/>
            <a:tailEnd type="triangle" w="lg" len="lg"/>
          </a:ln>
        </p:spPr>
      </p:cxnSp>
      <p:sp>
        <p:nvSpPr>
          <p:cNvPr id="1078" name="Shape 1078"/>
          <p:cNvSpPr txBox="1"/>
          <p:nvPr/>
        </p:nvSpPr>
        <p:spPr>
          <a:xfrm>
            <a:off x="5062025" y="4004900"/>
            <a:ext cx="596400" cy="310800"/>
          </a:xfrm>
          <a:prstGeom prst="rect">
            <a:avLst/>
          </a:prstGeom>
          <a:noFill/>
          <a:ln>
            <a:noFill/>
          </a:ln>
        </p:spPr>
        <p:txBody>
          <a:bodyPr lIns="91425" tIns="91425" rIns="91425" bIns="91425" anchor="t" anchorCtr="0">
            <a:noAutofit/>
          </a:bodyPr>
          <a:lstStyle/>
          <a:p>
            <a:pPr lvl="0" rtl="0">
              <a:spcBef>
                <a:spcPts val="0"/>
              </a:spcBef>
              <a:buNone/>
            </a:pPr>
            <a:r>
              <a:rPr lang="en" sz="1800" i="1"/>
              <a:t>port</a:t>
            </a:r>
          </a:p>
        </p:txBody>
      </p:sp>
      <p:sp>
        <p:nvSpPr>
          <p:cNvPr id="1079" name="Shape 1079"/>
          <p:cNvSpPr txBox="1"/>
          <p:nvPr/>
        </p:nvSpPr>
        <p:spPr>
          <a:xfrm>
            <a:off x="6074750" y="2553625"/>
            <a:ext cx="9336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Device</a:t>
            </a:r>
          </a:p>
        </p:txBody>
      </p:sp>
      <p:sp>
        <p:nvSpPr>
          <p:cNvPr id="1080" name="Shape 1080"/>
          <p:cNvSpPr txBox="1"/>
          <p:nvPr/>
        </p:nvSpPr>
        <p:spPr>
          <a:xfrm>
            <a:off x="7784874" y="4004900"/>
            <a:ext cx="1342200" cy="310800"/>
          </a:xfrm>
          <a:prstGeom prst="rect">
            <a:avLst/>
          </a:prstGeom>
          <a:noFill/>
          <a:ln>
            <a:noFill/>
          </a:ln>
        </p:spPr>
        <p:txBody>
          <a:bodyPr lIns="91425" tIns="91425" rIns="91425" bIns="91425" anchor="t" anchorCtr="0">
            <a:noAutofit/>
          </a:bodyPr>
          <a:lstStyle/>
          <a:p>
            <a:pPr lvl="0" rtl="0">
              <a:spcBef>
                <a:spcPts val="0"/>
              </a:spcBef>
              <a:buNone/>
            </a:pPr>
            <a:r>
              <a:rPr lang="en" sz="1800" i="1"/>
              <a:t>wheelchair</a:t>
            </a:r>
          </a:p>
        </p:txBody>
      </p:sp>
      <p:sp>
        <p:nvSpPr>
          <p:cNvPr id="1081" name="Shape 1081"/>
          <p:cNvSpPr txBox="1"/>
          <p:nvPr/>
        </p:nvSpPr>
        <p:spPr>
          <a:xfrm>
            <a:off x="6828150" y="4005023"/>
            <a:ext cx="861900" cy="310800"/>
          </a:xfrm>
          <a:prstGeom prst="rect">
            <a:avLst/>
          </a:prstGeom>
          <a:noFill/>
          <a:ln>
            <a:noFill/>
          </a:ln>
        </p:spPr>
        <p:txBody>
          <a:bodyPr lIns="91425" tIns="91425" rIns="91425" bIns="91425" anchor="t" anchorCtr="0">
            <a:noAutofit/>
          </a:bodyPr>
          <a:lstStyle/>
          <a:p>
            <a:pPr lvl="0" rtl="0">
              <a:spcBef>
                <a:spcPts val="0"/>
              </a:spcBef>
              <a:buNone/>
            </a:pPr>
            <a:r>
              <a:rPr lang="en" sz="1800" i="1"/>
              <a:t>printer</a:t>
            </a:r>
          </a:p>
        </p:txBody>
      </p:sp>
      <p:sp>
        <p:nvSpPr>
          <p:cNvPr id="1082" name="Shape 1082"/>
          <p:cNvSpPr txBox="1"/>
          <p:nvPr/>
        </p:nvSpPr>
        <p:spPr>
          <a:xfrm>
            <a:off x="5603662" y="4025950"/>
            <a:ext cx="1152900" cy="310800"/>
          </a:xfrm>
          <a:prstGeom prst="rect">
            <a:avLst/>
          </a:prstGeom>
          <a:noFill/>
          <a:ln>
            <a:noFill/>
          </a:ln>
        </p:spPr>
        <p:txBody>
          <a:bodyPr lIns="91425" tIns="91425" rIns="91425" bIns="91425" anchor="t" anchorCtr="0">
            <a:noAutofit/>
          </a:bodyPr>
          <a:lstStyle/>
          <a:p>
            <a:pPr lvl="0" rtl="0">
              <a:spcBef>
                <a:spcPts val="0"/>
              </a:spcBef>
              <a:buNone/>
            </a:pPr>
            <a:r>
              <a:rPr lang="en" sz="1800" i="1"/>
              <a:t>gateway</a:t>
            </a:r>
          </a:p>
        </p:txBody>
      </p:sp>
      <p:cxnSp>
        <p:nvCxnSpPr>
          <p:cNvPr id="1083" name="Shape 1083"/>
          <p:cNvCxnSpPr>
            <a:stCxn id="1080" idx="0"/>
            <a:endCxn id="1079" idx="2"/>
          </p:cNvCxnSpPr>
          <p:nvPr/>
        </p:nvCxnSpPr>
        <p:spPr>
          <a:xfrm rot="10800000">
            <a:off x="6541674" y="2864300"/>
            <a:ext cx="1914300" cy="1140600"/>
          </a:xfrm>
          <a:prstGeom prst="straightConnector1">
            <a:avLst/>
          </a:prstGeom>
          <a:noFill/>
          <a:ln w="19050" cap="flat" cmpd="sng">
            <a:solidFill>
              <a:schemeClr val="dk2"/>
            </a:solidFill>
            <a:prstDash val="solid"/>
            <a:round/>
            <a:headEnd type="none" w="lg" len="lg"/>
            <a:tailEnd type="triangle" w="lg" len="lg"/>
          </a:ln>
        </p:spPr>
      </p:cxnSp>
      <p:cxnSp>
        <p:nvCxnSpPr>
          <p:cNvPr id="1084" name="Shape 1084"/>
          <p:cNvCxnSpPr>
            <a:stCxn id="1081" idx="0"/>
          </p:cNvCxnSpPr>
          <p:nvPr/>
        </p:nvCxnSpPr>
        <p:spPr>
          <a:xfrm rot="10800000">
            <a:off x="6541500" y="2892323"/>
            <a:ext cx="717600" cy="1112700"/>
          </a:xfrm>
          <a:prstGeom prst="straightConnector1">
            <a:avLst/>
          </a:prstGeom>
          <a:noFill/>
          <a:ln w="19050" cap="flat" cmpd="sng">
            <a:solidFill>
              <a:schemeClr val="dk2"/>
            </a:solidFill>
            <a:prstDash val="solid"/>
            <a:round/>
            <a:headEnd type="none" w="lg" len="lg"/>
            <a:tailEnd type="triangle" w="lg" len="lg"/>
          </a:ln>
        </p:spPr>
      </p:cxnSp>
      <p:cxnSp>
        <p:nvCxnSpPr>
          <p:cNvPr id="1085" name="Shape 1085"/>
          <p:cNvCxnSpPr>
            <a:stCxn id="1082" idx="0"/>
            <a:endCxn id="1079" idx="2"/>
          </p:cNvCxnSpPr>
          <p:nvPr/>
        </p:nvCxnSpPr>
        <p:spPr>
          <a:xfrm rot="10800000" flipH="1">
            <a:off x="6180112" y="2864350"/>
            <a:ext cx="361500" cy="1161600"/>
          </a:xfrm>
          <a:prstGeom prst="straightConnector1">
            <a:avLst/>
          </a:prstGeom>
          <a:noFill/>
          <a:ln w="19050" cap="flat" cmpd="sng">
            <a:solidFill>
              <a:schemeClr val="dk2"/>
            </a:solidFill>
            <a:prstDash val="solid"/>
            <a:round/>
            <a:headEnd type="none" w="lg" len="lg"/>
            <a:tailEnd type="triangle" w="lg" len="lg"/>
          </a:ln>
        </p:spPr>
      </p:cxnSp>
      <p:sp>
        <p:nvSpPr>
          <p:cNvPr id="1086" name="Shape 1086"/>
          <p:cNvSpPr txBox="1"/>
          <p:nvPr/>
        </p:nvSpPr>
        <p:spPr>
          <a:xfrm>
            <a:off x="7316350" y="3694100"/>
            <a:ext cx="907800" cy="310800"/>
          </a:xfrm>
          <a:prstGeom prst="rect">
            <a:avLst/>
          </a:prstGeom>
          <a:noFill/>
          <a:ln>
            <a:noFill/>
          </a:ln>
        </p:spPr>
        <p:txBody>
          <a:bodyPr lIns="91425" tIns="91425" rIns="91425" bIns="91425" anchor="t" anchorCtr="0">
            <a:noAutofit/>
          </a:bodyPr>
          <a:lstStyle/>
          <a:p>
            <a:pPr lvl="0" rtl="0">
              <a:spcBef>
                <a:spcPts val="0"/>
              </a:spcBef>
              <a:buNone/>
            </a:pPr>
            <a:r>
              <a:rPr lang="en" sz="1800" i="1"/>
              <a:t>battery</a:t>
            </a:r>
          </a:p>
        </p:txBody>
      </p:sp>
      <p:cxnSp>
        <p:nvCxnSpPr>
          <p:cNvPr id="1087" name="Shape 1087"/>
          <p:cNvCxnSpPr>
            <a:stCxn id="1086" idx="0"/>
            <a:endCxn id="1079" idx="2"/>
          </p:cNvCxnSpPr>
          <p:nvPr/>
        </p:nvCxnSpPr>
        <p:spPr>
          <a:xfrm rot="10800000">
            <a:off x="6541450" y="2864300"/>
            <a:ext cx="1228800" cy="829800"/>
          </a:xfrm>
          <a:prstGeom prst="straightConnector1">
            <a:avLst/>
          </a:prstGeom>
          <a:noFill/>
          <a:ln w="19050" cap="flat" cmpd="sng">
            <a:solidFill>
              <a:schemeClr val="dk2"/>
            </a:solidFill>
            <a:prstDash val="solid"/>
            <a:round/>
            <a:headEnd type="none" w="lg" len="lg"/>
            <a:tailEnd type="triangle" w="lg" len="lg"/>
          </a:ln>
        </p:spPr>
      </p:cxnSp>
      <p:sp>
        <p:nvSpPr>
          <p:cNvPr id="1088" name="Shape 1088"/>
          <p:cNvSpPr/>
          <p:nvPr/>
        </p:nvSpPr>
        <p:spPr>
          <a:xfrm>
            <a:off x="5985150" y="1286375"/>
            <a:ext cx="2487300" cy="432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t>IsA concept hierarchy</a:t>
            </a:r>
          </a:p>
        </p:txBody>
      </p:sp>
      <p:cxnSp>
        <p:nvCxnSpPr>
          <p:cNvPr id="1089" name="Shape 1089"/>
          <p:cNvCxnSpPr>
            <a:stCxn id="1078" idx="0"/>
            <a:endCxn id="1090" idx="2"/>
          </p:cNvCxnSpPr>
          <p:nvPr/>
        </p:nvCxnSpPr>
        <p:spPr>
          <a:xfrm rot="10800000" flipH="1">
            <a:off x="5360225" y="3292700"/>
            <a:ext cx="335700" cy="712200"/>
          </a:xfrm>
          <a:prstGeom prst="straightConnector1">
            <a:avLst/>
          </a:prstGeom>
          <a:noFill/>
          <a:ln w="19050" cap="flat" cmpd="sng">
            <a:solidFill>
              <a:schemeClr val="dk2"/>
            </a:solidFill>
            <a:prstDash val="solid"/>
            <a:round/>
            <a:headEnd type="none" w="lg" len="lg"/>
            <a:tailEnd type="triangle" w="lg" len="lg"/>
          </a:ln>
        </p:spPr>
      </p:cxnSp>
      <p:sp>
        <p:nvSpPr>
          <p:cNvPr id="1090" name="Shape 1090"/>
          <p:cNvSpPr txBox="1"/>
          <p:nvPr/>
        </p:nvSpPr>
        <p:spPr>
          <a:xfrm>
            <a:off x="5184800" y="2981850"/>
            <a:ext cx="1022400" cy="310800"/>
          </a:xfrm>
          <a:prstGeom prst="rect">
            <a:avLst/>
          </a:prstGeom>
          <a:noFill/>
          <a:ln>
            <a:noFill/>
          </a:ln>
        </p:spPr>
        <p:txBody>
          <a:bodyPr lIns="91425" tIns="91425" rIns="91425" bIns="91425" anchor="t" anchorCtr="0">
            <a:noAutofit/>
          </a:bodyPr>
          <a:lstStyle/>
          <a:p>
            <a:pPr lvl="0" rtl="0">
              <a:spcBef>
                <a:spcPts val="0"/>
              </a:spcBef>
              <a:buNone/>
            </a:pPr>
            <a:r>
              <a:rPr lang="en" sz="1800" i="1">
                <a:solidFill>
                  <a:srgbClr val="FF0000"/>
                </a:solidFill>
              </a:rPr>
              <a:t>location</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Shape 1095"/>
          <p:cNvSpPr txBox="1">
            <a:spLocks noGrp="1"/>
          </p:cNvSpPr>
          <p:nvPr>
            <p:ph type="body" idx="1"/>
          </p:nvPr>
        </p:nvSpPr>
        <p:spPr>
          <a:xfrm>
            <a:off x="311700" y="782900"/>
            <a:ext cx="8520600" cy="572700"/>
          </a:xfrm>
          <a:prstGeom prst="rect">
            <a:avLst/>
          </a:prstGeom>
        </p:spPr>
        <p:txBody>
          <a:bodyPr lIns="91425" tIns="91425" rIns="91425" bIns="91425" anchor="t" anchorCtr="0">
            <a:noAutofit/>
          </a:bodyPr>
          <a:lstStyle/>
          <a:p>
            <a:pPr marL="457200" lvl="0" indent="-228600" rtl="0">
              <a:spcBef>
                <a:spcPts val="0"/>
              </a:spcBef>
            </a:pPr>
            <a:r>
              <a:rPr lang="en" b="1"/>
              <a:t>Clue 2</a:t>
            </a:r>
            <a:r>
              <a:rPr lang="en"/>
              <a:t>: Word embedding distance with positive attributes</a:t>
            </a:r>
          </a:p>
          <a:p>
            <a:pPr marR="0" lvl="0" algn="l" rtl="0">
              <a:lnSpc>
                <a:spcPct val="115000"/>
              </a:lnSpc>
              <a:spcBef>
                <a:spcPts val="0"/>
              </a:spcBef>
              <a:spcAft>
                <a:spcPts val="1600"/>
              </a:spcAft>
              <a:buNone/>
            </a:pPr>
            <a:endParaRPr/>
          </a:p>
        </p:txBody>
      </p:sp>
      <p:sp>
        <p:nvSpPr>
          <p:cNvPr id="1096" name="Shape 1096"/>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rtl="0">
              <a:spcBef>
                <a:spcPts val="0"/>
              </a:spcBef>
              <a:buNone/>
            </a:pPr>
            <a:r>
              <a:rPr lang="en"/>
              <a:t>Generate Negative Attribute Examples</a:t>
            </a:r>
          </a:p>
        </p:txBody>
      </p:sp>
      <p:sp>
        <p:nvSpPr>
          <p:cNvPr id="1097" name="Shape 1097"/>
          <p:cNvSpPr txBox="1"/>
          <p:nvPr/>
        </p:nvSpPr>
        <p:spPr>
          <a:xfrm>
            <a:off x="3788425" y="1312387"/>
            <a:ext cx="1625700" cy="338100"/>
          </a:xfrm>
          <a:prstGeom prst="rect">
            <a:avLst/>
          </a:prstGeom>
          <a:noFill/>
          <a:ln>
            <a:noFill/>
          </a:ln>
        </p:spPr>
        <p:txBody>
          <a:bodyPr lIns="91425" tIns="91425" rIns="91425" bIns="91425" anchor="t" anchorCtr="0">
            <a:noAutofit/>
          </a:bodyPr>
          <a:lstStyle/>
          <a:p>
            <a:pPr lvl="0" rtl="0">
              <a:spcBef>
                <a:spcPts val="0"/>
              </a:spcBef>
              <a:buNone/>
            </a:pPr>
            <a:r>
              <a:rPr lang="en" sz="1800"/>
              <a:t>$Project cost</a:t>
            </a:r>
          </a:p>
        </p:txBody>
      </p:sp>
      <p:sp>
        <p:nvSpPr>
          <p:cNvPr id="1098" name="Shape 1098"/>
          <p:cNvSpPr txBox="1"/>
          <p:nvPr/>
        </p:nvSpPr>
        <p:spPr>
          <a:xfrm>
            <a:off x="3494013" y="2080856"/>
            <a:ext cx="1149600" cy="297300"/>
          </a:xfrm>
          <a:prstGeom prst="rect">
            <a:avLst/>
          </a:prstGeom>
          <a:noFill/>
          <a:ln>
            <a:noFill/>
          </a:ln>
        </p:spPr>
        <p:txBody>
          <a:bodyPr lIns="91425" tIns="91425" rIns="91425" bIns="91425" anchor="t" anchorCtr="0">
            <a:noAutofit/>
          </a:bodyPr>
          <a:lstStyle/>
          <a:p>
            <a:pPr lvl="0" rtl="0">
              <a:spcBef>
                <a:spcPts val="0"/>
              </a:spcBef>
              <a:buNone/>
            </a:pPr>
            <a:r>
              <a:rPr lang="en" i="1"/>
              <a:t>repair cost</a:t>
            </a:r>
          </a:p>
        </p:txBody>
      </p:sp>
      <p:sp>
        <p:nvSpPr>
          <p:cNvPr id="1099" name="Shape 1099"/>
          <p:cNvSpPr txBox="1"/>
          <p:nvPr/>
        </p:nvSpPr>
        <p:spPr>
          <a:xfrm>
            <a:off x="1754800" y="2080950"/>
            <a:ext cx="1800000" cy="297300"/>
          </a:xfrm>
          <a:prstGeom prst="rect">
            <a:avLst/>
          </a:prstGeom>
          <a:noFill/>
          <a:ln>
            <a:noFill/>
          </a:ln>
        </p:spPr>
        <p:txBody>
          <a:bodyPr lIns="91425" tIns="91425" rIns="91425" bIns="91425" anchor="t" anchorCtr="0">
            <a:noAutofit/>
          </a:bodyPr>
          <a:lstStyle/>
          <a:p>
            <a:pPr lvl="0" rtl="0">
              <a:spcBef>
                <a:spcPts val="0"/>
              </a:spcBef>
              <a:buNone/>
            </a:pPr>
            <a:r>
              <a:rPr lang="en" i="1"/>
              <a:t>maintenance cost</a:t>
            </a:r>
          </a:p>
        </p:txBody>
      </p:sp>
      <p:sp>
        <p:nvSpPr>
          <p:cNvPr id="1100" name="Shape 1100"/>
          <p:cNvSpPr txBox="1"/>
          <p:nvPr/>
        </p:nvSpPr>
        <p:spPr>
          <a:xfrm>
            <a:off x="226875" y="2080856"/>
            <a:ext cx="1479900" cy="297300"/>
          </a:xfrm>
          <a:prstGeom prst="rect">
            <a:avLst/>
          </a:prstGeom>
          <a:noFill/>
          <a:ln>
            <a:noFill/>
          </a:ln>
        </p:spPr>
        <p:txBody>
          <a:bodyPr lIns="91425" tIns="91425" rIns="91425" bIns="91425" anchor="t" anchorCtr="0">
            <a:noAutofit/>
          </a:bodyPr>
          <a:lstStyle/>
          <a:p>
            <a:pPr lvl="0" rtl="0">
              <a:spcBef>
                <a:spcPts val="0"/>
              </a:spcBef>
              <a:buNone/>
            </a:pPr>
            <a:r>
              <a:rPr lang="en" i="1"/>
              <a:t>production cost</a:t>
            </a:r>
          </a:p>
        </p:txBody>
      </p:sp>
      <p:cxnSp>
        <p:nvCxnSpPr>
          <p:cNvPr id="1101" name="Shape 1101"/>
          <p:cNvCxnSpPr>
            <a:stCxn id="1100" idx="0"/>
            <a:endCxn id="1097" idx="2"/>
          </p:cNvCxnSpPr>
          <p:nvPr/>
        </p:nvCxnSpPr>
        <p:spPr>
          <a:xfrm rot="10800000" flipH="1">
            <a:off x="966825" y="1650356"/>
            <a:ext cx="3634500" cy="430500"/>
          </a:xfrm>
          <a:prstGeom prst="straightConnector1">
            <a:avLst/>
          </a:prstGeom>
          <a:noFill/>
          <a:ln w="19050" cap="flat" cmpd="sng">
            <a:solidFill>
              <a:schemeClr val="dk2"/>
            </a:solidFill>
            <a:prstDash val="solid"/>
            <a:round/>
            <a:headEnd type="none" w="lg" len="lg"/>
            <a:tailEnd type="triangle" w="lg" len="lg"/>
          </a:ln>
        </p:spPr>
      </p:cxnSp>
      <p:cxnSp>
        <p:nvCxnSpPr>
          <p:cNvPr id="1102" name="Shape 1102"/>
          <p:cNvCxnSpPr>
            <a:stCxn id="1099" idx="0"/>
            <a:endCxn id="1097" idx="2"/>
          </p:cNvCxnSpPr>
          <p:nvPr/>
        </p:nvCxnSpPr>
        <p:spPr>
          <a:xfrm rot="10800000" flipH="1">
            <a:off x="2654800" y="1650450"/>
            <a:ext cx="1946400" cy="430500"/>
          </a:xfrm>
          <a:prstGeom prst="straightConnector1">
            <a:avLst/>
          </a:prstGeom>
          <a:noFill/>
          <a:ln w="19050" cap="flat" cmpd="sng">
            <a:solidFill>
              <a:schemeClr val="dk2"/>
            </a:solidFill>
            <a:prstDash val="solid"/>
            <a:round/>
            <a:headEnd type="none" w="lg" len="lg"/>
            <a:tailEnd type="triangle" w="lg" len="lg"/>
          </a:ln>
        </p:spPr>
      </p:cxnSp>
      <p:cxnSp>
        <p:nvCxnSpPr>
          <p:cNvPr id="1103" name="Shape 1103"/>
          <p:cNvCxnSpPr>
            <a:stCxn id="1098" idx="0"/>
            <a:endCxn id="1097" idx="2"/>
          </p:cNvCxnSpPr>
          <p:nvPr/>
        </p:nvCxnSpPr>
        <p:spPr>
          <a:xfrm rot="10800000" flipH="1">
            <a:off x="4068813" y="1650356"/>
            <a:ext cx="532500" cy="430500"/>
          </a:xfrm>
          <a:prstGeom prst="straightConnector1">
            <a:avLst/>
          </a:prstGeom>
          <a:noFill/>
          <a:ln w="19050" cap="flat" cmpd="sng">
            <a:solidFill>
              <a:schemeClr val="dk2"/>
            </a:solidFill>
            <a:prstDash val="solid"/>
            <a:round/>
            <a:headEnd type="none" w="lg" len="lg"/>
            <a:tailEnd type="triangle" w="lg" len="lg"/>
          </a:ln>
        </p:spPr>
      </p:cxnSp>
      <p:sp>
        <p:nvSpPr>
          <p:cNvPr id="1104" name="Shape 1104"/>
          <p:cNvSpPr txBox="1"/>
          <p:nvPr/>
        </p:nvSpPr>
        <p:spPr>
          <a:xfrm>
            <a:off x="6307025" y="2080856"/>
            <a:ext cx="996000" cy="297300"/>
          </a:xfrm>
          <a:prstGeom prst="rect">
            <a:avLst/>
          </a:prstGeom>
          <a:noFill/>
          <a:ln>
            <a:noFill/>
          </a:ln>
        </p:spPr>
        <p:txBody>
          <a:bodyPr lIns="91425" tIns="91425" rIns="91425" bIns="91425" anchor="t" anchorCtr="0">
            <a:noAutofit/>
          </a:bodyPr>
          <a:lstStyle/>
          <a:p>
            <a:pPr lvl="0" rtl="0">
              <a:spcBef>
                <a:spcPts val="0"/>
              </a:spcBef>
              <a:buNone/>
            </a:pPr>
            <a:r>
              <a:rPr lang="en" i="1"/>
              <a:t>dam cost</a:t>
            </a:r>
          </a:p>
        </p:txBody>
      </p:sp>
      <p:sp>
        <p:nvSpPr>
          <p:cNvPr id="1105" name="Shape 1105"/>
          <p:cNvSpPr txBox="1"/>
          <p:nvPr/>
        </p:nvSpPr>
        <p:spPr>
          <a:xfrm>
            <a:off x="7712400" y="2080856"/>
            <a:ext cx="1272300" cy="297300"/>
          </a:xfrm>
          <a:prstGeom prst="rect">
            <a:avLst/>
          </a:prstGeom>
          <a:noFill/>
          <a:ln>
            <a:noFill/>
          </a:ln>
        </p:spPr>
        <p:txBody>
          <a:bodyPr lIns="91425" tIns="91425" rIns="91425" bIns="91425" anchor="t" anchorCtr="0">
            <a:noAutofit/>
          </a:bodyPr>
          <a:lstStyle/>
          <a:p>
            <a:pPr lvl="0" rtl="0">
              <a:spcBef>
                <a:spcPts val="0"/>
              </a:spcBef>
              <a:buNone/>
            </a:pPr>
            <a:r>
              <a:rPr lang="en" i="1"/>
              <a:t>highway cost</a:t>
            </a:r>
          </a:p>
        </p:txBody>
      </p:sp>
      <p:cxnSp>
        <p:nvCxnSpPr>
          <p:cNvPr id="1106" name="Shape 1106"/>
          <p:cNvCxnSpPr>
            <a:stCxn id="1104" idx="0"/>
            <a:endCxn id="1097" idx="2"/>
          </p:cNvCxnSpPr>
          <p:nvPr/>
        </p:nvCxnSpPr>
        <p:spPr>
          <a:xfrm rot="10800000">
            <a:off x="4601225" y="1650356"/>
            <a:ext cx="2203800" cy="430500"/>
          </a:xfrm>
          <a:prstGeom prst="straightConnector1">
            <a:avLst/>
          </a:prstGeom>
          <a:noFill/>
          <a:ln w="19050" cap="flat" cmpd="sng">
            <a:solidFill>
              <a:schemeClr val="dk2"/>
            </a:solidFill>
            <a:prstDash val="solid"/>
            <a:round/>
            <a:headEnd type="none" w="lg" len="lg"/>
            <a:tailEnd type="triangle" w="lg" len="lg"/>
          </a:ln>
        </p:spPr>
      </p:cxnSp>
      <p:cxnSp>
        <p:nvCxnSpPr>
          <p:cNvPr id="1107" name="Shape 1107"/>
          <p:cNvCxnSpPr>
            <a:stCxn id="1105" idx="0"/>
            <a:endCxn id="1097" idx="2"/>
          </p:cNvCxnSpPr>
          <p:nvPr/>
        </p:nvCxnSpPr>
        <p:spPr>
          <a:xfrm rot="10800000">
            <a:off x="4601250" y="1650356"/>
            <a:ext cx="3747300" cy="430500"/>
          </a:xfrm>
          <a:prstGeom prst="straightConnector1">
            <a:avLst/>
          </a:prstGeom>
          <a:noFill/>
          <a:ln w="19050" cap="flat" cmpd="sng">
            <a:solidFill>
              <a:schemeClr val="dk2"/>
            </a:solidFill>
            <a:prstDash val="solid"/>
            <a:round/>
            <a:headEnd type="none" w="lg" len="lg"/>
            <a:tailEnd type="triangle" w="lg" len="lg"/>
          </a:ln>
        </p:spPr>
      </p:cxnSp>
      <p:sp>
        <p:nvSpPr>
          <p:cNvPr id="1108" name="Shape 1108"/>
          <p:cNvSpPr txBox="1">
            <a:spLocks noGrp="1"/>
          </p:cNvSpPr>
          <p:nvPr>
            <p:ph type="sldNum" idx="4294967295"/>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1109" name="Shape 1109"/>
          <p:cNvSpPr/>
          <p:nvPr/>
        </p:nvSpPr>
        <p:spPr>
          <a:xfrm rot="-5400000">
            <a:off x="2166675" y="560193"/>
            <a:ext cx="389700" cy="4183500"/>
          </a:xfrm>
          <a:prstGeom prst="leftBrace">
            <a:avLst>
              <a:gd name="adj1" fmla="val 8333"/>
              <a:gd name="adj2" fmla="val 50273"/>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0" name="Shape 1110"/>
          <p:cNvSpPr txBox="1"/>
          <p:nvPr/>
        </p:nvSpPr>
        <p:spPr>
          <a:xfrm>
            <a:off x="269775" y="2801900"/>
            <a:ext cx="4111800" cy="572700"/>
          </a:xfrm>
          <a:prstGeom prst="rect">
            <a:avLst/>
          </a:prstGeom>
          <a:noFill/>
          <a:ln>
            <a:noFill/>
          </a:ln>
        </p:spPr>
        <p:txBody>
          <a:bodyPr lIns="91425" tIns="91425" rIns="91425" bIns="91425" anchor="t" anchorCtr="0">
            <a:noAutofit/>
          </a:bodyPr>
          <a:lstStyle/>
          <a:p>
            <a:pPr lvl="0" rtl="0">
              <a:spcBef>
                <a:spcPts val="0"/>
              </a:spcBef>
              <a:buNone/>
            </a:pPr>
            <a:r>
              <a:rPr lang="en" sz="1800"/>
              <a:t> Car attributes from Biperpedia</a:t>
            </a:r>
          </a:p>
        </p:txBody>
      </p:sp>
      <p:sp>
        <p:nvSpPr>
          <p:cNvPr id="1111" name="Shape 1111"/>
          <p:cNvSpPr txBox="1"/>
          <p:nvPr/>
        </p:nvSpPr>
        <p:spPr>
          <a:xfrm>
            <a:off x="4839175" y="2080950"/>
            <a:ext cx="1479900" cy="297300"/>
          </a:xfrm>
          <a:prstGeom prst="rect">
            <a:avLst/>
          </a:prstGeom>
          <a:noFill/>
          <a:ln>
            <a:noFill/>
          </a:ln>
        </p:spPr>
        <p:txBody>
          <a:bodyPr lIns="91425" tIns="91425" rIns="91425" bIns="91425" anchor="t" anchorCtr="0">
            <a:noAutofit/>
          </a:bodyPr>
          <a:lstStyle/>
          <a:p>
            <a:pPr lvl="0" rtl="0">
              <a:spcBef>
                <a:spcPts val="0"/>
              </a:spcBef>
              <a:buNone/>
            </a:pPr>
            <a:r>
              <a:rPr lang="en" i="1"/>
              <a:t>shipping cost</a:t>
            </a:r>
          </a:p>
        </p:txBody>
      </p:sp>
      <p:cxnSp>
        <p:nvCxnSpPr>
          <p:cNvPr id="1112" name="Shape 1112"/>
          <p:cNvCxnSpPr>
            <a:stCxn id="1111" idx="0"/>
            <a:endCxn id="1097" idx="2"/>
          </p:cNvCxnSpPr>
          <p:nvPr/>
        </p:nvCxnSpPr>
        <p:spPr>
          <a:xfrm rot="10800000">
            <a:off x="4601425" y="1650450"/>
            <a:ext cx="977700" cy="430500"/>
          </a:xfrm>
          <a:prstGeom prst="straightConnector1">
            <a:avLst/>
          </a:prstGeom>
          <a:noFill/>
          <a:ln w="19050" cap="flat" cmpd="sng">
            <a:solidFill>
              <a:schemeClr val="dk2"/>
            </a:solidFill>
            <a:prstDash val="solid"/>
            <a:round/>
            <a:headEnd type="none" w="lg" len="lg"/>
            <a:tailEnd type="triangle" w="lg" len="lg"/>
          </a:ln>
        </p:spPr>
      </p:cxnSp>
      <p:sp>
        <p:nvSpPr>
          <p:cNvPr id="1113" name="Shape 1113"/>
          <p:cNvSpPr/>
          <p:nvPr/>
        </p:nvSpPr>
        <p:spPr>
          <a:xfrm>
            <a:off x="226875" y="1454675"/>
            <a:ext cx="873900" cy="432600"/>
          </a:xfrm>
          <a:prstGeom prst="roundRect">
            <a:avLst>
              <a:gd name="adj" fmla="val 16667"/>
            </a:avLst>
          </a:prstGeom>
          <a:solidFill>
            <a:schemeClr val="lt2"/>
          </a:solidFill>
          <a:ln w="9525" cap="flat" cmpd="sng">
            <a:solidFill>
              <a:srgbClr val="00FF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Cars</a:t>
            </a:r>
          </a:p>
        </p:txBody>
      </p:sp>
      <p:sp>
        <p:nvSpPr>
          <p:cNvPr id="1114" name="Shape 1114"/>
          <p:cNvSpPr/>
          <p:nvPr/>
        </p:nvSpPr>
        <p:spPr>
          <a:xfrm rot="-5400000">
            <a:off x="6738675" y="483993"/>
            <a:ext cx="389700" cy="4183500"/>
          </a:xfrm>
          <a:prstGeom prst="leftBrace">
            <a:avLst>
              <a:gd name="adj1" fmla="val 8333"/>
              <a:gd name="adj2" fmla="val 50273"/>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5" name="Shape 1115"/>
          <p:cNvSpPr txBox="1"/>
          <p:nvPr/>
        </p:nvSpPr>
        <p:spPr>
          <a:xfrm>
            <a:off x="4972050" y="2725700"/>
            <a:ext cx="3962400" cy="572700"/>
          </a:xfrm>
          <a:prstGeom prst="rect">
            <a:avLst/>
          </a:prstGeom>
          <a:noFill/>
          <a:ln>
            <a:noFill/>
          </a:ln>
        </p:spPr>
        <p:txBody>
          <a:bodyPr lIns="91425" tIns="91425" rIns="91425" bIns="91425" anchor="t" anchorCtr="0">
            <a:noAutofit/>
          </a:bodyPr>
          <a:lstStyle/>
          <a:p>
            <a:pPr lvl="0" rtl="0">
              <a:spcBef>
                <a:spcPts val="0"/>
              </a:spcBef>
              <a:buNone/>
            </a:pPr>
            <a:r>
              <a:rPr lang="en" sz="1800"/>
              <a:t>Frequent on the web, but not car attributes. How to detect that?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Shape 1120"/>
          <p:cNvSpPr txBox="1">
            <a:spLocks noGrp="1"/>
          </p:cNvSpPr>
          <p:nvPr>
            <p:ph type="body" idx="1"/>
          </p:nvPr>
        </p:nvSpPr>
        <p:spPr>
          <a:xfrm>
            <a:off x="311700" y="782900"/>
            <a:ext cx="8520600" cy="572700"/>
          </a:xfrm>
          <a:prstGeom prst="rect">
            <a:avLst/>
          </a:prstGeom>
        </p:spPr>
        <p:txBody>
          <a:bodyPr lIns="91425" tIns="91425" rIns="91425" bIns="91425" anchor="t" anchorCtr="0">
            <a:noAutofit/>
          </a:bodyPr>
          <a:lstStyle/>
          <a:p>
            <a:pPr marL="457200" lvl="0" indent="-228600" rtl="0">
              <a:spcBef>
                <a:spcPts val="0"/>
              </a:spcBef>
            </a:pPr>
            <a:r>
              <a:rPr lang="en" b="1"/>
              <a:t>Clue 2</a:t>
            </a:r>
            <a:r>
              <a:rPr lang="en"/>
              <a:t>: Word embedding distance with positive attributes</a:t>
            </a:r>
          </a:p>
          <a:p>
            <a:pPr marR="0" lvl="0" algn="l" rtl="0">
              <a:lnSpc>
                <a:spcPct val="115000"/>
              </a:lnSpc>
              <a:spcBef>
                <a:spcPts val="0"/>
              </a:spcBef>
              <a:spcAft>
                <a:spcPts val="1600"/>
              </a:spcAft>
              <a:buNone/>
            </a:pPr>
            <a:endParaRPr/>
          </a:p>
        </p:txBody>
      </p:sp>
      <p:sp>
        <p:nvSpPr>
          <p:cNvPr id="1121" name="Shape 1121"/>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rtl="0">
              <a:spcBef>
                <a:spcPts val="0"/>
              </a:spcBef>
              <a:buNone/>
            </a:pPr>
            <a:r>
              <a:rPr lang="en"/>
              <a:t>Generate Negative Attribute Examples</a:t>
            </a:r>
          </a:p>
        </p:txBody>
      </p:sp>
      <p:sp>
        <p:nvSpPr>
          <p:cNvPr id="1122" name="Shape 1122"/>
          <p:cNvSpPr txBox="1"/>
          <p:nvPr/>
        </p:nvSpPr>
        <p:spPr>
          <a:xfrm>
            <a:off x="3788425" y="1312387"/>
            <a:ext cx="1625700" cy="338100"/>
          </a:xfrm>
          <a:prstGeom prst="rect">
            <a:avLst/>
          </a:prstGeom>
          <a:noFill/>
          <a:ln>
            <a:noFill/>
          </a:ln>
        </p:spPr>
        <p:txBody>
          <a:bodyPr lIns="91425" tIns="91425" rIns="91425" bIns="91425" anchor="t" anchorCtr="0">
            <a:noAutofit/>
          </a:bodyPr>
          <a:lstStyle/>
          <a:p>
            <a:pPr lvl="0" rtl="0">
              <a:spcBef>
                <a:spcPts val="0"/>
              </a:spcBef>
              <a:buNone/>
            </a:pPr>
            <a:r>
              <a:rPr lang="en" sz="1800"/>
              <a:t>$Project cost</a:t>
            </a:r>
          </a:p>
        </p:txBody>
      </p:sp>
      <p:sp>
        <p:nvSpPr>
          <p:cNvPr id="1123" name="Shape 1123"/>
          <p:cNvSpPr txBox="1"/>
          <p:nvPr/>
        </p:nvSpPr>
        <p:spPr>
          <a:xfrm>
            <a:off x="3494013" y="2080856"/>
            <a:ext cx="1149600" cy="297300"/>
          </a:xfrm>
          <a:prstGeom prst="rect">
            <a:avLst/>
          </a:prstGeom>
          <a:noFill/>
          <a:ln>
            <a:noFill/>
          </a:ln>
        </p:spPr>
        <p:txBody>
          <a:bodyPr lIns="91425" tIns="91425" rIns="91425" bIns="91425" anchor="t" anchorCtr="0">
            <a:noAutofit/>
          </a:bodyPr>
          <a:lstStyle/>
          <a:p>
            <a:pPr lvl="0" rtl="0">
              <a:spcBef>
                <a:spcPts val="0"/>
              </a:spcBef>
              <a:buNone/>
            </a:pPr>
            <a:r>
              <a:rPr lang="en" i="1"/>
              <a:t>repair cost</a:t>
            </a:r>
          </a:p>
        </p:txBody>
      </p:sp>
      <p:sp>
        <p:nvSpPr>
          <p:cNvPr id="1124" name="Shape 1124"/>
          <p:cNvSpPr txBox="1"/>
          <p:nvPr/>
        </p:nvSpPr>
        <p:spPr>
          <a:xfrm>
            <a:off x="1754800" y="2080950"/>
            <a:ext cx="1625700" cy="297300"/>
          </a:xfrm>
          <a:prstGeom prst="rect">
            <a:avLst/>
          </a:prstGeom>
          <a:noFill/>
          <a:ln>
            <a:noFill/>
          </a:ln>
        </p:spPr>
        <p:txBody>
          <a:bodyPr lIns="91425" tIns="91425" rIns="91425" bIns="91425" anchor="t" anchorCtr="0">
            <a:noAutofit/>
          </a:bodyPr>
          <a:lstStyle/>
          <a:p>
            <a:pPr lvl="0" rtl="0">
              <a:spcBef>
                <a:spcPts val="0"/>
              </a:spcBef>
              <a:buNone/>
            </a:pPr>
            <a:r>
              <a:rPr lang="en" i="1"/>
              <a:t>maintenance cost</a:t>
            </a:r>
          </a:p>
        </p:txBody>
      </p:sp>
      <p:sp>
        <p:nvSpPr>
          <p:cNvPr id="1125" name="Shape 1125"/>
          <p:cNvSpPr txBox="1"/>
          <p:nvPr/>
        </p:nvSpPr>
        <p:spPr>
          <a:xfrm>
            <a:off x="226875" y="2080856"/>
            <a:ext cx="1479900" cy="297300"/>
          </a:xfrm>
          <a:prstGeom prst="rect">
            <a:avLst/>
          </a:prstGeom>
          <a:noFill/>
          <a:ln>
            <a:noFill/>
          </a:ln>
        </p:spPr>
        <p:txBody>
          <a:bodyPr lIns="91425" tIns="91425" rIns="91425" bIns="91425" anchor="t" anchorCtr="0">
            <a:noAutofit/>
          </a:bodyPr>
          <a:lstStyle/>
          <a:p>
            <a:pPr lvl="0" rtl="0">
              <a:spcBef>
                <a:spcPts val="0"/>
              </a:spcBef>
              <a:buNone/>
            </a:pPr>
            <a:r>
              <a:rPr lang="en" i="1"/>
              <a:t>production cost</a:t>
            </a:r>
          </a:p>
        </p:txBody>
      </p:sp>
      <p:cxnSp>
        <p:nvCxnSpPr>
          <p:cNvPr id="1126" name="Shape 1126"/>
          <p:cNvCxnSpPr>
            <a:stCxn id="1125" idx="0"/>
            <a:endCxn id="1122" idx="2"/>
          </p:cNvCxnSpPr>
          <p:nvPr/>
        </p:nvCxnSpPr>
        <p:spPr>
          <a:xfrm rot="10800000" flipH="1">
            <a:off x="966825" y="1650356"/>
            <a:ext cx="3634500" cy="430500"/>
          </a:xfrm>
          <a:prstGeom prst="straightConnector1">
            <a:avLst/>
          </a:prstGeom>
          <a:noFill/>
          <a:ln w="19050" cap="flat" cmpd="sng">
            <a:solidFill>
              <a:schemeClr val="dk2"/>
            </a:solidFill>
            <a:prstDash val="solid"/>
            <a:round/>
            <a:headEnd type="none" w="lg" len="lg"/>
            <a:tailEnd type="triangle" w="lg" len="lg"/>
          </a:ln>
        </p:spPr>
      </p:cxnSp>
      <p:cxnSp>
        <p:nvCxnSpPr>
          <p:cNvPr id="1127" name="Shape 1127"/>
          <p:cNvCxnSpPr>
            <a:stCxn id="1124" idx="0"/>
            <a:endCxn id="1122" idx="2"/>
          </p:cNvCxnSpPr>
          <p:nvPr/>
        </p:nvCxnSpPr>
        <p:spPr>
          <a:xfrm rot="10800000" flipH="1">
            <a:off x="2567650" y="1650450"/>
            <a:ext cx="2033700" cy="430500"/>
          </a:xfrm>
          <a:prstGeom prst="straightConnector1">
            <a:avLst/>
          </a:prstGeom>
          <a:noFill/>
          <a:ln w="19050" cap="flat" cmpd="sng">
            <a:solidFill>
              <a:schemeClr val="dk2"/>
            </a:solidFill>
            <a:prstDash val="solid"/>
            <a:round/>
            <a:headEnd type="none" w="lg" len="lg"/>
            <a:tailEnd type="triangle" w="lg" len="lg"/>
          </a:ln>
        </p:spPr>
      </p:cxnSp>
      <p:cxnSp>
        <p:nvCxnSpPr>
          <p:cNvPr id="1128" name="Shape 1128"/>
          <p:cNvCxnSpPr>
            <a:stCxn id="1123" idx="0"/>
            <a:endCxn id="1122" idx="2"/>
          </p:cNvCxnSpPr>
          <p:nvPr/>
        </p:nvCxnSpPr>
        <p:spPr>
          <a:xfrm rot="10800000" flipH="1">
            <a:off x="4068813" y="1650356"/>
            <a:ext cx="532500" cy="430500"/>
          </a:xfrm>
          <a:prstGeom prst="straightConnector1">
            <a:avLst/>
          </a:prstGeom>
          <a:noFill/>
          <a:ln w="19050" cap="flat" cmpd="sng">
            <a:solidFill>
              <a:schemeClr val="dk2"/>
            </a:solidFill>
            <a:prstDash val="solid"/>
            <a:round/>
            <a:headEnd type="none" w="lg" len="lg"/>
            <a:tailEnd type="triangle" w="lg" len="lg"/>
          </a:ln>
        </p:spPr>
      </p:cxnSp>
      <p:sp>
        <p:nvSpPr>
          <p:cNvPr id="1129" name="Shape 1129"/>
          <p:cNvSpPr txBox="1"/>
          <p:nvPr/>
        </p:nvSpPr>
        <p:spPr>
          <a:xfrm>
            <a:off x="6307025" y="2080856"/>
            <a:ext cx="996000" cy="297300"/>
          </a:xfrm>
          <a:prstGeom prst="rect">
            <a:avLst/>
          </a:prstGeom>
          <a:noFill/>
          <a:ln>
            <a:noFill/>
          </a:ln>
        </p:spPr>
        <p:txBody>
          <a:bodyPr lIns="91425" tIns="91425" rIns="91425" bIns="91425" anchor="t" anchorCtr="0">
            <a:noAutofit/>
          </a:bodyPr>
          <a:lstStyle/>
          <a:p>
            <a:pPr lvl="0" rtl="0">
              <a:spcBef>
                <a:spcPts val="0"/>
              </a:spcBef>
              <a:buNone/>
            </a:pPr>
            <a:r>
              <a:rPr lang="en" i="1"/>
              <a:t>dam cost</a:t>
            </a:r>
          </a:p>
        </p:txBody>
      </p:sp>
      <p:sp>
        <p:nvSpPr>
          <p:cNvPr id="1130" name="Shape 1130"/>
          <p:cNvSpPr txBox="1"/>
          <p:nvPr/>
        </p:nvSpPr>
        <p:spPr>
          <a:xfrm>
            <a:off x="7712400" y="2080856"/>
            <a:ext cx="1272300" cy="297300"/>
          </a:xfrm>
          <a:prstGeom prst="rect">
            <a:avLst/>
          </a:prstGeom>
          <a:noFill/>
          <a:ln>
            <a:noFill/>
          </a:ln>
        </p:spPr>
        <p:txBody>
          <a:bodyPr lIns="91425" tIns="91425" rIns="91425" bIns="91425" anchor="t" anchorCtr="0">
            <a:noAutofit/>
          </a:bodyPr>
          <a:lstStyle/>
          <a:p>
            <a:pPr lvl="0" rtl="0">
              <a:spcBef>
                <a:spcPts val="0"/>
              </a:spcBef>
              <a:buNone/>
            </a:pPr>
            <a:r>
              <a:rPr lang="en" i="1"/>
              <a:t>highway cost</a:t>
            </a:r>
          </a:p>
        </p:txBody>
      </p:sp>
      <p:cxnSp>
        <p:nvCxnSpPr>
          <p:cNvPr id="1131" name="Shape 1131"/>
          <p:cNvCxnSpPr>
            <a:stCxn id="1129" idx="0"/>
            <a:endCxn id="1122" idx="2"/>
          </p:cNvCxnSpPr>
          <p:nvPr/>
        </p:nvCxnSpPr>
        <p:spPr>
          <a:xfrm rot="10800000">
            <a:off x="4601225" y="1650356"/>
            <a:ext cx="2203800" cy="430500"/>
          </a:xfrm>
          <a:prstGeom prst="straightConnector1">
            <a:avLst/>
          </a:prstGeom>
          <a:noFill/>
          <a:ln w="19050" cap="flat" cmpd="sng">
            <a:solidFill>
              <a:schemeClr val="dk2"/>
            </a:solidFill>
            <a:prstDash val="solid"/>
            <a:round/>
            <a:headEnd type="none" w="lg" len="lg"/>
            <a:tailEnd type="triangle" w="lg" len="lg"/>
          </a:ln>
        </p:spPr>
      </p:cxnSp>
      <p:cxnSp>
        <p:nvCxnSpPr>
          <p:cNvPr id="1132" name="Shape 1132"/>
          <p:cNvCxnSpPr>
            <a:stCxn id="1130" idx="0"/>
            <a:endCxn id="1122" idx="2"/>
          </p:cNvCxnSpPr>
          <p:nvPr/>
        </p:nvCxnSpPr>
        <p:spPr>
          <a:xfrm rot="10800000">
            <a:off x="4601250" y="1650356"/>
            <a:ext cx="3747300" cy="430500"/>
          </a:xfrm>
          <a:prstGeom prst="straightConnector1">
            <a:avLst/>
          </a:prstGeom>
          <a:noFill/>
          <a:ln w="19050" cap="flat" cmpd="sng">
            <a:solidFill>
              <a:schemeClr val="dk2"/>
            </a:solidFill>
            <a:prstDash val="solid"/>
            <a:round/>
            <a:headEnd type="none" w="lg" len="lg"/>
            <a:tailEnd type="triangle" w="lg" len="lg"/>
          </a:ln>
        </p:spPr>
      </p:cxnSp>
      <p:sp>
        <p:nvSpPr>
          <p:cNvPr id="1133" name="Shape 1133"/>
          <p:cNvSpPr txBox="1">
            <a:spLocks noGrp="1"/>
          </p:cNvSpPr>
          <p:nvPr>
            <p:ph type="sldNum" idx="4294967295"/>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1134" name="Shape 1134"/>
          <p:cNvSpPr/>
          <p:nvPr/>
        </p:nvSpPr>
        <p:spPr>
          <a:xfrm rot="-5400000">
            <a:off x="2166675" y="560193"/>
            <a:ext cx="389700" cy="4183500"/>
          </a:xfrm>
          <a:prstGeom prst="leftBrace">
            <a:avLst>
              <a:gd name="adj1" fmla="val 8333"/>
              <a:gd name="adj2" fmla="val 50273"/>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5" name="Shape 1135"/>
          <p:cNvSpPr txBox="1"/>
          <p:nvPr/>
        </p:nvSpPr>
        <p:spPr>
          <a:xfrm>
            <a:off x="269775" y="2801900"/>
            <a:ext cx="4111800" cy="572700"/>
          </a:xfrm>
          <a:prstGeom prst="rect">
            <a:avLst/>
          </a:prstGeom>
          <a:noFill/>
          <a:ln>
            <a:noFill/>
          </a:ln>
        </p:spPr>
        <p:txBody>
          <a:bodyPr lIns="91425" tIns="91425" rIns="91425" bIns="91425" anchor="t" anchorCtr="0">
            <a:noAutofit/>
          </a:bodyPr>
          <a:lstStyle/>
          <a:p>
            <a:pPr lvl="0" rtl="0">
              <a:spcBef>
                <a:spcPts val="0"/>
              </a:spcBef>
              <a:buNone/>
            </a:pPr>
            <a:r>
              <a:rPr lang="en" sz="1800"/>
              <a:t> Car attributes from Biperpedia</a:t>
            </a:r>
          </a:p>
        </p:txBody>
      </p:sp>
      <p:sp>
        <p:nvSpPr>
          <p:cNvPr id="1136" name="Shape 1136"/>
          <p:cNvSpPr txBox="1"/>
          <p:nvPr/>
        </p:nvSpPr>
        <p:spPr>
          <a:xfrm>
            <a:off x="4839175" y="2080950"/>
            <a:ext cx="1272300" cy="297300"/>
          </a:xfrm>
          <a:prstGeom prst="rect">
            <a:avLst/>
          </a:prstGeom>
          <a:noFill/>
          <a:ln>
            <a:noFill/>
          </a:ln>
        </p:spPr>
        <p:txBody>
          <a:bodyPr lIns="91425" tIns="91425" rIns="91425" bIns="91425" anchor="t" anchorCtr="0">
            <a:noAutofit/>
          </a:bodyPr>
          <a:lstStyle/>
          <a:p>
            <a:pPr lvl="0" rtl="0">
              <a:spcBef>
                <a:spcPts val="0"/>
              </a:spcBef>
              <a:buNone/>
            </a:pPr>
            <a:r>
              <a:rPr lang="en" i="1"/>
              <a:t>shipping cost</a:t>
            </a:r>
          </a:p>
        </p:txBody>
      </p:sp>
      <p:cxnSp>
        <p:nvCxnSpPr>
          <p:cNvPr id="1137" name="Shape 1137"/>
          <p:cNvCxnSpPr>
            <a:stCxn id="1136" idx="0"/>
            <a:endCxn id="1122" idx="2"/>
          </p:cNvCxnSpPr>
          <p:nvPr/>
        </p:nvCxnSpPr>
        <p:spPr>
          <a:xfrm rot="10800000">
            <a:off x="4601425" y="1650450"/>
            <a:ext cx="873900" cy="430500"/>
          </a:xfrm>
          <a:prstGeom prst="straightConnector1">
            <a:avLst/>
          </a:prstGeom>
          <a:noFill/>
          <a:ln w="19050" cap="flat" cmpd="sng">
            <a:solidFill>
              <a:schemeClr val="dk2"/>
            </a:solidFill>
            <a:prstDash val="solid"/>
            <a:round/>
            <a:headEnd type="none" w="lg" len="lg"/>
            <a:tailEnd type="triangle" w="lg" len="lg"/>
          </a:ln>
        </p:spPr>
      </p:cxnSp>
      <p:sp>
        <p:nvSpPr>
          <p:cNvPr id="1138" name="Shape 1138"/>
          <p:cNvSpPr/>
          <p:nvPr/>
        </p:nvSpPr>
        <p:spPr>
          <a:xfrm>
            <a:off x="226875" y="1454675"/>
            <a:ext cx="873900" cy="432600"/>
          </a:xfrm>
          <a:prstGeom prst="roundRect">
            <a:avLst>
              <a:gd name="adj" fmla="val 16667"/>
            </a:avLst>
          </a:prstGeom>
          <a:solidFill>
            <a:schemeClr val="lt2"/>
          </a:solidFill>
          <a:ln w="9525" cap="flat" cmpd="sng">
            <a:solidFill>
              <a:srgbClr val="00FF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i="1">
                <a:highlight>
                  <a:srgbClr val="00FF00"/>
                </a:highlight>
              </a:rPr>
              <a:t>Cars</a:t>
            </a:r>
          </a:p>
        </p:txBody>
      </p:sp>
      <p:sp>
        <p:nvSpPr>
          <p:cNvPr id="1139" name="Shape 1139"/>
          <p:cNvSpPr/>
          <p:nvPr/>
        </p:nvSpPr>
        <p:spPr>
          <a:xfrm rot="-5400000">
            <a:off x="6738675" y="483993"/>
            <a:ext cx="389700" cy="4183500"/>
          </a:xfrm>
          <a:prstGeom prst="leftBrace">
            <a:avLst>
              <a:gd name="adj1" fmla="val 8333"/>
              <a:gd name="adj2" fmla="val 50273"/>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0" name="Shape 1140"/>
          <p:cNvSpPr txBox="1"/>
          <p:nvPr/>
        </p:nvSpPr>
        <p:spPr>
          <a:xfrm>
            <a:off x="4972050" y="2725700"/>
            <a:ext cx="3962400" cy="572700"/>
          </a:xfrm>
          <a:prstGeom prst="rect">
            <a:avLst/>
          </a:prstGeom>
          <a:noFill/>
          <a:ln>
            <a:noFill/>
          </a:ln>
        </p:spPr>
        <p:txBody>
          <a:bodyPr lIns="91425" tIns="91425" rIns="91425" bIns="91425" anchor="t" anchorCtr="0">
            <a:noAutofit/>
          </a:bodyPr>
          <a:lstStyle/>
          <a:p>
            <a:pPr lvl="0" rtl="0">
              <a:spcBef>
                <a:spcPts val="0"/>
              </a:spcBef>
              <a:buNone/>
            </a:pPr>
            <a:r>
              <a:rPr lang="en" sz="1800"/>
              <a:t>Frequent on the web, but not car attributes. How to detect that?</a:t>
            </a:r>
          </a:p>
        </p:txBody>
      </p:sp>
      <p:cxnSp>
        <p:nvCxnSpPr>
          <p:cNvPr id="1141" name="Shape 1141"/>
          <p:cNvCxnSpPr/>
          <p:nvPr/>
        </p:nvCxnSpPr>
        <p:spPr>
          <a:xfrm rot="10800000" flipH="1">
            <a:off x="1038225" y="3374600"/>
            <a:ext cx="9600" cy="1457400"/>
          </a:xfrm>
          <a:prstGeom prst="straightConnector1">
            <a:avLst/>
          </a:prstGeom>
          <a:noFill/>
          <a:ln w="19050" cap="flat" cmpd="sng">
            <a:solidFill>
              <a:schemeClr val="dk2"/>
            </a:solidFill>
            <a:prstDash val="solid"/>
            <a:round/>
            <a:headEnd type="none" w="lg" len="lg"/>
            <a:tailEnd type="triangle" w="lg" len="lg"/>
          </a:ln>
        </p:spPr>
      </p:cxnSp>
      <p:cxnSp>
        <p:nvCxnSpPr>
          <p:cNvPr id="1142" name="Shape 1142"/>
          <p:cNvCxnSpPr>
            <a:endCxn id="1133" idx="1"/>
          </p:cNvCxnSpPr>
          <p:nvPr/>
        </p:nvCxnSpPr>
        <p:spPr>
          <a:xfrm>
            <a:off x="1047757" y="4848316"/>
            <a:ext cx="7424700" cy="11700"/>
          </a:xfrm>
          <a:prstGeom prst="straightConnector1">
            <a:avLst/>
          </a:prstGeom>
          <a:noFill/>
          <a:ln w="19050" cap="flat" cmpd="sng">
            <a:solidFill>
              <a:schemeClr val="dk2"/>
            </a:solidFill>
            <a:prstDash val="solid"/>
            <a:round/>
            <a:headEnd type="none" w="lg" len="lg"/>
            <a:tailEnd type="triangle" w="lg" len="lg"/>
          </a:ln>
        </p:spPr>
      </p:cxnSp>
      <p:sp>
        <p:nvSpPr>
          <p:cNvPr id="1143" name="Shape 1143"/>
          <p:cNvSpPr txBox="1"/>
          <p:nvPr/>
        </p:nvSpPr>
        <p:spPr>
          <a:xfrm>
            <a:off x="2737513" y="3604856"/>
            <a:ext cx="1149600" cy="297300"/>
          </a:xfrm>
          <a:prstGeom prst="rect">
            <a:avLst/>
          </a:prstGeom>
          <a:noFill/>
          <a:ln>
            <a:noFill/>
          </a:ln>
        </p:spPr>
        <p:txBody>
          <a:bodyPr lIns="91425" tIns="91425" rIns="91425" bIns="91425" anchor="t" anchorCtr="0">
            <a:noAutofit/>
          </a:bodyPr>
          <a:lstStyle/>
          <a:p>
            <a:pPr lvl="0" rtl="0">
              <a:spcBef>
                <a:spcPts val="0"/>
              </a:spcBef>
              <a:buNone/>
            </a:pPr>
            <a:r>
              <a:rPr lang="en" i="1"/>
              <a:t>repair cost</a:t>
            </a:r>
          </a:p>
        </p:txBody>
      </p:sp>
      <p:sp>
        <p:nvSpPr>
          <p:cNvPr id="1144" name="Shape 1144"/>
          <p:cNvSpPr txBox="1"/>
          <p:nvPr/>
        </p:nvSpPr>
        <p:spPr>
          <a:xfrm>
            <a:off x="1686625" y="4004350"/>
            <a:ext cx="2033700" cy="297300"/>
          </a:xfrm>
          <a:prstGeom prst="rect">
            <a:avLst/>
          </a:prstGeom>
          <a:noFill/>
          <a:ln>
            <a:noFill/>
          </a:ln>
        </p:spPr>
        <p:txBody>
          <a:bodyPr lIns="91425" tIns="91425" rIns="91425" bIns="91425" anchor="t" anchorCtr="0">
            <a:noAutofit/>
          </a:bodyPr>
          <a:lstStyle/>
          <a:p>
            <a:pPr lvl="0" rtl="0">
              <a:spcBef>
                <a:spcPts val="0"/>
              </a:spcBef>
              <a:buNone/>
            </a:pPr>
            <a:r>
              <a:rPr lang="en" i="1"/>
              <a:t>maintenance cost</a:t>
            </a:r>
          </a:p>
        </p:txBody>
      </p:sp>
      <p:sp>
        <p:nvSpPr>
          <p:cNvPr id="1145" name="Shape 1145"/>
          <p:cNvSpPr txBox="1"/>
          <p:nvPr/>
        </p:nvSpPr>
        <p:spPr>
          <a:xfrm>
            <a:off x="1065075" y="3604856"/>
            <a:ext cx="1479900" cy="297300"/>
          </a:xfrm>
          <a:prstGeom prst="rect">
            <a:avLst/>
          </a:prstGeom>
          <a:noFill/>
          <a:ln>
            <a:noFill/>
          </a:ln>
        </p:spPr>
        <p:txBody>
          <a:bodyPr lIns="91425" tIns="91425" rIns="91425" bIns="91425" anchor="t" anchorCtr="0">
            <a:noAutofit/>
          </a:bodyPr>
          <a:lstStyle/>
          <a:p>
            <a:pPr lvl="0" rtl="0">
              <a:spcBef>
                <a:spcPts val="0"/>
              </a:spcBef>
              <a:buNone/>
            </a:pPr>
            <a:r>
              <a:rPr lang="en" i="1"/>
              <a:t>production cost</a:t>
            </a:r>
          </a:p>
        </p:txBody>
      </p:sp>
      <p:sp>
        <p:nvSpPr>
          <p:cNvPr id="1146" name="Shape 1146"/>
          <p:cNvSpPr txBox="1"/>
          <p:nvPr/>
        </p:nvSpPr>
        <p:spPr>
          <a:xfrm>
            <a:off x="6913175" y="4004343"/>
            <a:ext cx="996000" cy="297300"/>
          </a:xfrm>
          <a:prstGeom prst="rect">
            <a:avLst/>
          </a:prstGeom>
          <a:noFill/>
          <a:ln>
            <a:noFill/>
          </a:ln>
        </p:spPr>
        <p:txBody>
          <a:bodyPr lIns="91425" tIns="91425" rIns="91425" bIns="91425" anchor="t" anchorCtr="0">
            <a:noAutofit/>
          </a:bodyPr>
          <a:lstStyle/>
          <a:p>
            <a:pPr lvl="0" rtl="0">
              <a:spcBef>
                <a:spcPts val="0"/>
              </a:spcBef>
              <a:buNone/>
            </a:pPr>
            <a:r>
              <a:rPr lang="en" i="1"/>
              <a:t>dam cost</a:t>
            </a:r>
          </a:p>
        </p:txBody>
      </p:sp>
      <p:sp>
        <p:nvSpPr>
          <p:cNvPr id="1147" name="Shape 1147"/>
          <p:cNvSpPr txBox="1"/>
          <p:nvPr/>
        </p:nvSpPr>
        <p:spPr>
          <a:xfrm>
            <a:off x="6565050" y="3550256"/>
            <a:ext cx="1272300" cy="297300"/>
          </a:xfrm>
          <a:prstGeom prst="rect">
            <a:avLst/>
          </a:prstGeom>
          <a:noFill/>
          <a:ln>
            <a:noFill/>
          </a:ln>
        </p:spPr>
        <p:txBody>
          <a:bodyPr lIns="91425" tIns="91425" rIns="91425" bIns="91425" anchor="t" anchorCtr="0">
            <a:noAutofit/>
          </a:bodyPr>
          <a:lstStyle/>
          <a:p>
            <a:pPr lvl="0" rtl="0">
              <a:spcBef>
                <a:spcPts val="0"/>
              </a:spcBef>
              <a:buNone/>
            </a:pPr>
            <a:r>
              <a:rPr lang="en" i="1"/>
              <a:t>highway cost</a:t>
            </a:r>
          </a:p>
        </p:txBody>
      </p:sp>
      <p:sp>
        <p:nvSpPr>
          <p:cNvPr id="1148" name="Shape 1148"/>
          <p:cNvSpPr txBox="1"/>
          <p:nvPr/>
        </p:nvSpPr>
        <p:spPr>
          <a:xfrm>
            <a:off x="2040025" y="4403825"/>
            <a:ext cx="1748400" cy="297300"/>
          </a:xfrm>
          <a:prstGeom prst="rect">
            <a:avLst/>
          </a:prstGeom>
          <a:noFill/>
          <a:ln>
            <a:noFill/>
          </a:ln>
        </p:spPr>
        <p:txBody>
          <a:bodyPr lIns="91425" tIns="91425" rIns="91425" bIns="91425" anchor="t" anchorCtr="0">
            <a:noAutofit/>
          </a:bodyPr>
          <a:lstStyle/>
          <a:p>
            <a:pPr lvl="0" rtl="0">
              <a:spcBef>
                <a:spcPts val="0"/>
              </a:spcBef>
              <a:buNone/>
            </a:pPr>
            <a:r>
              <a:rPr lang="en" i="1"/>
              <a:t>shipping cost</a:t>
            </a:r>
          </a:p>
        </p:txBody>
      </p:sp>
      <p:sp>
        <p:nvSpPr>
          <p:cNvPr id="1149" name="Shape 1149"/>
          <p:cNvSpPr/>
          <p:nvPr/>
        </p:nvSpPr>
        <p:spPr>
          <a:xfrm>
            <a:off x="6401677" y="3544162"/>
            <a:ext cx="1625700" cy="1032600"/>
          </a:xfrm>
          <a:prstGeom prst="ellipse">
            <a:avLst/>
          </a:prstGeom>
          <a:noFill/>
          <a:ln w="38100" cap="flat" cmpd="sng">
            <a:solidFill>
              <a:srgbClr val="FF00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0" name="Shape 1150"/>
          <p:cNvSpPr txBox="1"/>
          <p:nvPr/>
        </p:nvSpPr>
        <p:spPr>
          <a:xfrm>
            <a:off x="4453275" y="3501000"/>
            <a:ext cx="1948500" cy="4302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Far away in embedding space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Shape 1155"/>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rtl="0">
              <a:spcBef>
                <a:spcPts val="0"/>
              </a:spcBef>
              <a:buNone/>
            </a:pPr>
            <a:r>
              <a:rPr lang="en"/>
              <a:t>Final Rule Selection Algorithm  [WWW 2016]</a:t>
            </a:r>
          </a:p>
        </p:txBody>
      </p:sp>
      <p:sp>
        <p:nvSpPr>
          <p:cNvPr id="1156" name="Shape 1156"/>
          <p:cNvSpPr txBox="1">
            <a:spLocks noGrp="1"/>
          </p:cNvSpPr>
          <p:nvPr>
            <p:ph type="body" idx="1"/>
          </p:nvPr>
        </p:nvSpPr>
        <p:spPr>
          <a:xfrm>
            <a:off x="311700" y="782900"/>
            <a:ext cx="8520600" cy="3786000"/>
          </a:xfrm>
          <a:prstGeom prst="rect">
            <a:avLst/>
          </a:prstGeom>
        </p:spPr>
        <p:txBody>
          <a:bodyPr lIns="91425" tIns="91425" rIns="91425" bIns="91425" anchor="t" anchorCtr="0">
            <a:noAutofit/>
          </a:bodyPr>
          <a:lstStyle/>
          <a:p>
            <a:pPr lvl="0" rtl="0">
              <a:spcBef>
                <a:spcPts val="0"/>
              </a:spcBef>
              <a:buNone/>
            </a:pPr>
            <a:r>
              <a:rPr lang="en" dirty="0"/>
              <a:t>A single combined linear program that assigns non-negative weights to rules while:</a:t>
            </a:r>
          </a:p>
          <a:p>
            <a:pPr marL="457200" lvl="0" indent="-228600" rtl="0">
              <a:lnSpc>
                <a:spcPct val="100000"/>
              </a:lnSpc>
              <a:spcBef>
                <a:spcPts val="0"/>
              </a:spcBef>
              <a:spcAft>
                <a:spcPts val="600"/>
              </a:spcAft>
            </a:pPr>
            <a:r>
              <a:rPr lang="en" dirty="0"/>
              <a:t>Maximizing coverage of Biperpedia attributes</a:t>
            </a:r>
          </a:p>
          <a:p>
            <a:pPr marL="914400" lvl="1" indent="-228600" rtl="0">
              <a:lnSpc>
                <a:spcPct val="100000"/>
              </a:lnSpc>
              <a:spcBef>
                <a:spcPts val="0"/>
              </a:spcBef>
              <a:spcAft>
                <a:spcPts val="600"/>
              </a:spcAft>
            </a:pPr>
            <a:r>
              <a:rPr lang="en" i="1" dirty="0"/>
              <a:t>port city, production cost, maintenance cost, repair cost, shipping cost</a:t>
            </a:r>
          </a:p>
          <a:p>
            <a:pPr marL="457200" lvl="0" indent="-228600" rtl="0">
              <a:lnSpc>
                <a:spcPct val="100000"/>
              </a:lnSpc>
              <a:spcBef>
                <a:spcPts val="0"/>
              </a:spcBef>
              <a:spcAft>
                <a:spcPts val="600"/>
              </a:spcAft>
            </a:pPr>
            <a:r>
              <a:rPr lang="en" dirty="0"/>
              <a:t>Minimizing coverage of sampled negative attributes</a:t>
            </a:r>
          </a:p>
          <a:p>
            <a:pPr marL="914400" lvl="1" indent="-228600" rtl="0">
              <a:lnSpc>
                <a:spcPct val="100000"/>
              </a:lnSpc>
              <a:spcBef>
                <a:spcPts val="0"/>
              </a:spcBef>
              <a:spcAft>
                <a:spcPts val="600"/>
              </a:spcAft>
            </a:pPr>
            <a:r>
              <a:rPr lang="en" i="1" dirty="0"/>
              <a:t>pacemaker city, printer city, dam cost, highway cost</a:t>
            </a:r>
          </a:p>
          <a:p>
            <a:pPr marL="457200" lvl="0" indent="-228600" rtl="0">
              <a:lnSpc>
                <a:spcPct val="100000"/>
              </a:lnSpc>
              <a:spcBef>
                <a:spcPts val="0"/>
              </a:spcBef>
              <a:spcAft>
                <a:spcPts val="600"/>
              </a:spcAft>
            </a:pPr>
            <a:r>
              <a:rPr lang="en" dirty="0"/>
              <a:t>Penalizing overly general rules</a:t>
            </a:r>
          </a:p>
          <a:p>
            <a:pPr marL="914400" lvl="1" indent="-228600" rtl="0">
              <a:lnSpc>
                <a:spcPct val="100000"/>
              </a:lnSpc>
              <a:spcBef>
                <a:spcPts val="0"/>
              </a:spcBef>
              <a:spcAft>
                <a:spcPts val="600"/>
              </a:spcAft>
            </a:pPr>
            <a:r>
              <a:rPr lang="en" dirty="0"/>
              <a:t>Rule penalty score based on rank of Biperpedia attributes in the IsA hierarchy</a:t>
            </a:r>
          </a:p>
          <a:p>
            <a:pPr marL="914400" lvl="1" indent="-228600" rtl="0">
              <a:lnSpc>
                <a:spcPct val="100000"/>
              </a:lnSpc>
              <a:spcBef>
                <a:spcPts val="0"/>
              </a:spcBef>
              <a:spcAft>
                <a:spcPts val="600"/>
              </a:spcAft>
            </a:pPr>
            <a:r>
              <a:rPr lang="en" dirty="0"/>
              <a:t>$Information value, $Location city (but not $Crop production)</a:t>
            </a:r>
          </a:p>
          <a:p>
            <a:pPr lvl="0" rtl="0">
              <a:lnSpc>
                <a:spcPct val="100000"/>
              </a:lnSpc>
              <a:spcBef>
                <a:spcPts val="0"/>
              </a:spcBef>
              <a:spcAft>
                <a:spcPts val="600"/>
              </a:spcAft>
              <a:buNone/>
            </a:pPr>
            <a:r>
              <a:rPr lang="en" dirty="0"/>
              <a:t>Solvable via off-the-shelf LP libraries</a:t>
            </a:r>
          </a:p>
        </p:txBody>
      </p:sp>
      <p:sp>
        <p:nvSpPr>
          <p:cNvPr id="1157" name="Shape 1157"/>
          <p:cNvSpPr txBox="1">
            <a:spLocks noGrp="1"/>
          </p:cNvSpPr>
          <p:nvPr>
            <p:ph type="sldNum" idx="4294967295"/>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Final rule selection algorithm</a:t>
            </a:r>
            <a:endParaRPr lang="en-IN" dirty="0"/>
          </a:p>
        </p:txBody>
      </p:sp>
      <p:pic>
        <p:nvPicPr>
          <p:cNvPr id="3" name="Picture 2"/>
          <p:cNvPicPr>
            <a:picLocks noChangeAspect="1"/>
          </p:cNvPicPr>
          <p:nvPr/>
        </p:nvPicPr>
        <p:blipFill>
          <a:blip r:embed="rId3"/>
          <a:stretch>
            <a:fillRect/>
          </a:stretch>
        </p:blipFill>
        <p:spPr>
          <a:xfrm>
            <a:off x="-14121" y="1192925"/>
            <a:ext cx="6023605" cy="2653862"/>
          </a:xfrm>
          <a:prstGeom prst="rect">
            <a:avLst/>
          </a:prstGeom>
        </p:spPr>
      </p:pic>
      <p:sp>
        <p:nvSpPr>
          <p:cNvPr id="4" name="TextBox 3"/>
          <p:cNvSpPr txBox="1"/>
          <p:nvPr/>
        </p:nvSpPr>
        <p:spPr>
          <a:xfrm>
            <a:off x="6009484" y="1427249"/>
            <a:ext cx="3226676" cy="2185214"/>
          </a:xfrm>
          <a:prstGeom prst="rect">
            <a:avLst/>
          </a:prstGeom>
          <a:noFill/>
        </p:spPr>
        <p:txBody>
          <a:bodyPr wrap="square" rtlCol="0">
            <a:spAutoFit/>
          </a:bodyPr>
          <a:lstStyle/>
          <a:p>
            <a:pPr marL="285750" indent="-285750">
              <a:buFont typeface="Arial" panose="020B0604020202020204" pitchFamily="34" charset="0"/>
              <a:buChar char="•"/>
            </a:pPr>
            <a:r>
              <a:rPr lang="en-IN" sz="1800" dirty="0" smtClean="0"/>
              <a:t>Learned weight of a rule</a:t>
            </a:r>
          </a:p>
          <a:p>
            <a:pPr marL="285750" indent="-285750">
              <a:buFont typeface="Arial" panose="020B0604020202020204" pitchFamily="34" charset="0"/>
              <a:buChar char="•"/>
            </a:pPr>
            <a:r>
              <a:rPr lang="en-IN" sz="1800" dirty="0"/>
              <a:t>P</a:t>
            </a:r>
            <a:r>
              <a:rPr lang="en-IN" sz="1800" dirty="0" smtClean="0"/>
              <a:t>ositive attributes</a:t>
            </a:r>
          </a:p>
          <a:p>
            <a:pPr marL="285750" indent="-285750">
              <a:buFont typeface="Arial" panose="020B0604020202020204" pitchFamily="34" charset="0"/>
              <a:buChar char="•"/>
            </a:pPr>
            <a:r>
              <a:rPr lang="en-IN" sz="1800" dirty="0"/>
              <a:t>Confidence in the </a:t>
            </a:r>
            <a:r>
              <a:rPr lang="en-IN" sz="1800" dirty="0" smtClean="0"/>
              <a:t>attribute</a:t>
            </a:r>
          </a:p>
          <a:p>
            <a:pPr marL="285750" indent="-285750">
              <a:buFont typeface="Arial" panose="020B0604020202020204" pitchFamily="34" charset="0"/>
              <a:buChar char="•"/>
            </a:pPr>
            <a:r>
              <a:rPr lang="en-IN" sz="1800" dirty="0" smtClean="0"/>
              <a:t>Inferred negative attributes</a:t>
            </a:r>
          </a:p>
          <a:p>
            <a:pPr marL="285750" indent="-285750">
              <a:buFont typeface="Arial" panose="020B0604020202020204" pitchFamily="34" charset="0"/>
              <a:buChar char="•"/>
            </a:pPr>
            <a:r>
              <a:rPr lang="en-IN" sz="1800" dirty="0" smtClean="0"/>
              <a:t>Membership score</a:t>
            </a:r>
          </a:p>
          <a:p>
            <a:pPr marL="285750" indent="-285750">
              <a:buFont typeface="Arial" panose="020B0604020202020204" pitchFamily="34" charset="0"/>
              <a:buChar char="•"/>
            </a:pPr>
            <a:r>
              <a:rPr lang="en-IN" sz="1800" dirty="0" smtClean="0"/>
              <a:t>Rank in </a:t>
            </a:r>
            <a:r>
              <a:rPr lang="en-IN" sz="1800" dirty="0" err="1" smtClean="0"/>
              <a:t>conncept</a:t>
            </a:r>
            <a:endParaRPr lang="en-IN" sz="1800" dirty="0" smtClean="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7956618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48" y="66652"/>
            <a:ext cx="8520600" cy="572700"/>
          </a:xfrm>
        </p:spPr>
        <p:txBody>
          <a:bodyPr/>
          <a:lstStyle/>
          <a:p>
            <a:r>
              <a:rPr lang="en-IN" dirty="0" smtClean="0"/>
              <a:t>Performance</a:t>
            </a:r>
            <a:endParaRPr lang="en-IN" dirty="0"/>
          </a:p>
        </p:txBody>
      </p:sp>
      <p:pic>
        <p:nvPicPr>
          <p:cNvPr id="3" name="Picture 2"/>
          <p:cNvPicPr>
            <a:picLocks noChangeAspect="1"/>
          </p:cNvPicPr>
          <p:nvPr/>
        </p:nvPicPr>
        <p:blipFill>
          <a:blip r:embed="rId3"/>
          <a:stretch>
            <a:fillRect/>
          </a:stretch>
        </p:blipFill>
        <p:spPr>
          <a:xfrm>
            <a:off x="847240" y="578906"/>
            <a:ext cx="7282511" cy="4303441"/>
          </a:xfrm>
          <a:prstGeom prst="rect">
            <a:avLst/>
          </a:prstGeom>
        </p:spPr>
      </p:pic>
    </p:spTree>
    <p:extLst>
      <p:ext uri="{BB962C8B-B14F-4D97-AF65-F5344CB8AC3E}">
        <p14:creationId xmlns:p14="http://schemas.microsoft.com/office/powerpoint/2010/main" val="28712818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Shape 1162"/>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rtl="0">
              <a:spcBef>
                <a:spcPts val="0"/>
              </a:spcBef>
              <a:buNone/>
            </a:pPr>
            <a:r>
              <a:rPr lang="en"/>
              <a:t>Overall vs. Rule-wise Skew</a:t>
            </a:r>
          </a:p>
        </p:txBody>
      </p:sp>
      <p:pic>
        <p:nvPicPr>
          <p:cNvPr id="1163" name="Shape 1163"/>
          <p:cNvPicPr preferRelativeResize="0"/>
          <p:nvPr/>
        </p:nvPicPr>
        <p:blipFill>
          <a:blip r:embed="rId3">
            <a:alphaModFix/>
          </a:blip>
          <a:stretch>
            <a:fillRect/>
          </a:stretch>
        </p:blipFill>
        <p:spPr>
          <a:xfrm>
            <a:off x="944387" y="1241531"/>
            <a:ext cx="5441420" cy="3272062"/>
          </a:xfrm>
          <a:prstGeom prst="rect">
            <a:avLst/>
          </a:prstGeom>
          <a:noFill/>
          <a:ln>
            <a:noFill/>
          </a:ln>
        </p:spPr>
      </p:pic>
      <p:sp>
        <p:nvSpPr>
          <p:cNvPr id="1164" name="Shape 1164"/>
          <p:cNvSpPr txBox="1">
            <a:spLocks noGrp="1"/>
          </p:cNvSpPr>
          <p:nvPr>
            <p:ph type="body" idx="1"/>
          </p:nvPr>
        </p:nvSpPr>
        <p:spPr>
          <a:xfrm>
            <a:off x="311700" y="782900"/>
            <a:ext cx="8520600" cy="37860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Shape 1169"/>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rtl="0">
              <a:spcBef>
                <a:spcPts val="0"/>
              </a:spcBef>
              <a:buNone/>
            </a:pPr>
            <a:r>
              <a:rPr lang="en"/>
              <a:t>Attribute Curation using Rules</a:t>
            </a:r>
          </a:p>
        </p:txBody>
      </p:sp>
      <p:pic>
        <p:nvPicPr>
          <p:cNvPr id="1170" name="Shape 1170"/>
          <p:cNvPicPr preferRelativeResize="0"/>
          <p:nvPr/>
        </p:nvPicPr>
        <p:blipFill>
          <a:blip r:embed="rId3">
            <a:alphaModFix/>
          </a:blip>
          <a:stretch>
            <a:fillRect/>
          </a:stretch>
        </p:blipFill>
        <p:spPr>
          <a:xfrm>
            <a:off x="762975" y="1189134"/>
            <a:ext cx="5645042" cy="3343069"/>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Shape 1175"/>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a:spcBef>
                <a:spcPts val="0"/>
              </a:spcBef>
              <a:buNone/>
            </a:pPr>
            <a:r>
              <a:rPr lang="en"/>
              <a:t>Grammar-driven attribute curation</a:t>
            </a:r>
          </a:p>
        </p:txBody>
      </p:sp>
      <p:sp>
        <p:nvSpPr>
          <p:cNvPr id="1176" name="Shape 1176"/>
          <p:cNvSpPr txBox="1">
            <a:spLocks noGrp="1"/>
          </p:cNvSpPr>
          <p:nvPr>
            <p:ph type="body" idx="1"/>
          </p:nvPr>
        </p:nvSpPr>
        <p:spPr>
          <a:xfrm>
            <a:off x="311700" y="782900"/>
            <a:ext cx="8520600" cy="3786000"/>
          </a:xfrm>
          <a:prstGeom prst="rect">
            <a:avLst/>
          </a:prstGeom>
        </p:spPr>
        <p:txBody>
          <a:bodyPr lIns="91425" tIns="91425" rIns="91425" bIns="91425" anchor="t" anchorCtr="0">
            <a:noAutofit/>
          </a:bodyPr>
          <a:lstStyle/>
          <a:p>
            <a:pPr lvl="0">
              <a:spcBef>
                <a:spcPts val="0"/>
              </a:spcBef>
              <a:buNone/>
            </a:pPr>
            <a:endParaRPr/>
          </a:p>
        </p:txBody>
      </p:sp>
      <p:sp>
        <p:nvSpPr>
          <p:cNvPr id="1177" name="Shape 1177"/>
          <p:cNvSpPr/>
          <p:nvPr/>
        </p:nvSpPr>
        <p:spPr>
          <a:xfrm>
            <a:off x="583675" y="2284150"/>
            <a:ext cx="2000100" cy="752700"/>
          </a:xfrm>
          <a:prstGeom prst="roundRect">
            <a:avLst>
              <a:gd name="adj" fmla="val 16667"/>
            </a:avLst>
          </a:prstGeom>
          <a:solidFill>
            <a:srgbClr val="EFEFE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rgbClr val="666666"/>
                </a:solidFill>
              </a:rPr>
              <a:t>Attributes</a:t>
            </a:r>
          </a:p>
          <a:p>
            <a:pPr lvl="0" algn="ctr" rtl="0">
              <a:spcBef>
                <a:spcPts val="0"/>
              </a:spcBef>
              <a:buNone/>
            </a:pPr>
            <a:r>
              <a:rPr lang="en" sz="1800">
                <a:solidFill>
                  <a:srgbClr val="666666"/>
                </a:solidFill>
              </a:rPr>
              <a:t>53% precision</a:t>
            </a:r>
          </a:p>
        </p:txBody>
      </p:sp>
      <p:grpSp>
        <p:nvGrpSpPr>
          <p:cNvPr id="1178" name="Shape 1178"/>
          <p:cNvGrpSpPr/>
          <p:nvPr/>
        </p:nvGrpSpPr>
        <p:grpSpPr>
          <a:xfrm>
            <a:off x="2907200" y="1686225"/>
            <a:ext cx="2000100" cy="2940300"/>
            <a:chOff x="2907200" y="1686225"/>
            <a:chExt cx="2000100" cy="2940300"/>
          </a:xfrm>
        </p:grpSpPr>
        <p:sp>
          <p:nvSpPr>
            <p:cNvPr id="1179" name="Shape 1179"/>
            <p:cNvSpPr/>
            <p:nvPr/>
          </p:nvSpPr>
          <p:spPr>
            <a:xfrm>
              <a:off x="2907200" y="1686225"/>
              <a:ext cx="2000100" cy="2940300"/>
            </a:xfrm>
            <a:prstGeom prst="roundRect">
              <a:avLst>
                <a:gd name="adj" fmla="val 16667"/>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800"/>
            </a:p>
          </p:txBody>
        </p:sp>
        <p:sp>
          <p:nvSpPr>
            <p:cNvPr id="1180" name="Shape 1180"/>
            <p:cNvSpPr/>
            <p:nvPr/>
          </p:nvSpPr>
          <p:spPr>
            <a:xfrm>
              <a:off x="3022312" y="1947775"/>
              <a:ext cx="1731900" cy="6162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rgbClr val="666666"/>
                  </a:solidFill>
                </a:rPr>
                <a:t>Noisy IsA hierarchy</a:t>
              </a:r>
            </a:p>
          </p:txBody>
        </p:sp>
        <p:sp>
          <p:nvSpPr>
            <p:cNvPr id="1181" name="Shape 1181"/>
            <p:cNvSpPr/>
            <p:nvPr/>
          </p:nvSpPr>
          <p:spPr>
            <a:xfrm>
              <a:off x="3022312" y="2845725"/>
              <a:ext cx="1731900" cy="6162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rgbClr val="666666"/>
                  </a:solidFill>
                </a:rPr>
                <a:t>Occurrence in web text</a:t>
              </a:r>
            </a:p>
          </p:txBody>
        </p:sp>
        <p:sp>
          <p:nvSpPr>
            <p:cNvPr id="1182" name="Shape 1182"/>
            <p:cNvSpPr/>
            <p:nvPr/>
          </p:nvSpPr>
          <p:spPr>
            <a:xfrm>
              <a:off x="3022312" y="3743675"/>
              <a:ext cx="1731900" cy="5727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rgbClr val="666666"/>
                  </a:solidFill>
                </a:rPr>
                <a:t>Word embeddings</a:t>
              </a:r>
            </a:p>
          </p:txBody>
        </p:sp>
      </p:grpSp>
      <p:sp>
        <p:nvSpPr>
          <p:cNvPr id="1183" name="Shape 1183"/>
          <p:cNvSpPr/>
          <p:nvPr/>
        </p:nvSpPr>
        <p:spPr>
          <a:xfrm>
            <a:off x="5237600" y="2153050"/>
            <a:ext cx="1360800" cy="1014900"/>
          </a:xfrm>
          <a:prstGeom prst="roundRect">
            <a:avLst>
              <a:gd name="adj" fmla="val 16667"/>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rgbClr val="666666"/>
                </a:solidFill>
              </a:rPr>
              <a:t>Curate a small</a:t>
            </a:r>
          </a:p>
          <a:p>
            <a:pPr lvl="0" algn="ctr" rtl="0">
              <a:spcBef>
                <a:spcPts val="0"/>
              </a:spcBef>
              <a:buNone/>
            </a:pPr>
            <a:r>
              <a:rPr lang="en" sz="1800">
                <a:solidFill>
                  <a:srgbClr val="666666"/>
                </a:solidFill>
              </a:rPr>
              <a:t>sample</a:t>
            </a:r>
          </a:p>
        </p:txBody>
      </p:sp>
      <p:sp>
        <p:nvSpPr>
          <p:cNvPr id="1184" name="Shape 1184"/>
          <p:cNvSpPr/>
          <p:nvPr/>
        </p:nvSpPr>
        <p:spPr>
          <a:xfrm>
            <a:off x="6928700" y="2284150"/>
            <a:ext cx="2000100" cy="7527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rgbClr val="666666"/>
                </a:solidFill>
              </a:rPr>
              <a:t>Attributes</a:t>
            </a:r>
          </a:p>
          <a:p>
            <a:pPr lvl="0" algn="ctr" rtl="0">
              <a:spcBef>
                <a:spcPts val="0"/>
              </a:spcBef>
              <a:buNone/>
            </a:pPr>
            <a:r>
              <a:rPr lang="en" sz="1800">
                <a:solidFill>
                  <a:srgbClr val="666666"/>
                </a:solidFill>
              </a:rPr>
              <a:t>90+% precision</a:t>
            </a:r>
          </a:p>
        </p:txBody>
      </p:sp>
      <p:sp>
        <p:nvSpPr>
          <p:cNvPr id="1185" name="Shape 1185"/>
          <p:cNvSpPr txBox="1"/>
          <p:nvPr/>
        </p:nvSpPr>
        <p:spPr>
          <a:xfrm>
            <a:off x="238300" y="1637500"/>
            <a:ext cx="1360800" cy="447300"/>
          </a:xfrm>
          <a:prstGeom prst="rect">
            <a:avLst/>
          </a:prstGeom>
          <a:noFill/>
          <a:ln>
            <a:noFill/>
          </a:ln>
        </p:spPr>
        <p:txBody>
          <a:bodyPr lIns="91425" tIns="91425" rIns="91425" bIns="91425" anchor="t" anchorCtr="0">
            <a:noAutofit/>
          </a:bodyPr>
          <a:lstStyle/>
          <a:p>
            <a:pPr lvl="0" rtl="0">
              <a:spcBef>
                <a:spcPts val="0"/>
              </a:spcBef>
              <a:buNone/>
            </a:pPr>
            <a:r>
              <a:rPr lang="en" sz="1800" b="1">
                <a:solidFill>
                  <a:srgbClr val="0B5394"/>
                </a:solidFill>
              </a:rPr>
              <a:t>Start with</a:t>
            </a:r>
          </a:p>
        </p:txBody>
      </p:sp>
      <p:sp>
        <p:nvSpPr>
          <p:cNvPr id="1186" name="Shape 1186"/>
          <p:cNvSpPr txBox="1"/>
          <p:nvPr/>
        </p:nvSpPr>
        <p:spPr>
          <a:xfrm>
            <a:off x="7628125" y="1705750"/>
            <a:ext cx="1360800" cy="447300"/>
          </a:xfrm>
          <a:prstGeom prst="rect">
            <a:avLst/>
          </a:prstGeom>
          <a:noFill/>
          <a:ln>
            <a:noFill/>
          </a:ln>
        </p:spPr>
        <p:txBody>
          <a:bodyPr lIns="91425" tIns="91425" rIns="91425" bIns="91425" anchor="t" anchorCtr="0">
            <a:noAutofit/>
          </a:bodyPr>
          <a:lstStyle/>
          <a:p>
            <a:pPr lvl="0" rtl="0">
              <a:spcBef>
                <a:spcPts val="0"/>
              </a:spcBef>
              <a:buNone/>
            </a:pPr>
            <a:r>
              <a:rPr lang="en" sz="1800" b="1">
                <a:solidFill>
                  <a:srgbClr val="0B5394"/>
                </a:solidFill>
              </a:rPr>
              <a:t>End with</a:t>
            </a:r>
          </a:p>
        </p:txBody>
      </p:sp>
      <p:sp>
        <p:nvSpPr>
          <p:cNvPr id="1187" name="Shape 1187"/>
          <p:cNvSpPr txBox="1"/>
          <p:nvPr/>
        </p:nvSpPr>
        <p:spPr>
          <a:xfrm>
            <a:off x="2907200" y="1030500"/>
            <a:ext cx="2090100" cy="447300"/>
          </a:xfrm>
          <a:prstGeom prst="rect">
            <a:avLst/>
          </a:prstGeom>
          <a:noFill/>
          <a:ln>
            <a:noFill/>
          </a:ln>
        </p:spPr>
        <p:txBody>
          <a:bodyPr lIns="91425" tIns="91425" rIns="91425" bIns="91425" anchor="t" anchorCtr="0">
            <a:noAutofit/>
          </a:bodyPr>
          <a:lstStyle/>
          <a:p>
            <a:pPr lvl="0" rtl="0">
              <a:spcBef>
                <a:spcPts val="0"/>
              </a:spcBef>
              <a:buNone/>
            </a:pPr>
            <a:r>
              <a:rPr lang="en" sz="1800" b="1">
                <a:solidFill>
                  <a:srgbClr val="0B5394"/>
                </a:solidFill>
              </a:rPr>
              <a:t>Join and Aggregate with</a:t>
            </a:r>
          </a:p>
        </p:txBody>
      </p:sp>
      <p:cxnSp>
        <p:nvCxnSpPr>
          <p:cNvPr id="1188" name="Shape 1188"/>
          <p:cNvCxnSpPr>
            <a:stCxn id="1177" idx="3"/>
          </p:cNvCxnSpPr>
          <p:nvPr/>
        </p:nvCxnSpPr>
        <p:spPr>
          <a:xfrm>
            <a:off x="2583775" y="2660500"/>
            <a:ext cx="326100" cy="0"/>
          </a:xfrm>
          <a:prstGeom prst="straightConnector1">
            <a:avLst/>
          </a:prstGeom>
          <a:noFill/>
          <a:ln w="9525" cap="flat" cmpd="sng">
            <a:solidFill>
              <a:schemeClr val="dk2"/>
            </a:solidFill>
            <a:prstDash val="solid"/>
            <a:round/>
            <a:headEnd type="none" w="lg" len="lg"/>
            <a:tailEnd type="triangle" w="lg" len="lg"/>
          </a:ln>
        </p:spPr>
      </p:cxnSp>
      <p:cxnSp>
        <p:nvCxnSpPr>
          <p:cNvPr id="1189" name="Shape 1189"/>
          <p:cNvCxnSpPr/>
          <p:nvPr/>
        </p:nvCxnSpPr>
        <p:spPr>
          <a:xfrm>
            <a:off x="4907300" y="2660500"/>
            <a:ext cx="326100" cy="0"/>
          </a:xfrm>
          <a:prstGeom prst="straightConnector1">
            <a:avLst/>
          </a:prstGeom>
          <a:noFill/>
          <a:ln w="9525" cap="flat" cmpd="sng">
            <a:solidFill>
              <a:schemeClr val="dk2"/>
            </a:solidFill>
            <a:prstDash val="solid"/>
            <a:round/>
            <a:headEnd type="none" w="lg" len="lg"/>
            <a:tailEnd type="triangle" w="lg" len="lg"/>
          </a:ln>
        </p:spPr>
      </p:cxnSp>
      <p:cxnSp>
        <p:nvCxnSpPr>
          <p:cNvPr id="1190" name="Shape 1190"/>
          <p:cNvCxnSpPr/>
          <p:nvPr/>
        </p:nvCxnSpPr>
        <p:spPr>
          <a:xfrm>
            <a:off x="6598400" y="2660500"/>
            <a:ext cx="32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Shape 1195"/>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In this talk</a:t>
            </a:r>
          </a:p>
        </p:txBody>
      </p:sp>
      <p:sp>
        <p:nvSpPr>
          <p:cNvPr id="1196" name="Shape 1196"/>
          <p:cNvSpPr txBox="1">
            <a:spLocks noGrp="1"/>
          </p:cNvSpPr>
          <p:nvPr>
            <p:ph type="body" idx="1"/>
          </p:nvPr>
        </p:nvSpPr>
        <p:spPr>
          <a:xfrm>
            <a:off x="311700" y="621450"/>
            <a:ext cx="8520600" cy="3947400"/>
          </a:xfrm>
          <a:prstGeom prst="rect">
            <a:avLst/>
          </a:prstGeom>
        </p:spPr>
        <p:txBody>
          <a:bodyPr lIns="91425" tIns="91425" rIns="91425" bIns="91425" anchor="t" anchorCtr="0">
            <a:noAutofit/>
          </a:bodyPr>
          <a:lstStyle/>
          <a:p>
            <a:pPr marL="457200" lvl="0" indent="-228600" rtl="0">
              <a:lnSpc>
                <a:spcPct val="100000"/>
              </a:lnSpc>
              <a:spcBef>
                <a:spcPts val="0"/>
              </a:spcBef>
              <a:spcAft>
                <a:spcPts val="800"/>
              </a:spcAft>
            </a:pPr>
            <a:r>
              <a:rPr lang="en" b="1" dirty="0">
                <a:solidFill>
                  <a:srgbClr val="FF0000"/>
                </a:solidFill>
              </a:rPr>
              <a:t>Extract</a:t>
            </a:r>
            <a:r>
              <a:rPr lang="en" dirty="0"/>
              <a:t> attributes [Biperpedia]</a:t>
            </a:r>
          </a:p>
          <a:p>
            <a:pPr marL="914400" lvl="1" indent="-228600" rtl="0">
              <a:lnSpc>
                <a:spcPct val="100000"/>
              </a:lnSpc>
              <a:spcBef>
                <a:spcPts val="0"/>
              </a:spcBef>
              <a:spcAft>
                <a:spcPts val="800"/>
              </a:spcAft>
            </a:pPr>
            <a:r>
              <a:rPr lang="en" dirty="0"/>
              <a:t>From Web-text and Query-logs</a:t>
            </a:r>
          </a:p>
          <a:p>
            <a:pPr marL="457200" lvl="0" indent="-228600" rtl="0">
              <a:lnSpc>
                <a:spcPct val="100000"/>
              </a:lnSpc>
              <a:spcBef>
                <a:spcPts val="0"/>
              </a:spcBef>
              <a:spcAft>
                <a:spcPts val="800"/>
              </a:spcAft>
            </a:pPr>
            <a:r>
              <a:rPr lang="en" b="1" dirty="0">
                <a:solidFill>
                  <a:srgbClr val="FF0000"/>
                </a:solidFill>
              </a:rPr>
              <a:t>Organize</a:t>
            </a:r>
            <a:r>
              <a:rPr lang="en" dirty="0"/>
              <a:t> extracted attributes</a:t>
            </a:r>
          </a:p>
          <a:p>
            <a:pPr marL="914400" lvl="1" indent="-228600" rtl="0">
              <a:lnSpc>
                <a:spcPct val="100000"/>
              </a:lnSpc>
              <a:spcBef>
                <a:spcPts val="0"/>
              </a:spcBef>
              <a:spcAft>
                <a:spcPts val="800"/>
              </a:spcAft>
            </a:pPr>
            <a:r>
              <a:rPr lang="en" dirty="0"/>
              <a:t>Remove noise to meet precision needs of KBs</a:t>
            </a:r>
          </a:p>
          <a:p>
            <a:pPr marL="914400" lvl="1" indent="-228600" rtl="0">
              <a:lnSpc>
                <a:spcPct val="100000"/>
              </a:lnSpc>
              <a:spcBef>
                <a:spcPts val="0"/>
              </a:spcBef>
              <a:spcAft>
                <a:spcPts val="800"/>
              </a:spcAft>
            </a:pPr>
            <a:r>
              <a:rPr lang="en" dirty="0"/>
              <a:t>Generalize to induce even more attributes</a:t>
            </a:r>
          </a:p>
          <a:p>
            <a:pPr marL="457200" lvl="0" indent="-228600" rtl="0">
              <a:lnSpc>
                <a:spcPct val="100000"/>
              </a:lnSpc>
              <a:spcBef>
                <a:spcPts val="0"/>
              </a:spcBef>
              <a:spcAft>
                <a:spcPts val="800"/>
              </a:spcAft>
            </a:pPr>
            <a:r>
              <a:rPr lang="en" b="1" dirty="0">
                <a:solidFill>
                  <a:srgbClr val="FF0000"/>
                </a:solidFill>
              </a:rPr>
              <a:t>Execute</a:t>
            </a:r>
            <a:r>
              <a:rPr lang="en" dirty="0"/>
              <a:t> entity-attribute queries</a:t>
            </a:r>
          </a:p>
          <a:p>
            <a:pPr marL="914400" lvl="1" indent="-228600" rtl="0">
              <a:lnSpc>
                <a:spcPct val="100000"/>
              </a:lnSpc>
              <a:spcBef>
                <a:spcPts val="0"/>
              </a:spcBef>
              <a:spcAft>
                <a:spcPts val="800"/>
              </a:spcAft>
            </a:pPr>
            <a:r>
              <a:rPr lang="en" dirty="0"/>
              <a:t>Long-tail: value not in KB</a:t>
            </a:r>
          </a:p>
          <a:p>
            <a:pPr marL="914400" lvl="1" indent="-228600" rtl="0">
              <a:lnSpc>
                <a:spcPct val="100000"/>
              </a:lnSpc>
              <a:spcBef>
                <a:spcPts val="0"/>
              </a:spcBef>
              <a:spcAft>
                <a:spcPts val="800"/>
              </a:spcAft>
            </a:pPr>
            <a:r>
              <a:rPr lang="en" dirty="0"/>
              <a:t>Attribute type is number</a:t>
            </a:r>
          </a:p>
          <a:p>
            <a:pPr marL="914400" lvl="1" indent="-228600" rtl="0">
              <a:lnSpc>
                <a:spcPct val="100000"/>
              </a:lnSpc>
              <a:spcBef>
                <a:spcPts val="0"/>
              </a:spcBef>
              <a:spcAft>
                <a:spcPts val="800"/>
              </a:spcAft>
            </a:pPr>
            <a:r>
              <a:rPr lang="en" dirty="0"/>
              <a:t>Seek answer in tables on the Web</a:t>
            </a:r>
          </a:p>
        </p:txBody>
      </p:sp>
      <p:pic>
        <p:nvPicPr>
          <p:cNvPr id="1197" name="Shape 1197"/>
          <p:cNvPicPr preferRelativeResize="0"/>
          <p:nvPr/>
        </p:nvPicPr>
        <p:blipFill>
          <a:blip r:embed="rId3">
            <a:alphaModFix/>
          </a:blip>
          <a:stretch>
            <a:fillRect/>
          </a:stretch>
        </p:blipFill>
        <p:spPr>
          <a:xfrm>
            <a:off x="6804823" y="1636500"/>
            <a:ext cx="1186780" cy="890074"/>
          </a:xfrm>
          <a:prstGeom prst="rect">
            <a:avLst/>
          </a:prstGeom>
          <a:noFill/>
          <a:ln>
            <a:noFill/>
          </a:ln>
        </p:spPr>
      </p:pic>
      <p:pic>
        <p:nvPicPr>
          <p:cNvPr id="1198" name="Shape 1198"/>
          <p:cNvPicPr preferRelativeResize="0"/>
          <p:nvPr/>
        </p:nvPicPr>
        <p:blipFill>
          <a:blip r:embed="rId4">
            <a:alphaModFix/>
          </a:blip>
          <a:stretch>
            <a:fillRect/>
          </a:stretch>
        </p:blipFill>
        <p:spPr>
          <a:xfrm>
            <a:off x="5043612" y="683349"/>
            <a:ext cx="1209850" cy="984650"/>
          </a:xfrm>
          <a:prstGeom prst="rect">
            <a:avLst/>
          </a:prstGeom>
          <a:noFill/>
          <a:ln>
            <a:noFill/>
          </a:ln>
        </p:spPr>
      </p:pic>
      <p:pic>
        <p:nvPicPr>
          <p:cNvPr id="1199" name="Shape 1199"/>
          <p:cNvPicPr preferRelativeResize="0"/>
          <p:nvPr/>
        </p:nvPicPr>
        <p:blipFill>
          <a:blip r:embed="rId5">
            <a:alphaModFix/>
          </a:blip>
          <a:stretch>
            <a:fillRect/>
          </a:stretch>
        </p:blipFill>
        <p:spPr>
          <a:xfrm>
            <a:off x="5233074" y="3309750"/>
            <a:ext cx="792750" cy="837123"/>
          </a:xfrm>
          <a:prstGeom prst="rect">
            <a:avLst/>
          </a:prstGeom>
          <a:noFill/>
          <a:ln>
            <a:noFill/>
          </a:ln>
        </p:spPr>
      </p:pic>
      <p:pic>
        <p:nvPicPr>
          <p:cNvPr id="1200" name="Shape 1200"/>
          <p:cNvPicPr preferRelativeResize="0"/>
          <p:nvPr/>
        </p:nvPicPr>
        <p:blipFill>
          <a:blip r:embed="rId6">
            <a:alphaModFix/>
          </a:blip>
          <a:stretch>
            <a:fillRect/>
          </a:stretch>
        </p:blipFill>
        <p:spPr>
          <a:xfrm>
            <a:off x="-11921" y="2871556"/>
            <a:ext cx="519198" cy="519201"/>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Entity Attribute Query </a:t>
            </a:r>
          </a:p>
        </p:txBody>
      </p:sp>
      <p:sp>
        <p:nvSpPr>
          <p:cNvPr id="322" name="Shape 322"/>
          <p:cNvSpPr txBox="1">
            <a:spLocks noGrp="1"/>
          </p:cNvSpPr>
          <p:nvPr>
            <p:ph type="body" idx="1"/>
          </p:nvPr>
        </p:nvSpPr>
        <p:spPr>
          <a:xfrm>
            <a:off x="2110150" y="1440275"/>
            <a:ext cx="6722100" cy="3128700"/>
          </a:xfrm>
          <a:prstGeom prst="rect">
            <a:avLst/>
          </a:prstGeom>
        </p:spPr>
        <p:txBody>
          <a:bodyPr lIns="91425" tIns="91425" rIns="91425" bIns="91425" anchor="t" anchorCtr="0">
            <a:noAutofit/>
          </a:bodyPr>
          <a:lstStyle/>
          <a:p>
            <a:pPr lvl="0">
              <a:lnSpc>
                <a:spcPct val="100000"/>
              </a:lnSpc>
              <a:spcBef>
                <a:spcPts val="0"/>
              </a:spcBef>
              <a:spcAft>
                <a:spcPts val="0"/>
              </a:spcAft>
              <a:buClr>
                <a:schemeClr val="dk1"/>
              </a:buClr>
              <a:buSzPct val="36666"/>
              <a:buFont typeface="Arial"/>
              <a:buNone/>
            </a:pPr>
            <a:r>
              <a:rPr lang="en" sz="3000">
                <a:solidFill>
                  <a:srgbClr val="000000"/>
                </a:solidFill>
              </a:rPr>
              <a:t>Donald Trump Net Worth</a:t>
            </a:r>
          </a:p>
          <a:p>
            <a:pPr lvl="0" rt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advTm="5141"/>
    </mc:Choice>
    <mc:Fallback>
      <p:transition spd="slow" advTm="514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Shape 1205"/>
          <p:cNvSpPr txBox="1">
            <a:spLocks noGrp="1"/>
          </p:cNvSpPr>
          <p:nvPr>
            <p:ph type="title"/>
          </p:nvPr>
        </p:nvSpPr>
        <p:spPr>
          <a:xfrm>
            <a:off x="256775" y="-43675"/>
            <a:ext cx="8520600" cy="572700"/>
          </a:xfrm>
          <a:prstGeom prst="rect">
            <a:avLst/>
          </a:prstGeom>
        </p:spPr>
        <p:txBody>
          <a:bodyPr lIns="91425" tIns="91425" rIns="91425" bIns="91425" anchor="t" anchorCtr="0">
            <a:noAutofit/>
          </a:bodyPr>
          <a:lstStyle/>
          <a:p>
            <a:pPr lvl="0" rtl="0">
              <a:spcBef>
                <a:spcPts val="0"/>
              </a:spcBef>
              <a:buNone/>
            </a:pPr>
            <a:r>
              <a:rPr lang="en"/>
              <a:t>Components of an entity-attribute answer engine</a:t>
            </a:r>
          </a:p>
        </p:txBody>
      </p:sp>
      <p:cxnSp>
        <p:nvCxnSpPr>
          <p:cNvPr id="1206" name="Shape 1206"/>
          <p:cNvCxnSpPr>
            <a:stCxn id="1207" idx="3"/>
            <a:endCxn id="1208" idx="1"/>
          </p:cNvCxnSpPr>
          <p:nvPr/>
        </p:nvCxnSpPr>
        <p:spPr>
          <a:xfrm rot="10800000" flipH="1">
            <a:off x="4799875" y="1526250"/>
            <a:ext cx="789000" cy="2100"/>
          </a:xfrm>
          <a:prstGeom prst="straightConnector1">
            <a:avLst/>
          </a:prstGeom>
          <a:noFill/>
          <a:ln w="38100" cap="flat" cmpd="sng">
            <a:solidFill>
              <a:schemeClr val="dk2"/>
            </a:solidFill>
            <a:prstDash val="dot"/>
            <a:round/>
            <a:headEnd type="none" w="lg" len="lg"/>
            <a:tailEnd type="triangle" w="lg" len="lg"/>
          </a:ln>
        </p:spPr>
      </p:cxnSp>
      <p:cxnSp>
        <p:nvCxnSpPr>
          <p:cNvPr id="1209" name="Shape 1209"/>
          <p:cNvCxnSpPr/>
          <p:nvPr/>
        </p:nvCxnSpPr>
        <p:spPr>
          <a:xfrm>
            <a:off x="6522850" y="2681850"/>
            <a:ext cx="4500" cy="217200"/>
          </a:xfrm>
          <a:prstGeom prst="straightConnector1">
            <a:avLst/>
          </a:prstGeom>
          <a:noFill/>
          <a:ln w="9525" cap="flat" cmpd="sng">
            <a:solidFill>
              <a:schemeClr val="dk2"/>
            </a:solidFill>
            <a:prstDash val="solid"/>
            <a:round/>
            <a:headEnd type="none" w="lg" len="lg"/>
            <a:tailEnd type="triangle" w="lg" len="lg"/>
          </a:ln>
        </p:spPr>
      </p:cxnSp>
      <p:grpSp>
        <p:nvGrpSpPr>
          <p:cNvPr id="1210" name="Shape 1210"/>
          <p:cNvGrpSpPr/>
          <p:nvPr/>
        </p:nvGrpSpPr>
        <p:grpSpPr>
          <a:xfrm>
            <a:off x="5067750" y="2725362"/>
            <a:ext cx="4182650" cy="948987"/>
            <a:chOff x="5067750" y="2725362"/>
            <a:chExt cx="4182650" cy="948987"/>
          </a:xfrm>
        </p:grpSpPr>
        <p:cxnSp>
          <p:nvCxnSpPr>
            <p:cNvPr id="1211" name="Shape 1211"/>
            <p:cNvCxnSpPr>
              <a:stCxn id="1212" idx="3"/>
            </p:cNvCxnSpPr>
            <p:nvPr/>
          </p:nvCxnSpPr>
          <p:spPr>
            <a:xfrm>
              <a:off x="7780675" y="3158650"/>
              <a:ext cx="402000" cy="10200"/>
            </a:xfrm>
            <a:prstGeom prst="straightConnector1">
              <a:avLst/>
            </a:prstGeom>
            <a:noFill/>
            <a:ln w="9525" cap="flat" cmpd="sng">
              <a:solidFill>
                <a:schemeClr val="dk2"/>
              </a:solidFill>
              <a:prstDash val="solid"/>
              <a:round/>
              <a:headEnd type="none" w="lg" len="lg"/>
              <a:tailEnd type="triangle" w="lg" len="lg"/>
            </a:ln>
          </p:spPr>
        </p:cxnSp>
        <p:grpSp>
          <p:nvGrpSpPr>
            <p:cNvPr id="1213" name="Shape 1213"/>
            <p:cNvGrpSpPr/>
            <p:nvPr/>
          </p:nvGrpSpPr>
          <p:grpSpPr>
            <a:xfrm>
              <a:off x="5067750" y="2725362"/>
              <a:ext cx="4182650" cy="948987"/>
              <a:chOff x="5067750" y="2725362"/>
              <a:chExt cx="4182650" cy="948987"/>
            </a:xfrm>
          </p:grpSpPr>
          <p:sp>
            <p:nvSpPr>
              <p:cNvPr id="1212" name="Shape 1212"/>
              <p:cNvSpPr/>
              <p:nvPr/>
            </p:nvSpPr>
            <p:spPr>
              <a:xfrm>
                <a:off x="5588850" y="2957500"/>
                <a:ext cx="2191825" cy="402300"/>
              </a:xfrm>
              <a:prstGeom prst="flowChartProcess">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Answer in KB?</a:t>
                </a:r>
              </a:p>
            </p:txBody>
          </p:sp>
          <p:cxnSp>
            <p:nvCxnSpPr>
              <p:cNvPr id="1214" name="Shape 1214"/>
              <p:cNvCxnSpPr>
                <a:endCxn id="1212" idx="1"/>
              </p:cNvCxnSpPr>
              <p:nvPr/>
            </p:nvCxnSpPr>
            <p:spPr>
              <a:xfrm>
                <a:off x="5067750" y="2907550"/>
                <a:ext cx="521100" cy="251100"/>
              </a:xfrm>
              <a:prstGeom prst="straightConnector1">
                <a:avLst/>
              </a:prstGeom>
              <a:noFill/>
              <a:ln w="38100" cap="flat" cmpd="sng">
                <a:solidFill>
                  <a:schemeClr val="dk2"/>
                </a:solidFill>
                <a:prstDash val="dot"/>
                <a:round/>
                <a:headEnd type="none" w="lg" len="lg"/>
                <a:tailEnd type="triangle" w="lg" len="lg"/>
              </a:ln>
            </p:spPr>
          </p:cxnSp>
          <p:sp>
            <p:nvSpPr>
              <p:cNvPr id="1215" name="Shape 1215"/>
              <p:cNvSpPr txBox="1"/>
              <p:nvPr/>
            </p:nvSpPr>
            <p:spPr>
              <a:xfrm>
                <a:off x="5318775" y="3342850"/>
                <a:ext cx="1601700" cy="331500"/>
              </a:xfrm>
              <a:prstGeom prst="rect">
                <a:avLst/>
              </a:prstGeom>
              <a:noFill/>
              <a:ln>
                <a:noFill/>
              </a:ln>
            </p:spPr>
            <p:txBody>
              <a:bodyPr lIns="91425" tIns="91425" rIns="91425" bIns="91425" anchor="t" anchorCtr="0">
                <a:noAutofit/>
              </a:bodyPr>
              <a:lstStyle/>
              <a:p>
                <a:pPr lvl="0" rtl="0">
                  <a:spcBef>
                    <a:spcPts val="0"/>
                  </a:spcBef>
                  <a:buNone/>
                </a:pPr>
                <a:r>
                  <a:rPr lang="en"/>
                  <a:t>No: Tail query</a:t>
                </a:r>
              </a:p>
            </p:txBody>
          </p:sp>
          <p:sp>
            <p:nvSpPr>
              <p:cNvPr id="1216" name="Shape 1216"/>
              <p:cNvSpPr txBox="1"/>
              <p:nvPr/>
            </p:nvSpPr>
            <p:spPr>
              <a:xfrm>
                <a:off x="7729400" y="2725362"/>
                <a:ext cx="1521000" cy="331500"/>
              </a:xfrm>
              <a:prstGeom prst="rect">
                <a:avLst/>
              </a:prstGeom>
              <a:noFill/>
              <a:ln>
                <a:noFill/>
              </a:ln>
            </p:spPr>
            <p:txBody>
              <a:bodyPr lIns="91425" tIns="91425" rIns="91425" bIns="91425" anchor="t" anchorCtr="0">
                <a:noAutofit/>
              </a:bodyPr>
              <a:lstStyle/>
              <a:p>
                <a:pPr lvl="0" rtl="0">
                  <a:spcBef>
                    <a:spcPts val="0"/>
                  </a:spcBef>
                  <a:buNone/>
                </a:pPr>
                <a:r>
                  <a:rPr lang="en"/>
                  <a:t>Yes: Head query</a:t>
                </a:r>
              </a:p>
            </p:txBody>
          </p:sp>
          <p:sp>
            <p:nvSpPr>
              <p:cNvPr id="1217" name="Shape 1217"/>
              <p:cNvSpPr txBox="1"/>
              <p:nvPr/>
            </p:nvSpPr>
            <p:spPr>
              <a:xfrm>
                <a:off x="8197800" y="2984275"/>
                <a:ext cx="662700" cy="331500"/>
              </a:xfrm>
              <a:prstGeom prst="rect">
                <a:avLst/>
              </a:prstGeom>
              <a:noFill/>
              <a:ln>
                <a:noFill/>
              </a:ln>
            </p:spPr>
            <p:txBody>
              <a:bodyPr lIns="91425" tIns="91425" rIns="91425" bIns="91425" anchor="t" anchorCtr="0">
                <a:noAutofit/>
              </a:bodyPr>
              <a:lstStyle/>
              <a:p>
                <a:pPr lvl="0" rtl="0">
                  <a:spcBef>
                    <a:spcPts val="0"/>
                  </a:spcBef>
                  <a:buNone/>
                </a:pPr>
                <a:r>
                  <a:rPr lang="en" b="1"/>
                  <a:t>Done</a:t>
                </a:r>
              </a:p>
            </p:txBody>
          </p:sp>
          <p:cxnSp>
            <p:nvCxnSpPr>
              <p:cNvPr id="1218" name="Shape 1218"/>
              <p:cNvCxnSpPr/>
              <p:nvPr/>
            </p:nvCxnSpPr>
            <p:spPr>
              <a:xfrm>
                <a:off x="6561200" y="3391975"/>
                <a:ext cx="4500" cy="217200"/>
              </a:xfrm>
              <a:prstGeom prst="straightConnector1">
                <a:avLst/>
              </a:prstGeom>
              <a:noFill/>
              <a:ln w="9525" cap="flat" cmpd="sng">
                <a:solidFill>
                  <a:schemeClr val="dk2"/>
                </a:solidFill>
                <a:prstDash val="solid"/>
                <a:round/>
                <a:headEnd type="none" w="lg" len="lg"/>
                <a:tailEnd type="triangle" w="lg" len="lg"/>
              </a:ln>
            </p:spPr>
          </p:cxnSp>
        </p:grpSp>
      </p:grpSp>
      <p:grpSp>
        <p:nvGrpSpPr>
          <p:cNvPr id="1219" name="Shape 1219"/>
          <p:cNvGrpSpPr/>
          <p:nvPr/>
        </p:nvGrpSpPr>
        <p:grpSpPr>
          <a:xfrm>
            <a:off x="5318775" y="3595500"/>
            <a:ext cx="3979152" cy="1605204"/>
            <a:chOff x="5318775" y="3595500"/>
            <a:chExt cx="3979152" cy="1605204"/>
          </a:xfrm>
        </p:grpSpPr>
        <p:sp>
          <p:nvSpPr>
            <p:cNvPr id="1220" name="Shape 1220"/>
            <p:cNvSpPr/>
            <p:nvPr/>
          </p:nvSpPr>
          <p:spPr>
            <a:xfrm>
              <a:off x="5318775" y="3595500"/>
              <a:ext cx="3979152" cy="1605204"/>
            </a:xfrm>
            <a:prstGeom prst="cloud">
              <a:avLst/>
            </a:prstGeom>
            <a:solidFill>
              <a:srgbClr val="C9DAF8"/>
            </a:solidFill>
            <a:ln>
              <a:noFill/>
            </a:ln>
          </p:spPr>
          <p:txBody>
            <a:bodyPr lIns="91425" tIns="91425" rIns="91425" bIns="91425" anchor="ctr" anchorCtr="0">
              <a:noAutofit/>
            </a:bodyPr>
            <a:lstStyle/>
            <a:p>
              <a:pPr lvl="0" rtl="0">
                <a:spcBef>
                  <a:spcPts val="0"/>
                </a:spcBef>
                <a:buNone/>
              </a:pPr>
              <a:r>
                <a:rPr lang="en" sz="2400"/>
                <a:t>Extract from Web</a:t>
              </a:r>
            </a:p>
            <a:p>
              <a:pPr lvl="0" rtl="0">
                <a:spcBef>
                  <a:spcPts val="0"/>
                </a:spcBef>
                <a:buNone/>
              </a:pPr>
              <a:r>
                <a:rPr lang="en" sz="1800"/>
                <a:t>Text /     Tables   / Lists</a:t>
              </a:r>
            </a:p>
            <a:p>
              <a:pPr lvl="0" rtl="0">
                <a:spcBef>
                  <a:spcPts val="0"/>
                </a:spcBef>
                <a:buNone/>
              </a:pPr>
              <a:endParaRPr sz="1800"/>
            </a:p>
            <a:p>
              <a:pPr lvl="0" rtl="0">
                <a:spcBef>
                  <a:spcPts val="0"/>
                </a:spcBef>
                <a:buNone/>
              </a:pPr>
              <a:endParaRPr sz="1800"/>
            </a:p>
          </p:txBody>
        </p:sp>
        <p:pic>
          <p:nvPicPr>
            <p:cNvPr id="1221" name="Shape 1221"/>
            <p:cNvPicPr preferRelativeResize="0"/>
            <p:nvPr/>
          </p:nvPicPr>
          <p:blipFill>
            <a:blip r:embed="rId3">
              <a:alphaModFix/>
            </a:blip>
            <a:stretch>
              <a:fillRect/>
            </a:stretch>
          </p:blipFill>
          <p:spPr>
            <a:xfrm>
              <a:off x="5764350" y="4415049"/>
              <a:ext cx="925489" cy="560500"/>
            </a:xfrm>
            <a:prstGeom prst="rect">
              <a:avLst/>
            </a:prstGeom>
            <a:noFill/>
            <a:ln>
              <a:noFill/>
            </a:ln>
          </p:spPr>
        </p:pic>
        <p:pic>
          <p:nvPicPr>
            <p:cNvPr id="1222" name="Shape 1222"/>
            <p:cNvPicPr preferRelativeResize="0"/>
            <p:nvPr/>
          </p:nvPicPr>
          <p:blipFill>
            <a:blip r:embed="rId4">
              <a:alphaModFix/>
            </a:blip>
            <a:stretch>
              <a:fillRect/>
            </a:stretch>
          </p:blipFill>
          <p:spPr>
            <a:xfrm>
              <a:off x="6717050" y="4378300"/>
              <a:ext cx="1229700" cy="572700"/>
            </a:xfrm>
            <a:prstGeom prst="rect">
              <a:avLst/>
            </a:prstGeom>
            <a:noFill/>
            <a:ln>
              <a:noFill/>
            </a:ln>
          </p:spPr>
        </p:pic>
      </p:grpSp>
      <p:grpSp>
        <p:nvGrpSpPr>
          <p:cNvPr id="1223" name="Shape 1223"/>
          <p:cNvGrpSpPr/>
          <p:nvPr/>
        </p:nvGrpSpPr>
        <p:grpSpPr>
          <a:xfrm>
            <a:off x="5244900" y="651475"/>
            <a:ext cx="3670500" cy="1535250"/>
            <a:chOff x="5244900" y="651475"/>
            <a:chExt cx="3670500" cy="1535250"/>
          </a:xfrm>
        </p:grpSpPr>
        <p:sp>
          <p:nvSpPr>
            <p:cNvPr id="1224" name="Shape 1224"/>
            <p:cNvSpPr/>
            <p:nvPr/>
          </p:nvSpPr>
          <p:spPr>
            <a:xfrm>
              <a:off x="5588850" y="651475"/>
              <a:ext cx="2143950" cy="437700"/>
            </a:xfrm>
            <a:prstGeom prst="flowChartManualInpu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User Query Q</a:t>
              </a:r>
            </a:p>
          </p:txBody>
        </p:sp>
        <p:sp>
          <p:nvSpPr>
            <p:cNvPr id="1208" name="Shape 1208"/>
            <p:cNvSpPr/>
            <p:nvPr/>
          </p:nvSpPr>
          <p:spPr>
            <a:xfrm>
              <a:off x="5588850" y="1307375"/>
              <a:ext cx="1949200" cy="437700"/>
            </a:xfrm>
            <a:prstGeom prst="flowChartProcess">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Query type?</a:t>
              </a:r>
            </a:p>
          </p:txBody>
        </p:sp>
        <p:sp>
          <p:nvSpPr>
            <p:cNvPr id="1225" name="Shape 1225"/>
            <p:cNvSpPr txBox="1"/>
            <p:nvPr/>
          </p:nvSpPr>
          <p:spPr>
            <a:xfrm>
              <a:off x="5244900" y="1705787"/>
              <a:ext cx="1867500" cy="331500"/>
            </a:xfrm>
            <a:prstGeom prst="rect">
              <a:avLst/>
            </a:prstGeom>
            <a:noFill/>
            <a:ln>
              <a:noFill/>
            </a:ln>
          </p:spPr>
          <p:txBody>
            <a:bodyPr lIns="91425" tIns="91425" rIns="91425" bIns="91425" anchor="t" anchorCtr="0">
              <a:noAutofit/>
            </a:bodyPr>
            <a:lstStyle/>
            <a:p>
              <a:pPr lvl="0" rtl="0">
                <a:spcBef>
                  <a:spcPts val="0"/>
                </a:spcBef>
                <a:buNone/>
              </a:pPr>
              <a:r>
                <a:rPr lang="en"/>
                <a:t>Entity-attribute </a:t>
              </a:r>
            </a:p>
            <a:p>
              <a:pPr lvl="0" rtl="0">
                <a:spcBef>
                  <a:spcPts val="0"/>
                </a:spcBef>
                <a:buNone/>
              </a:pPr>
              <a:r>
                <a:rPr lang="en"/>
                <a:t>query</a:t>
              </a:r>
            </a:p>
          </p:txBody>
        </p:sp>
        <p:cxnSp>
          <p:nvCxnSpPr>
            <p:cNvPr id="1226" name="Shape 1226"/>
            <p:cNvCxnSpPr/>
            <p:nvPr/>
          </p:nvCxnSpPr>
          <p:spPr>
            <a:xfrm>
              <a:off x="6522850" y="1089175"/>
              <a:ext cx="4500" cy="217200"/>
            </a:xfrm>
            <a:prstGeom prst="straightConnector1">
              <a:avLst/>
            </a:prstGeom>
            <a:noFill/>
            <a:ln w="9525" cap="flat" cmpd="sng">
              <a:solidFill>
                <a:schemeClr val="dk2"/>
              </a:solidFill>
              <a:prstDash val="solid"/>
              <a:round/>
              <a:headEnd type="none" w="lg" len="lg"/>
              <a:tailEnd type="triangle" w="lg" len="lg"/>
            </a:ln>
          </p:spPr>
        </p:cxnSp>
        <p:cxnSp>
          <p:nvCxnSpPr>
            <p:cNvPr id="1227" name="Shape 1227"/>
            <p:cNvCxnSpPr/>
            <p:nvPr/>
          </p:nvCxnSpPr>
          <p:spPr>
            <a:xfrm>
              <a:off x="6532100" y="1784425"/>
              <a:ext cx="9300" cy="402300"/>
            </a:xfrm>
            <a:prstGeom prst="straightConnector1">
              <a:avLst/>
            </a:prstGeom>
            <a:noFill/>
            <a:ln w="9525" cap="flat" cmpd="sng">
              <a:solidFill>
                <a:schemeClr val="dk2"/>
              </a:solidFill>
              <a:prstDash val="solid"/>
              <a:round/>
              <a:headEnd type="none" w="lg" len="lg"/>
              <a:tailEnd type="triangle" w="lg" len="lg"/>
            </a:ln>
          </p:spPr>
        </p:cxnSp>
        <p:grpSp>
          <p:nvGrpSpPr>
            <p:cNvPr id="1228" name="Shape 1228"/>
            <p:cNvGrpSpPr/>
            <p:nvPr/>
          </p:nvGrpSpPr>
          <p:grpSpPr>
            <a:xfrm>
              <a:off x="7433524" y="1169575"/>
              <a:ext cx="1481875" cy="936200"/>
              <a:chOff x="7433524" y="1169575"/>
              <a:chExt cx="1481875" cy="936200"/>
            </a:xfrm>
          </p:grpSpPr>
          <p:cxnSp>
            <p:nvCxnSpPr>
              <p:cNvPr id="1229" name="Shape 1229"/>
              <p:cNvCxnSpPr/>
              <p:nvPr/>
            </p:nvCxnSpPr>
            <p:spPr>
              <a:xfrm>
                <a:off x="7528550" y="1368375"/>
                <a:ext cx="189600" cy="4500"/>
              </a:xfrm>
              <a:prstGeom prst="straightConnector1">
                <a:avLst/>
              </a:prstGeom>
              <a:noFill/>
              <a:ln w="9525" cap="flat" cmpd="sng">
                <a:solidFill>
                  <a:schemeClr val="dk2"/>
                </a:solidFill>
                <a:prstDash val="solid"/>
                <a:round/>
                <a:headEnd type="none" w="lg" len="lg"/>
                <a:tailEnd type="triangle" w="lg" len="lg"/>
              </a:ln>
            </p:spPr>
          </p:cxnSp>
          <p:sp>
            <p:nvSpPr>
              <p:cNvPr id="1230" name="Shape 1230"/>
              <p:cNvSpPr txBox="1"/>
              <p:nvPr/>
            </p:nvSpPr>
            <p:spPr>
              <a:xfrm>
                <a:off x="7685700" y="1169575"/>
                <a:ext cx="1229700" cy="310800"/>
              </a:xfrm>
              <a:prstGeom prst="rect">
                <a:avLst/>
              </a:prstGeom>
              <a:noFill/>
              <a:ln>
                <a:noFill/>
              </a:ln>
            </p:spPr>
            <p:txBody>
              <a:bodyPr lIns="91425" tIns="91425" rIns="91425" bIns="91425" anchor="t" anchorCtr="0">
                <a:noAutofit/>
              </a:bodyPr>
              <a:lstStyle/>
              <a:p>
                <a:pPr lvl="0" rtl="0">
                  <a:spcBef>
                    <a:spcPts val="0"/>
                  </a:spcBef>
                  <a:buNone/>
                </a:pPr>
                <a:r>
                  <a:rPr lang="en"/>
                  <a:t>Navigational</a:t>
                </a:r>
              </a:p>
            </p:txBody>
          </p:sp>
          <p:cxnSp>
            <p:nvCxnSpPr>
              <p:cNvPr id="1231" name="Shape 1231"/>
              <p:cNvCxnSpPr/>
              <p:nvPr/>
            </p:nvCxnSpPr>
            <p:spPr>
              <a:xfrm>
                <a:off x="7528550" y="1596975"/>
                <a:ext cx="189600" cy="4500"/>
              </a:xfrm>
              <a:prstGeom prst="straightConnector1">
                <a:avLst/>
              </a:prstGeom>
              <a:noFill/>
              <a:ln w="9525" cap="flat" cmpd="sng">
                <a:solidFill>
                  <a:schemeClr val="dk2"/>
                </a:solidFill>
                <a:prstDash val="solid"/>
                <a:round/>
                <a:headEnd type="none" w="lg" len="lg"/>
                <a:tailEnd type="triangle" w="lg" len="lg"/>
              </a:ln>
            </p:spPr>
          </p:cxnSp>
          <p:sp>
            <p:nvSpPr>
              <p:cNvPr id="1232" name="Shape 1232"/>
              <p:cNvSpPr txBox="1"/>
              <p:nvPr/>
            </p:nvSpPr>
            <p:spPr>
              <a:xfrm>
                <a:off x="7685700" y="1398175"/>
                <a:ext cx="1229700" cy="310800"/>
              </a:xfrm>
              <a:prstGeom prst="rect">
                <a:avLst/>
              </a:prstGeom>
              <a:noFill/>
              <a:ln>
                <a:noFill/>
              </a:ln>
            </p:spPr>
            <p:txBody>
              <a:bodyPr lIns="91425" tIns="91425" rIns="91425" bIns="91425" anchor="t" anchorCtr="0">
                <a:noAutofit/>
              </a:bodyPr>
              <a:lstStyle/>
              <a:p>
                <a:pPr lvl="0" rtl="0">
                  <a:spcBef>
                    <a:spcPts val="0"/>
                  </a:spcBef>
                  <a:buNone/>
                </a:pPr>
                <a:r>
                  <a:rPr lang="en"/>
                  <a:t>List seeking</a:t>
                </a:r>
              </a:p>
            </p:txBody>
          </p:sp>
          <p:sp>
            <p:nvSpPr>
              <p:cNvPr id="1233" name="Shape 1233"/>
              <p:cNvSpPr txBox="1"/>
              <p:nvPr/>
            </p:nvSpPr>
            <p:spPr>
              <a:xfrm>
                <a:off x="7685700" y="1638400"/>
                <a:ext cx="1229700" cy="310800"/>
              </a:xfrm>
              <a:prstGeom prst="rect">
                <a:avLst/>
              </a:prstGeom>
              <a:noFill/>
              <a:ln>
                <a:noFill/>
              </a:ln>
            </p:spPr>
            <p:txBody>
              <a:bodyPr lIns="91425" tIns="91425" rIns="91425" bIns="91425" anchor="t" anchorCtr="0">
                <a:noAutofit/>
              </a:bodyPr>
              <a:lstStyle/>
              <a:p>
                <a:pPr lvl="0" rtl="0">
                  <a:spcBef>
                    <a:spcPts val="0"/>
                  </a:spcBef>
                  <a:buNone/>
                </a:pPr>
                <a:r>
                  <a:rPr lang="en"/>
                  <a:t>Entity</a:t>
                </a:r>
              </a:p>
            </p:txBody>
          </p:sp>
          <p:cxnSp>
            <p:nvCxnSpPr>
              <p:cNvPr id="1234" name="Shape 1234"/>
              <p:cNvCxnSpPr>
                <a:endCxn id="1233" idx="1"/>
              </p:cNvCxnSpPr>
              <p:nvPr/>
            </p:nvCxnSpPr>
            <p:spPr>
              <a:xfrm>
                <a:off x="7533300" y="1742800"/>
                <a:ext cx="152400" cy="51000"/>
              </a:xfrm>
              <a:prstGeom prst="straightConnector1">
                <a:avLst/>
              </a:prstGeom>
              <a:noFill/>
              <a:ln w="9525" cap="flat" cmpd="sng">
                <a:solidFill>
                  <a:schemeClr val="dk2"/>
                </a:solidFill>
                <a:prstDash val="solid"/>
                <a:round/>
                <a:headEnd type="none" w="lg" len="lg"/>
                <a:tailEnd type="triangle" w="lg" len="lg"/>
              </a:ln>
            </p:spPr>
          </p:cxnSp>
          <p:cxnSp>
            <p:nvCxnSpPr>
              <p:cNvPr id="1235" name="Shape 1235"/>
              <p:cNvCxnSpPr/>
              <p:nvPr/>
            </p:nvCxnSpPr>
            <p:spPr>
              <a:xfrm>
                <a:off x="7489025" y="1752050"/>
                <a:ext cx="335400" cy="245100"/>
              </a:xfrm>
              <a:prstGeom prst="straightConnector1">
                <a:avLst/>
              </a:prstGeom>
              <a:noFill/>
              <a:ln w="9525" cap="flat" cmpd="sng">
                <a:solidFill>
                  <a:schemeClr val="dk2"/>
                </a:solidFill>
                <a:prstDash val="solid"/>
                <a:round/>
                <a:headEnd type="none" w="lg" len="lg"/>
                <a:tailEnd type="triangle" w="lg" len="lg"/>
              </a:ln>
            </p:spPr>
          </p:cxnSp>
          <p:sp>
            <p:nvSpPr>
              <p:cNvPr id="1236" name="Shape 1236"/>
              <p:cNvSpPr/>
              <p:nvPr/>
            </p:nvSpPr>
            <p:spPr>
              <a:xfrm>
                <a:off x="7861400" y="1978575"/>
                <a:ext cx="50700" cy="510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7" name="Shape 1237"/>
              <p:cNvSpPr/>
              <p:nvPr/>
            </p:nvSpPr>
            <p:spPr>
              <a:xfrm>
                <a:off x="7861400" y="2054775"/>
                <a:ext cx="50700" cy="510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38" name="Shape 1238"/>
              <p:cNvCxnSpPr>
                <a:endCxn id="1237" idx="3"/>
              </p:cNvCxnSpPr>
              <p:nvPr/>
            </p:nvCxnSpPr>
            <p:spPr>
              <a:xfrm>
                <a:off x="7433524" y="1752106"/>
                <a:ext cx="435300" cy="346200"/>
              </a:xfrm>
              <a:prstGeom prst="straightConnector1">
                <a:avLst/>
              </a:prstGeom>
              <a:noFill/>
              <a:ln w="9525" cap="flat" cmpd="sng">
                <a:solidFill>
                  <a:schemeClr val="dk2"/>
                </a:solidFill>
                <a:prstDash val="solid"/>
                <a:round/>
                <a:headEnd type="none" w="lg" len="lg"/>
                <a:tailEnd type="triangle" w="lg" len="lg"/>
              </a:ln>
            </p:spPr>
          </p:cxnSp>
        </p:grpSp>
      </p:grpSp>
      <p:grpSp>
        <p:nvGrpSpPr>
          <p:cNvPr id="1239" name="Shape 1239"/>
          <p:cNvGrpSpPr/>
          <p:nvPr/>
        </p:nvGrpSpPr>
        <p:grpSpPr>
          <a:xfrm>
            <a:off x="-140675" y="692975"/>
            <a:ext cx="6591050" cy="4407025"/>
            <a:chOff x="-140675" y="692975"/>
            <a:chExt cx="6591050" cy="4407025"/>
          </a:xfrm>
        </p:grpSpPr>
        <p:grpSp>
          <p:nvGrpSpPr>
            <p:cNvPr id="1240" name="Shape 1240"/>
            <p:cNvGrpSpPr/>
            <p:nvPr/>
          </p:nvGrpSpPr>
          <p:grpSpPr>
            <a:xfrm>
              <a:off x="-140675" y="692975"/>
              <a:ext cx="6591050" cy="4407025"/>
              <a:chOff x="-140675" y="692975"/>
              <a:chExt cx="6591050" cy="4407025"/>
            </a:xfrm>
          </p:grpSpPr>
          <p:grpSp>
            <p:nvGrpSpPr>
              <p:cNvPr id="1241" name="Shape 1241"/>
              <p:cNvGrpSpPr/>
              <p:nvPr/>
            </p:nvGrpSpPr>
            <p:grpSpPr>
              <a:xfrm>
                <a:off x="-140675" y="692975"/>
                <a:ext cx="6591050" cy="4407025"/>
                <a:chOff x="-140675" y="692975"/>
                <a:chExt cx="6591050" cy="4407025"/>
              </a:xfrm>
            </p:grpSpPr>
            <p:sp>
              <p:nvSpPr>
                <p:cNvPr id="1242" name="Shape 1242"/>
                <p:cNvSpPr/>
                <p:nvPr/>
              </p:nvSpPr>
              <p:spPr>
                <a:xfrm>
                  <a:off x="263475" y="1255450"/>
                  <a:ext cx="5263200" cy="3768600"/>
                </a:xfrm>
                <a:prstGeom prst="trapezoid">
                  <a:avLst>
                    <a:gd name="adj" fmla="val 25000"/>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p:txBody>
            </p:sp>
            <p:sp>
              <p:nvSpPr>
                <p:cNvPr id="1243" name="Shape 1243"/>
                <p:cNvSpPr txBox="1"/>
                <p:nvPr/>
              </p:nvSpPr>
              <p:spPr>
                <a:xfrm>
                  <a:off x="1186850" y="692975"/>
                  <a:ext cx="2873700" cy="442200"/>
                </a:xfrm>
                <a:prstGeom prst="rect">
                  <a:avLst/>
                </a:prstGeom>
                <a:noFill/>
                <a:ln>
                  <a:noFill/>
                </a:ln>
              </p:spPr>
              <p:txBody>
                <a:bodyPr lIns="91425" tIns="91425" rIns="91425" bIns="91425" anchor="t" anchorCtr="0">
                  <a:noAutofit/>
                </a:bodyPr>
                <a:lstStyle/>
                <a:p>
                  <a:pPr lvl="0" rtl="0">
                    <a:spcBef>
                      <a:spcPts val="0"/>
                    </a:spcBef>
                    <a:buNone/>
                  </a:pPr>
                  <a:r>
                    <a:rPr lang="en" sz="2400"/>
                    <a:t> Knowledge Base</a:t>
                  </a:r>
                </a:p>
              </p:txBody>
            </p:sp>
            <p:cxnSp>
              <p:nvCxnSpPr>
                <p:cNvPr id="1244" name="Shape 1244"/>
                <p:cNvCxnSpPr/>
                <p:nvPr/>
              </p:nvCxnSpPr>
              <p:spPr>
                <a:xfrm>
                  <a:off x="904350" y="2636025"/>
                  <a:ext cx="3979200" cy="20100"/>
                </a:xfrm>
                <a:prstGeom prst="straightConnector1">
                  <a:avLst/>
                </a:prstGeom>
                <a:noFill/>
                <a:ln w="9525" cap="flat" cmpd="sng">
                  <a:solidFill>
                    <a:schemeClr val="dk2"/>
                  </a:solidFill>
                  <a:prstDash val="solid"/>
                  <a:round/>
                  <a:headEnd type="none" w="lg" len="lg"/>
                  <a:tailEnd type="none" w="lg" len="lg"/>
                </a:ln>
              </p:spPr>
            </p:cxnSp>
            <p:sp>
              <p:nvSpPr>
                <p:cNvPr id="1245" name="Shape 1245"/>
                <p:cNvSpPr txBox="1"/>
                <p:nvPr/>
              </p:nvSpPr>
              <p:spPr>
                <a:xfrm>
                  <a:off x="-140675" y="1366550"/>
                  <a:ext cx="1527300" cy="572700"/>
                </a:xfrm>
                <a:prstGeom prst="rect">
                  <a:avLst/>
                </a:prstGeom>
                <a:noFill/>
                <a:ln>
                  <a:noFill/>
                </a:ln>
              </p:spPr>
              <p:txBody>
                <a:bodyPr lIns="91425" tIns="91425" rIns="91425" bIns="91425" anchor="t" anchorCtr="0">
                  <a:noAutofit/>
                </a:bodyPr>
                <a:lstStyle/>
                <a:p>
                  <a:pPr lvl="0" rtl="0">
                    <a:spcBef>
                      <a:spcPts val="0"/>
                    </a:spcBef>
                    <a:buNone/>
                  </a:pPr>
                  <a:r>
                    <a:rPr lang="en" sz="2400"/>
                    <a:t>Schema</a:t>
                  </a:r>
                </a:p>
              </p:txBody>
            </p:sp>
            <p:sp>
              <p:nvSpPr>
                <p:cNvPr id="1246" name="Shape 1246"/>
                <p:cNvSpPr txBox="1"/>
                <p:nvPr/>
              </p:nvSpPr>
              <p:spPr>
                <a:xfrm>
                  <a:off x="-64475" y="3042950"/>
                  <a:ext cx="1527300" cy="572700"/>
                </a:xfrm>
                <a:prstGeom prst="rect">
                  <a:avLst/>
                </a:prstGeom>
                <a:noFill/>
                <a:ln>
                  <a:noFill/>
                </a:ln>
              </p:spPr>
              <p:txBody>
                <a:bodyPr lIns="91425" tIns="91425" rIns="91425" bIns="91425" anchor="t" anchorCtr="0">
                  <a:noAutofit/>
                </a:bodyPr>
                <a:lstStyle/>
                <a:p>
                  <a:pPr lvl="0" rtl="0">
                    <a:spcBef>
                      <a:spcPts val="0"/>
                    </a:spcBef>
                    <a:buNone/>
                  </a:pPr>
                  <a:r>
                    <a:rPr lang="en" sz="2400"/>
                    <a:t>Data</a:t>
                  </a:r>
                </a:p>
              </p:txBody>
            </p:sp>
            <p:sp>
              <p:nvSpPr>
                <p:cNvPr id="1247" name="Shape 1247"/>
                <p:cNvSpPr txBox="1"/>
                <p:nvPr/>
              </p:nvSpPr>
              <p:spPr>
                <a:xfrm>
                  <a:off x="1490325" y="2909700"/>
                  <a:ext cx="1247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Tanzania</a:t>
                  </a:r>
                </a:p>
              </p:txBody>
            </p:sp>
            <p:sp>
              <p:nvSpPr>
                <p:cNvPr id="1248" name="Shape 1248"/>
                <p:cNvSpPr txBox="1"/>
                <p:nvPr/>
              </p:nvSpPr>
              <p:spPr>
                <a:xfrm>
                  <a:off x="4395375" y="2681100"/>
                  <a:ext cx="9996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49 M</a:t>
                  </a:r>
                </a:p>
              </p:txBody>
            </p:sp>
            <p:sp>
              <p:nvSpPr>
                <p:cNvPr id="1249" name="Shape 1249"/>
                <p:cNvSpPr txBox="1"/>
                <p:nvPr/>
              </p:nvSpPr>
              <p:spPr>
                <a:xfrm>
                  <a:off x="577125" y="34484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Country</a:t>
                  </a:r>
                </a:p>
              </p:txBody>
            </p:sp>
            <p:sp>
              <p:nvSpPr>
                <p:cNvPr id="1250" name="Shape 1250"/>
                <p:cNvSpPr txBox="1"/>
                <p:nvPr/>
              </p:nvSpPr>
              <p:spPr>
                <a:xfrm>
                  <a:off x="1788925" y="4433700"/>
                  <a:ext cx="9483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Apple</a:t>
                  </a:r>
                </a:p>
              </p:txBody>
            </p:sp>
            <p:sp>
              <p:nvSpPr>
                <p:cNvPr id="1251" name="Shape 1251"/>
                <p:cNvSpPr txBox="1"/>
                <p:nvPr/>
              </p:nvSpPr>
              <p:spPr>
                <a:xfrm>
                  <a:off x="4395375" y="4205100"/>
                  <a:ext cx="20550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1.1 B</a:t>
                  </a:r>
                </a:p>
              </p:txBody>
            </p:sp>
            <p:cxnSp>
              <p:nvCxnSpPr>
                <p:cNvPr id="1252" name="Shape 1252"/>
                <p:cNvCxnSpPr/>
                <p:nvPr/>
              </p:nvCxnSpPr>
              <p:spPr>
                <a:xfrm rot="10800000" flipH="1">
                  <a:off x="2737275" y="2899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1253" name="Shape 1253"/>
                <p:cNvSpPr txBox="1"/>
                <p:nvPr/>
              </p:nvSpPr>
              <p:spPr>
                <a:xfrm>
                  <a:off x="2737275" y="26152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a:t>
                  </a:r>
                </a:p>
              </p:txBody>
            </p:sp>
            <p:cxnSp>
              <p:nvCxnSpPr>
                <p:cNvPr id="1254" name="Shape 1254"/>
                <p:cNvCxnSpPr>
                  <a:stCxn id="1247" idx="1"/>
                  <a:endCxn id="1249" idx="0"/>
                </p:cNvCxnSpPr>
                <p:nvPr/>
              </p:nvCxnSpPr>
              <p:spPr>
                <a:xfrm flipH="1">
                  <a:off x="1140225" y="3128550"/>
                  <a:ext cx="350100" cy="319800"/>
                </a:xfrm>
                <a:prstGeom prst="straightConnector1">
                  <a:avLst/>
                </a:prstGeom>
                <a:noFill/>
                <a:ln w="9525" cap="flat" cmpd="sng">
                  <a:solidFill>
                    <a:srgbClr val="595959"/>
                  </a:solidFill>
                  <a:prstDash val="solid"/>
                  <a:round/>
                  <a:headEnd type="none" w="lg" len="lg"/>
                  <a:tailEnd type="triangle" w="lg" len="lg"/>
                </a:ln>
              </p:spPr>
            </p:cxnSp>
            <p:sp>
              <p:nvSpPr>
                <p:cNvPr id="1255" name="Shape 1255"/>
                <p:cNvSpPr txBox="1"/>
                <p:nvPr/>
              </p:nvSpPr>
              <p:spPr>
                <a:xfrm>
                  <a:off x="3011250" y="32691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Capital </a:t>
                  </a:r>
                </a:p>
              </p:txBody>
            </p:sp>
            <p:cxnSp>
              <p:nvCxnSpPr>
                <p:cNvPr id="1256" name="Shape 1256"/>
                <p:cNvCxnSpPr/>
                <p:nvPr/>
              </p:nvCxnSpPr>
              <p:spPr>
                <a:xfrm rot="10800000" flipH="1">
                  <a:off x="2737225" y="44239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1257" name="Shape 1257"/>
                <p:cNvSpPr txBox="1"/>
                <p:nvPr/>
              </p:nvSpPr>
              <p:spPr>
                <a:xfrm>
                  <a:off x="2737275" y="40630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Revenue</a:t>
                  </a:r>
                </a:p>
              </p:txBody>
            </p:sp>
            <p:cxnSp>
              <p:nvCxnSpPr>
                <p:cNvPr id="1258" name="Shape 1258"/>
                <p:cNvCxnSpPr>
                  <a:stCxn id="1250" idx="1"/>
                  <a:endCxn id="1259" idx="2"/>
                </p:cNvCxnSpPr>
                <p:nvPr/>
              </p:nvCxnSpPr>
              <p:spPr>
                <a:xfrm rot="10800000">
                  <a:off x="1155325" y="4358850"/>
                  <a:ext cx="633600" cy="293700"/>
                </a:xfrm>
                <a:prstGeom prst="straightConnector1">
                  <a:avLst/>
                </a:prstGeom>
                <a:noFill/>
                <a:ln w="9525" cap="flat" cmpd="sng">
                  <a:solidFill>
                    <a:srgbClr val="595959"/>
                  </a:solidFill>
                  <a:prstDash val="solid"/>
                  <a:round/>
                  <a:headEnd type="none" w="lg" len="lg"/>
                  <a:tailEnd type="triangle" w="lg" len="lg"/>
                </a:ln>
              </p:spPr>
            </p:cxnSp>
            <p:sp>
              <p:nvSpPr>
                <p:cNvPr id="1260" name="Shape 1260"/>
                <p:cNvSpPr txBox="1"/>
                <p:nvPr/>
              </p:nvSpPr>
              <p:spPr>
                <a:xfrm>
                  <a:off x="831525" y="4393937"/>
                  <a:ext cx="889200" cy="355200"/>
                </a:xfrm>
                <a:prstGeom prst="rect">
                  <a:avLst/>
                </a:prstGeom>
                <a:noFill/>
                <a:ln>
                  <a:noFill/>
                </a:ln>
              </p:spPr>
              <p:txBody>
                <a:bodyPr lIns="91425" tIns="91425" rIns="91425" bIns="91425" anchor="t" anchorCtr="0">
                  <a:noAutofit/>
                </a:bodyPr>
                <a:lstStyle/>
                <a:p>
                  <a:pPr lvl="0" rtl="0">
                    <a:spcBef>
                      <a:spcPts val="0"/>
                    </a:spcBef>
                    <a:buNone/>
                  </a:pPr>
                  <a:r>
                    <a:rPr lang="en" i="1"/>
                    <a:t>IsA</a:t>
                  </a:r>
                </a:p>
              </p:txBody>
            </p:sp>
            <p:cxnSp>
              <p:nvCxnSpPr>
                <p:cNvPr id="1261" name="Shape 1261"/>
                <p:cNvCxnSpPr>
                  <a:stCxn id="1247" idx="3"/>
                  <a:endCxn id="1262" idx="1"/>
                </p:cNvCxnSpPr>
                <p:nvPr/>
              </p:nvCxnSpPr>
              <p:spPr>
                <a:xfrm>
                  <a:off x="2737425" y="3128550"/>
                  <a:ext cx="1393500" cy="457200"/>
                </a:xfrm>
                <a:prstGeom prst="straightConnector1">
                  <a:avLst/>
                </a:prstGeom>
                <a:noFill/>
                <a:ln w="9525" cap="flat" cmpd="sng">
                  <a:solidFill>
                    <a:srgbClr val="595959"/>
                  </a:solidFill>
                  <a:prstDash val="solid"/>
                  <a:round/>
                  <a:headEnd type="none" w="lg" len="lg"/>
                  <a:tailEnd type="triangle" w="lg" len="lg"/>
                </a:ln>
              </p:spPr>
            </p:cxnSp>
            <p:sp>
              <p:nvSpPr>
                <p:cNvPr id="1263" name="Shape 1263"/>
                <p:cNvSpPr txBox="1"/>
                <p:nvPr/>
              </p:nvSpPr>
              <p:spPr>
                <a:xfrm>
                  <a:off x="848631" y="3020731"/>
                  <a:ext cx="905700" cy="331500"/>
                </a:xfrm>
                <a:prstGeom prst="rect">
                  <a:avLst/>
                </a:prstGeom>
                <a:noFill/>
                <a:ln>
                  <a:noFill/>
                </a:ln>
              </p:spPr>
              <p:txBody>
                <a:bodyPr lIns="91425" tIns="91425" rIns="91425" bIns="91425" anchor="t" anchorCtr="0">
                  <a:noAutofit/>
                </a:bodyPr>
                <a:lstStyle/>
                <a:p>
                  <a:pPr lvl="0" rtl="0">
                    <a:spcBef>
                      <a:spcPts val="0"/>
                    </a:spcBef>
                    <a:buNone/>
                  </a:pPr>
                  <a:r>
                    <a:rPr lang="en" i="1"/>
                    <a:t>IsA </a:t>
                  </a:r>
                </a:p>
              </p:txBody>
            </p:sp>
            <p:sp>
              <p:nvSpPr>
                <p:cNvPr id="1264" name="Shape 1264"/>
                <p:cNvSpPr txBox="1"/>
                <p:nvPr/>
              </p:nvSpPr>
              <p:spPr>
                <a:xfrm>
                  <a:off x="3011250" y="47169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CEO </a:t>
                  </a:r>
                </a:p>
              </p:txBody>
            </p:sp>
            <p:cxnSp>
              <p:nvCxnSpPr>
                <p:cNvPr id="1265" name="Shape 1265"/>
                <p:cNvCxnSpPr>
                  <a:endCxn id="1266" idx="1"/>
                </p:cNvCxnSpPr>
                <p:nvPr/>
              </p:nvCxnSpPr>
              <p:spPr>
                <a:xfrm>
                  <a:off x="2737375" y="4652550"/>
                  <a:ext cx="1241100" cy="228600"/>
                </a:xfrm>
                <a:prstGeom prst="straightConnector1">
                  <a:avLst/>
                </a:prstGeom>
                <a:noFill/>
                <a:ln w="9525" cap="flat" cmpd="sng">
                  <a:solidFill>
                    <a:srgbClr val="595959"/>
                  </a:solidFill>
                  <a:prstDash val="solid"/>
                  <a:round/>
                  <a:headEnd type="none" w="lg" len="lg"/>
                  <a:tailEnd type="triangle" w="lg" len="lg"/>
                </a:ln>
              </p:spPr>
            </p:cxnSp>
            <p:sp>
              <p:nvSpPr>
                <p:cNvPr id="1267" name="Shape 1267"/>
                <p:cNvSpPr txBox="1"/>
                <p:nvPr/>
              </p:nvSpPr>
              <p:spPr>
                <a:xfrm>
                  <a:off x="1159075" y="14619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Country</a:t>
                  </a:r>
                </a:p>
              </p:txBody>
            </p:sp>
            <p:sp>
              <p:nvSpPr>
                <p:cNvPr id="1268" name="Shape 1268"/>
                <p:cNvSpPr txBox="1"/>
                <p:nvPr/>
              </p:nvSpPr>
              <p:spPr>
                <a:xfrm>
                  <a:off x="2127675" y="11674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Population</a:t>
                  </a:r>
                </a:p>
              </p:txBody>
            </p:sp>
            <p:cxnSp>
              <p:nvCxnSpPr>
                <p:cNvPr id="1269" name="Shape 1269"/>
                <p:cNvCxnSpPr/>
                <p:nvPr/>
              </p:nvCxnSpPr>
              <p:spPr>
                <a:xfrm rot="10800000" flipH="1">
                  <a:off x="2051475" y="15283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1270" name="Shape 1270"/>
                <p:cNvSpPr txBox="1"/>
                <p:nvPr/>
              </p:nvSpPr>
              <p:spPr>
                <a:xfrm>
                  <a:off x="2788575" y="15548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Capital </a:t>
                  </a:r>
                </a:p>
              </p:txBody>
            </p:sp>
            <p:cxnSp>
              <p:nvCxnSpPr>
                <p:cNvPr id="1271" name="Shape 1271"/>
                <p:cNvCxnSpPr/>
                <p:nvPr/>
              </p:nvCxnSpPr>
              <p:spPr>
                <a:xfrm>
                  <a:off x="2047925" y="1747450"/>
                  <a:ext cx="1708200" cy="133500"/>
                </a:xfrm>
                <a:prstGeom prst="straightConnector1">
                  <a:avLst/>
                </a:prstGeom>
                <a:noFill/>
                <a:ln w="9525" cap="flat" cmpd="sng">
                  <a:solidFill>
                    <a:srgbClr val="595959"/>
                  </a:solidFill>
                  <a:prstDash val="solid"/>
                  <a:round/>
                  <a:headEnd type="none" w="lg" len="lg"/>
                  <a:tailEnd type="triangle" w="lg" len="lg"/>
                </a:ln>
              </p:spPr>
            </p:cxnSp>
            <p:sp>
              <p:nvSpPr>
                <p:cNvPr id="1272" name="Shape 1272"/>
                <p:cNvSpPr txBox="1"/>
                <p:nvPr/>
              </p:nvSpPr>
              <p:spPr>
                <a:xfrm>
                  <a:off x="3673675" y="16143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Cities</a:t>
                  </a:r>
                </a:p>
              </p:txBody>
            </p:sp>
            <p:sp>
              <p:nvSpPr>
                <p:cNvPr id="1207" name="Shape 1207"/>
                <p:cNvSpPr txBox="1"/>
                <p:nvPr/>
              </p:nvSpPr>
              <p:spPr>
                <a:xfrm>
                  <a:off x="3673675" y="13095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Number</a:t>
                  </a:r>
                </a:p>
              </p:txBody>
            </p:sp>
            <p:sp>
              <p:nvSpPr>
                <p:cNvPr id="1266" name="Shape 1266"/>
                <p:cNvSpPr txBox="1"/>
                <p:nvPr/>
              </p:nvSpPr>
              <p:spPr>
                <a:xfrm>
                  <a:off x="3978475" y="4662300"/>
                  <a:ext cx="15273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Tim cook</a:t>
                  </a:r>
                </a:p>
              </p:txBody>
            </p:sp>
            <p:sp>
              <p:nvSpPr>
                <p:cNvPr id="1262" name="Shape 1262"/>
                <p:cNvSpPr txBox="1"/>
                <p:nvPr/>
              </p:nvSpPr>
              <p:spPr>
                <a:xfrm>
                  <a:off x="4130875" y="33669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FF"/>
                      </a:highlight>
                    </a:rPr>
                    <a:t>Dodoma</a:t>
                  </a:r>
                </a:p>
              </p:txBody>
            </p:sp>
          </p:grpSp>
          <p:sp>
            <p:nvSpPr>
              <p:cNvPr id="1259" name="Shape 1259"/>
              <p:cNvSpPr txBox="1"/>
              <p:nvPr/>
            </p:nvSpPr>
            <p:spPr>
              <a:xfrm>
                <a:off x="507850" y="3921175"/>
                <a:ext cx="1295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Company</a:t>
                </a:r>
              </a:p>
            </p:txBody>
          </p:sp>
        </p:grpSp>
        <p:grpSp>
          <p:nvGrpSpPr>
            <p:cNvPr id="1273" name="Shape 1273"/>
            <p:cNvGrpSpPr/>
            <p:nvPr/>
          </p:nvGrpSpPr>
          <p:grpSpPr>
            <a:xfrm>
              <a:off x="1077125" y="1853225"/>
              <a:ext cx="3722750" cy="884575"/>
              <a:chOff x="1077125" y="1167425"/>
              <a:chExt cx="3722750" cy="884575"/>
            </a:xfrm>
          </p:grpSpPr>
          <p:sp>
            <p:nvSpPr>
              <p:cNvPr id="1274" name="Shape 1274"/>
              <p:cNvSpPr txBox="1"/>
              <p:nvPr/>
            </p:nvSpPr>
            <p:spPr>
              <a:xfrm>
                <a:off x="1077125" y="1461900"/>
                <a:ext cx="12081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Company</a:t>
                </a:r>
              </a:p>
            </p:txBody>
          </p:sp>
          <p:sp>
            <p:nvSpPr>
              <p:cNvPr id="1275" name="Shape 1275"/>
              <p:cNvSpPr txBox="1"/>
              <p:nvPr/>
            </p:nvSpPr>
            <p:spPr>
              <a:xfrm>
                <a:off x="2127675" y="1167425"/>
                <a:ext cx="1631400" cy="355200"/>
              </a:xfrm>
              <a:prstGeom prst="rect">
                <a:avLst/>
              </a:prstGeom>
              <a:noFill/>
              <a:ln>
                <a:noFill/>
              </a:ln>
            </p:spPr>
            <p:txBody>
              <a:bodyPr lIns="91425" tIns="91425" rIns="91425" bIns="91425" anchor="t" anchorCtr="0">
                <a:noAutofit/>
              </a:bodyPr>
              <a:lstStyle/>
              <a:p>
                <a:pPr lvl="0" rtl="0">
                  <a:spcBef>
                    <a:spcPts val="0"/>
                  </a:spcBef>
                  <a:buNone/>
                </a:pPr>
                <a:r>
                  <a:rPr lang="en" sz="1800" i="1">
                    <a:highlight>
                      <a:srgbClr val="FFFF00"/>
                    </a:highlight>
                  </a:rPr>
                  <a:t>Revenue</a:t>
                </a:r>
              </a:p>
            </p:txBody>
          </p:sp>
          <p:cxnSp>
            <p:nvCxnSpPr>
              <p:cNvPr id="1276" name="Shape 1276"/>
              <p:cNvCxnSpPr/>
              <p:nvPr/>
            </p:nvCxnSpPr>
            <p:spPr>
              <a:xfrm rot="10800000" flipH="1">
                <a:off x="2051475" y="1528350"/>
                <a:ext cx="1658100" cy="228600"/>
              </a:xfrm>
              <a:prstGeom prst="straightConnector1">
                <a:avLst/>
              </a:prstGeom>
              <a:noFill/>
              <a:ln w="9525" cap="flat" cmpd="sng">
                <a:solidFill>
                  <a:srgbClr val="595959"/>
                </a:solidFill>
                <a:prstDash val="solid"/>
                <a:round/>
                <a:headEnd type="none" w="lg" len="lg"/>
                <a:tailEnd type="triangle" w="lg" len="lg"/>
              </a:ln>
            </p:spPr>
          </p:cxnSp>
          <p:sp>
            <p:nvSpPr>
              <p:cNvPr id="1277" name="Shape 1277"/>
              <p:cNvSpPr txBox="1"/>
              <p:nvPr/>
            </p:nvSpPr>
            <p:spPr>
              <a:xfrm>
                <a:off x="2788575" y="1554875"/>
                <a:ext cx="999600" cy="355200"/>
              </a:xfrm>
              <a:prstGeom prst="rect">
                <a:avLst/>
              </a:prstGeom>
              <a:noFill/>
              <a:ln>
                <a:noFill/>
              </a:ln>
            </p:spPr>
            <p:txBody>
              <a:bodyPr lIns="91425" tIns="91425" rIns="91425" bIns="91425" anchor="t" anchorCtr="0">
                <a:noAutofit/>
              </a:bodyPr>
              <a:lstStyle/>
              <a:p>
                <a:pPr lvl="0" rtl="0">
                  <a:spcBef>
                    <a:spcPts val="0"/>
                  </a:spcBef>
                  <a:buNone/>
                </a:pPr>
                <a:r>
                  <a:rPr lang="en" i="1">
                    <a:highlight>
                      <a:srgbClr val="FFFF00"/>
                    </a:highlight>
                  </a:rPr>
                  <a:t>CEO </a:t>
                </a:r>
              </a:p>
            </p:txBody>
          </p:sp>
          <p:cxnSp>
            <p:nvCxnSpPr>
              <p:cNvPr id="1278" name="Shape 1278"/>
              <p:cNvCxnSpPr/>
              <p:nvPr/>
            </p:nvCxnSpPr>
            <p:spPr>
              <a:xfrm>
                <a:off x="2047925" y="1747450"/>
                <a:ext cx="1708200" cy="133500"/>
              </a:xfrm>
              <a:prstGeom prst="straightConnector1">
                <a:avLst/>
              </a:prstGeom>
              <a:noFill/>
              <a:ln w="9525" cap="flat" cmpd="sng">
                <a:solidFill>
                  <a:srgbClr val="595959"/>
                </a:solidFill>
                <a:prstDash val="solid"/>
                <a:round/>
                <a:headEnd type="none" w="lg" len="lg"/>
                <a:tailEnd type="triangle" w="lg" len="lg"/>
              </a:ln>
            </p:spPr>
          </p:cxnSp>
          <p:sp>
            <p:nvSpPr>
              <p:cNvPr id="1279" name="Shape 1279"/>
              <p:cNvSpPr txBox="1"/>
              <p:nvPr/>
            </p:nvSpPr>
            <p:spPr>
              <a:xfrm>
                <a:off x="3673675" y="16143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00FF00"/>
                    </a:highlight>
                  </a:rPr>
                  <a:t>People</a:t>
                </a:r>
              </a:p>
            </p:txBody>
          </p:sp>
          <p:sp>
            <p:nvSpPr>
              <p:cNvPr id="1280" name="Shape 1280"/>
              <p:cNvSpPr txBox="1"/>
              <p:nvPr/>
            </p:nvSpPr>
            <p:spPr>
              <a:xfrm>
                <a:off x="3673675" y="1309500"/>
                <a:ext cx="1126200" cy="437700"/>
              </a:xfrm>
              <a:prstGeom prst="rect">
                <a:avLst/>
              </a:prstGeom>
              <a:noFill/>
              <a:ln>
                <a:noFill/>
              </a:ln>
            </p:spPr>
            <p:txBody>
              <a:bodyPr lIns="91425" tIns="91425" rIns="91425" bIns="91425" anchor="t" anchorCtr="0">
                <a:noAutofit/>
              </a:bodyPr>
              <a:lstStyle/>
              <a:p>
                <a:pPr lvl="0" rtl="0">
                  <a:spcBef>
                    <a:spcPts val="0"/>
                  </a:spcBef>
                  <a:buNone/>
                </a:pPr>
                <a:r>
                  <a:rPr lang="en" sz="1800">
                    <a:highlight>
                      <a:srgbClr val="FFE599"/>
                    </a:highlight>
                  </a:rPr>
                  <a:t>Number</a:t>
                </a:r>
              </a:p>
            </p:txBody>
          </p:sp>
        </p:grpSp>
      </p:grpSp>
      <p:grpSp>
        <p:nvGrpSpPr>
          <p:cNvPr id="1281" name="Shape 1281"/>
          <p:cNvGrpSpPr/>
          <p:nvPr/>
        </p:nvGrpSpPr>
        <p:grpSpPr>
          <a:xfrm>
            <a:off x="4733850" y="1802700"/>
            <a:ext cx="3883150" cy="1240800"/>
            <a:chOff x="4733850" y="1802700"/>
            <a:chExt cx="3883150" cy="1240800"/>
          </a:xfrm>
        </p:grpSpPr>
        <p:sp>
          <p:nvSpPr>
            <p:cNvPr id="1282" name="Shape 1282"/>
            <p:cNvSpPr/>
            <p:nvPr/>
          </p:nvSpPr>
          <p:spPr>
            <a:xfrm>
              <a:off x="5588850" y="2214750"/>
              <a:ext cx="3028150" cy="437700"/>
            </a:xfrm>
            <a:prstGeom prst="flowChartProcess">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t>Parse Q:  Find (E, A)</a:t>
              </a:r>
            </a:p>
          </p:txBody>
        </p:sp>
        <p:cxnSp>
          <p:nvCxnSpPr>
            <p:cNvPr id="1283" name="Shape 1283"/>
            <p:cNvCxnSpPr>
              <a:endCxn id="1282" idx="1"/>
            </p:cNvCxnSpPr>
            <p:nvPr/>
          </p:nvCxnSpPr>
          <p:spPr>
            <a:xfrm>
              <a:off x="4733850" y="1802700"/>
              <a:ext cx="855000" cy="630900"/>
            </a:xfrm>
            <a:prstGeom prst="straightConnector1">
              <a:avLst/>
            </a:prstGeom>
            <a:noFill/>
            <a:ln w="38100" cap="flat" cmpd="sng">
              <a:solidFill>
                <a:srgbClr val="FFFF00"/>
              </a:solidFill>
              <a:prstDash val="solid"/>
              <a:round/>
              <a:headEnd type="none" w="lg" len="lg"/>
              <a:tailEnd type="triangle" w="lg" len="lg"/>
            </a:ln>
          </p:spPr>
        </p:cxnSp>
        <p:cxnSp>
          <p:nvCxnSpPr>
            <p:cNvPr id="1284" name="Shape 1284"/>
            <p:cNvCxnSpPr>
              <a:endCxn id="1282" idx="1"/>
            </p:cNvCxnSpPr>
            <p:nvPr/>
          </p:nvCxnSpPr>
          <p:spPr>
            <a:xfrm rot="10800000" flipH="1">
              <a:off x="5034150" y="2433600"/>
              <a:ext cx="554700" cy="609900"/>
            </a:xfrm>
            <a:prstGeom prst="straightConnector1">
              <a:avLst/>
            </a:prstGeom>
            <a:noFill/>
            <a:ln w="38100" cap="flat" cmpd="sng">
              <a:solidFill>
                <a:srgbClr val="00FFFF"/>
              </a:solidFill>
              <a:prstDash val="solid"/>
              <a:round/>
              <a:headEnd type="none" w="lg" len="lg"/>
              <a:tailEnd type="triangle" w="lg" len="lg"/>
            </a:ln>
          </p:spPr>
        </p:cxnSp>
      </p:grpSp>
      <p:sp>
        <p:nvSpPr>
          <p:cNvPr id="1285" name="Shape 1285"/>
          <p:cNvSpPr/>
          <p:nvPr/>
        </p:nvSpPr>
        <p:spPr>
          <a:xfrm>
            <a:off x="3737175" y="1349650"/>
            <a:ext cx="873900" cy="3528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6" name="Shape 1286"/>
          <p:cNvSpPr/>
          <p:nvPr/>
        </p:nvSpPr>
        <p:spPr>
          <a:xfrm>
            <a:off x="3737175" y="2035450"/>
            <a:ext cx="873900" cy="3528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7" name="Shape 1287"/>
          <p:cNvSpPr/>
          <p:nvPr/>
        </p:nvSpPr>
        <p:spPr>
          <a:xfrm>
            <a:off x="5337375" y="3330850"/>
            <a:ext cx="1230300" cy="3777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8" name="Shape 1288"/>
          <p:cNvSpPr/>
          <p:nvPr/>
        </p:nvSpPr>
        <p:spPr>
          <a:xfrm>
            <a:off x="6674425" y="4057175"/>
            <a:ext cx="1060800" cy="8820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5"/>
                                        </p:tgtEl>
                                        <p:attrNameLst>
                                          <p:attrName>style.visibility</p:attrName>
                                        </p:attrNameLst>
                                      </p:cBhvr>
                                      <p:to>
                                        <p:strVal val="visible"/>
                                      </p:to>
                                    </p:set>
                                    <p:animEffect transition="in" filter="fade">
                                      <p:cBhvr>
                                        <p:cTn id="7" dur="1000"/>
                                        <p:tgtEl>
                                          <p:spTgt spid="1285"/>
                                        </p:tgtEl>
                                      </p:cBhvr>
                                    </p:animEffect>
                                  </p:childTnLst>
                                </p:cTn>
                              </p:par>
                              <p:par>
                                <p:cTn id="8" presetID="10" presetClass="entr" presetSubtype="0" fill="hold" nodeType="withEffect">
                                  <p:stCondLst>
                                    <p:cond delay="0"/>
                                  </p:stCondLst>
                                  <p:childTnLst>
                                    <p:set>
                                      <p:cBhvr>
                                        <p:cTn id="9" dur="1" fill="hold">
                                          <p:stCondLst>
                                            <p:cond delay="0"/>
                                          </p:stCondLst>
                                        </p:cTn>
                                        <p:tgtEl>
                                          <p:spTgt spid="1286"/>
                                        </p:tgtEl>
                                        <p:attrNameLst>
                                          <p:attrName>style.visibility</p:attrName>
                                        </p:attrNameLst>
                                      </p:cBhvr>
                                      <p:to>
                                        <p:strVal val="visible"/>
                                      </p:to>
                                    </p:set>
                                    <p:animEffect transition="in" filter="fade">
                                      <p:cBhvr>
                                        <p:cTn id="10" dur="1000"/>
                                        <p:tgtEl>
                                          <p:spTgt spid="12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87"/>
                                        </p:tgtEl>
                                        <p:attrNameLst>
                                          <p:attrName>style.visibility</p:attrName>
                                        </p:attrNameLst>
                                      </p:cBhvr>
                                      <p:to>
                                        <p:strVal val="visible"/>
                                      </p:to>
                                    </p:set>
                                    <p:animEffect transition="in" filter="fade">
                                      <p:cBhvr>
                                        <p:cTn id="15" dur="1000"/>
                                        <p:tgtEl>
                                          <p:spTgt spid="128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88"/>
                                        </p:tgtEl>
                                        <p:attrNameLst>
                                          <p:attrName>style.visibility</p:attrName>
                                        </p:attrNameLst>
                                      </p:cBhvr>
                                      <p:to>
                                        <p:strVal val="visible"/>
                                      </p:to>
                                    </p:set>
                                    <p:animEffect transition="in" filter="fade">
                                      <p:cBhvr>
                                        <p:cTn id="20" dur="1000"/>
                                        <p:tgtEl>
                                          <p:spTgt spid="1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grpSp>
        <p:nvGrpSpPr>
          <p:cNvPr id="1293" name="Shape 1293"/>
          <p:cNvGrpSpPr/>
          <p:nvPr/>
        </p:nvGrpSpPr>
        <p:grpSpPr>
          <a:xfrm>
            <a:off x="3157090" y="925383"/>
            <a:ext cx="4198500" cy="1074851"/>
            <a:chOff x="3157090" y="609600"/>
            <a:chExt cx="4198500" cy="1433134"/>
          </a:xfrm>
        </p:grpSpPr>
        <p:sp>
          <p:nvSpPr>
            <p:cNvPr id="1294" name="Shape 1294"/>
            <p:cNvSpPr txBox="1"/>
            <p:nvPr/>
          </p:nvSpPr>
          <p:spPr>
            <a:xfrm>
              <a:off x="3157090" y="1519534"/>
              <a:ext cx="4198500" cy="523200"/>
            </a:xfrm>
            <a:prstGeom prst="rect">
              <a:avLst/>
            </a:prstGeom>
            <a:solidFill>
              <a:srgbClr val="DAEEF3"/>
            </a:solidFill>
            <a:ln>
              <a:noFill/>
            </a:ln>
          </p:spPr>
          <p:txBody>
            <a:bodyPr lIns="91425" tIns="45700" rIns="91425" bIns="45700" anchor="t" anchorCtr="0">
              <a:noAutofit/>
            </a:bodyPr>
            <a:lstStyle/>
            <a:p>
              <a:pPr marL="0" marR="0" lvl="0" indent="0" algn="l" rtl="0">
                <a:spcBef>
                  <a:spcPts val="0"/>
                </a:spcBef>
                <a:buSzPct val="25000"/>
                <a:buNone/>
              </a:pPr>
              <a:r>
                <a:rPr lang="en" sz="2800">
                  <a:solidFill>
                    <a:schemeClr val="dk1"/>
                  </a:solidFill>
                  <a:latin typeface="Arial"/>
                  <a:ea typeface="Arial"/>
                  <a:cs typeface="Arial"/>
                  <a:sym typeface="Arial"/>
                </a:rPr>
                <a:t>CO</a:t>
              </a:r>
              <a:r>
                <a:rPr lang="en" sz="2800" baseline="-25000">
                  <a:solidFill>
                    <a:schemeClr val="dk1"/>
                  </a:solidFill>
                  <a:latin typeface="Arial"/>
                  <a:ea typeface="Arial"/>
                  <a:cs typeface="Arial"/>
                  <a:sym typeface="Arial"/>
                </a:rPr>
                <a:t>2</a:t>
              </a:r>
              <a:r>
                <a:rPr lang="en" sz="2800">
                  <a:solidFill>
                    <a:schemeClr val="dk1"/>
                  </a:solidFill>
                  <a:latin typeface="Arial"/>
                  <a:ea typeface="Arial"/>
                  <a:cs typeface="Arial"/>
                  <a:sym typeface="Arial"/>
                </a:rPr>
                <a:t> Emissions  of China</a:t>
              </a:r>
              <a:r>
                <a:rPr lang="en" sz="2800" baseline="-25000">
                  <a:solidFill>
                    <a:schemeClr val="dk1"/>
                  </a:solidFill>
                  <a:latin typeface="Arial"/>
                  <a:ea typeface="Arial"/>
                  <a:cs typeface="Arial"/>
                  <a:sym typeface="Arial"/>
                </a:rPr>
                <a:t> </a:t>
              </a:r>
            </a:p>
          </p:txBody>
        </p:sp>
        <p:sp>
          <p:nvSpPr>
            <p:cNvPr id="1295" name="Shape 1295"/>
            <p:cNvSpPr/>
            <p:nvPr/>
          </p:nvSpPr>
          <p:spPr>
            <a:xfrm rot="5400000">
              <a:off x="4243350" y="209250"/>
              <a:ext cx="385500" cy="2253000"/>
            </a:xfrm>
            <a:prstGeom prst="leftBrace">
              <a:avLst>
                <a:gd name="adj1" fmla="val 8333"/>
                <a:gd name="adj2" fmla="val 50000"/>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296" name="Shape 1296"/>
            <p:cNvSpPr/>
            <p:nvPr/>
          </p:nvSpPr>
          <p:spPr>
            <a:xfrm rot="5400000">
              <a:off x="6362700" y="952500"/>
              <a:ext cx="533400" cy="762000"/>
            </a:xfrm>
            <a:prstGeom prst="leftBrace">
              <a:avLst>
                <a:gd name="adj1" fmla="val 8333"/>
                <a:gd name="adj2" fmla="val 50000"/>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297" name="Shape 1297"/>
            <p:cNvSpPr txBox="1"/>
            <p:nvPr/>
          </p:nvSpPr>
          <p:spPr>
            <a:xfrm>
              <a:off x="3352800" y="609600"/>
              <a:ext cx="21867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a:solidFill>
                    <a:schemeClr val="dk1"/>
                  </a:solidFill>
                  <a:latin typeface="Arial"/>
                  <a:ea typeface="Arial"/>
                  <a:cs typeface="Arial"/>
                  <a:sym typeface="Arial"/>
                </a:rPr>
                <a:t>Attribute name</a:t>
              </a:r>
            </a:p>
          </p:txBody>
        </p:sp>
        <p:sp>
          <p:nvSpPr>
            <p:cNvPr id="1298" name="Shape 1298"/>
            <p:cNvSpPr txBox="1"/>
            <p:nvPr/>
          </p:nvSpPr>
          <p:spPr>
            <a:xfrm>
              <a:off x="6208692" y="609600"/>
              <a:ext cx="9540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a:solidFill>
                    <a:schemeClr val="dk1"/>
                  </a:solidFill>
                  <a:latin typeface="Arial"/>
                  <a:ea typeface="Arial"/>
                  <a:cs typeface="Arial"/>
                  <a:sym typeface="Arial"/>
                </a:rPr>
                <a:t>Entity</a:t>
              </a:r>
            </a:p>
          </p:txBody>
        </p:sp>
      </p:grpSp>
      <p:sp>
        <p:nvSpPr>
          <p:cNvPr id="1299" name="Shape 1299"/>
          <p:cNvSpPr txBox="1">
            <a:spLocks noGrp="1"/>
          </p:cNvSpPr>
          <p:nvPr>
            <p:ph type="title"/>
          </p:nvPr>
        </p:nvSpPr>
        <p:spPr>
          <a:xfrm>
            <a:off x="609600" y="228600"/>
            <a:ext cx="8174100" cy="514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CC3300"/>
                </a:solidFill>
                <a:latin typeface="Arial"/>
                <a:ea typeface="Arial"/>
                <a:cs typeface="Arial"/>
                <a:sym typeface="Arial"/>
              </a:rPr>
              <a:t>Quantity Queries</a:t>
            </a:r>
          </a:p>
        </p:txBody>
      </p:sp>
      <p:grpSp>
        <p:nvGrpSpPr>
          <p:cNvPr id="1300" name="Shape 1300"/>
          <p:cNvGrpSpPr/>
          <p:nvPr/>
        </p:nvGrpSpPr>
        <p:grpSpPr>
          <a:xfrm>
            <a:off x="3048000" y="2228850"/>
            <a:ext cx="4206600" cy="1074851"/>
            <a:chOff x="3157090" y="609600"/>
            <a:chExt cx="4206600" cy="1433134"/>
          </a:xfrm>
        </p:grpSpPr>
        <p:sp>
          <p:nvSpPr>
            <p:cNvPr id="1301" name="Shape 1301"/>
            <p:cNvSpPr txBox="1"/>
            <p:nvPr/>
          </p:nvSpPr>
          <p:spPr>
            <a:xfrm>
              <a:off x="3157090" y="1519534"/>
              <a:ext cx="4206600" cy="523200"/>
            </a:xfrm>
            <a:prstGeom prst="rect">
              <a:avLst/>
            </a:prstGeom>
            <a:solidFill>
              <a:srgbClr val="DAEEF3"/>
            </a:solidFill>
            <a:ln>
              <a:noFill/>
            </a:ln>
          </p:spPr>
          <p:txBody>
            <a:bodyPr lIns="91425" tIns="45700" rIns="91425" bIns="45700" anchor="t" anchorCtr="0">
              <a:noAutofit/>
            </a:bodyPr>
            <a:lstStyle/>
            <a:p>
              <a:pPr marL="0" marR="0" lvl="0" indent="0" algn="l" rtl="0">
                <a:spcBef>
                  <a:spcPts val="0"/>
                </a:spcBef>
                <a:buSzPct val="25000"/>
                <a:buNone/>
              </a:pPr>
              <a:r>
                <a:rPr lang="en" sz="2800">
                  <a:solidFill>
                    <a:schemeClr val="dk1"/>
                  </a:solidFill>
                  <a:latin typeface="Arial"/>
                  <a:ea typeface="Arial"/>
                  <a:cs typeface="Arial"/>
                  <a:sym typeface="Arial"/>
                </a:rPr>
                <a:t> Height of Mount Everest</a:t>
              </a:r>
              <a:r>
                <a:rPr lang="en" sz="2800" baseline="-25000">
                  <a:solidFill>
                    <a:schemeClr val="dk1"/>
                  </a:solidFill>
                  <a:latin typeface="Arial"/>
                  <a:ea typeface="Arial"/>
                  <a:cs typeface="Arial"/>
                  <a:sym typeface="Arial"/>
                </a:rPr>
                <a:t> </a:t>
              </a:r>
            </a:p>
          </p:txBody>
        </p:sp>
        <p:sp>
          <p:nvSpPr>
            <p:cNvPr id="1302" name="Shape 1302"/>
            <p:cNvSpPr/>
            <p:nvPr/>
          </p:nvSpPr>
          <p:spPr>
            <a:xfrm rot="5400000">
              <a:off x="3652389" y="800100"/>
              <a:ext cx="457200" cy="1143000"/>
            </a:xfrm>
            <a:prstGeom prst="leftBrace">
              <a:avLst>
                <a:gd name="adj1" fmla="val 8333"/>
                <a:gd name="adj2" fmla="val 50000"/>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03" name="Shape 1303"/>
            <p:cNvSpPr/>
            <p:nvPr/>
          </p:nvSpPr>
          <p:spPr>
            <a:xfrm rot="5400000">
              <a:off x="5693400" y="283200"/>
              <a:ext cx="533400" cy="2100600"/>
            </a:xfrm>
            <a:prstGeom prst="leftBrace">
              <a:avLst>
                <a:gd name="adj1" fmla="val 8333"/>
                <a:gd name="adj2" fmla="val 50000"/>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04" name="Shape 1304"/>
            <p:cNvSpPr txBox="1"/>
            <p:nvPr/>
          </p:nvSpPr>
          <p:spPr>
            <a:xfrm>
              <a:off x="3352800" y="609600"/>
              <a:ext cx="21867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a:solidFill>
                    <a:schemeClr val="dk1"/>
                  </a:solidFill>
                  <a:latin typeface="Arial"/>
                  <a:ea typeface="Arial"/>
                  <a:cs typeface="Arial"/>
                  <a:sym typeface="Arial"/>
                </a:rPr>
                <a:t>Attribute name</a:t>
              </a:r>
            </a:p>
          </p:txBody>
        </p:sp>
        <p:sp>
          <p:nvSpPr>
            <p:cNvPr id="1305" name="Shape 1305"/>
            <p:cNvSpPr txBox="1"/>
            <p:nvPr/>
          </p:nvSpPr>
          <p:spPr>
            <a:xfrm>
              <a:off x="6208692" y="609600"/>
              <a:ext cx="9540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a:solidFill>
                    <a:schemeClr val="dk1"/>
                  </a:solidFill>
                  <a:latin typeface="Arial"/>
                  <a:ea typeface="Arial"/>
                  <a:cs typeface="Arial"/>
                  <a:sym typeface="Arial"/>
                </a:rPr>
                <a:t>Entity</a:t>
              </a:r>
            </a:p>
          </p:txBody>
        </p:sp>
      </p:grpSp>
      <p:grpSp>
        <p:nvGrpSpPr>
          <p:cNvPr id="1306" name="Shape 1306"/>
          <p:cNvGrpSpPr/>
          <p:nvPr/>
        </p:nvGrpSpPr>
        <p:grpSpPr>
          <a:xfrm>
            <a:off x="3084493" y="3725733"/>
            <a:ext cx="3316199" cy="1074851"/>
            <a:chOff x="3157090" y="609600"/>
            <a:chExt cx="3316199" cy="1433134"/>
          </a:xfrm>
        </p:grpSpPr>
        <p:sp>
          <p:nvSpPr>
            <p:cNvPr id="1307" name="Shape 1307"/>
            <p:cNvSpPr txBox="1"/>
            <p:nvPr/>
          </p:nvSpPr>
          <p:spPr>
            <a:xfrm>
              <a:off x="3157090" y="1519534"/>
              <a:ext cx="3246300" cy="523200"/>
            </a:xfrm>
            <a:prstGeom prst="rect">
              <a:avLst/>
            </a:prstGeom>
            <a:solidFill>
              <a:srgbClr val="DAEEF3"/>
            </a:solidFill>
            <a:ln>
              <a:noFill/>
            </a:ln>
          </p:spPr>
          <p:txBody>
            <a:bodyPr lIns="91425" tIns="45700" rIns="91425" bIns="45700" anchor="t" anchorCtr="0">
              <a:noAutofit/>
            </a:bodyPr>
            <a:lstStyle/>
            <a:p>
              <a:pPr marL="0" marR="0" lvl="0" indent="0" algn="l" rtl="0">
                <a:spcBef>
                  <a:spcPts val="0"/>
                </a:spcBef>
                <a:buSzPct val="25000"/>
                <a:buNone/>
              </a:pPr>
              <a:r>
                <a:rPr lang="en" sz="2800">
                  <a:solidFill>
                    <a:schemeClr val="dk1"/>
                  </a:solidFill>
                  <a:latin typeface="Arial"/>
                  <a:ea typeface="Arial"/>
                  <a:cs typeface="Arial"/>
                  <a:sym typeface="Arial"/>
                </a:rPr>
                <a:t> Battery life of Ipad</a:t>
              </a:r>
              <a:r>
                <a:rPr lang="en" sz="2800" baseline="-25000">
                  <a:solidFill>
                    <a:schemeClr val="dk1"/>
                  </a:solidFill>
                  <a:latin typeface="Arial"/>
                  <a:ea typeface="Arial"/>
                  <a:cs typeface="Arial"/>
                  <a:sym typeface="Arial"/>
                </a:rPr>
                <a:t> </a:t>
              </a:r>
            </a:p>
          </p:txBody>
        </p:sp>
        <p:sp>
          <p:nvSpPr>
            <p:cNvPr id="1308" name="Shape 1308"/>
            <p:cNvSpPr/>
            <p:nvPr/>
          </p:nvSpPr>
          <p:spPr>
            <a:xfrm rot="5400000">
              <a:off x="3957189" y="495300"/>
              <a:ext cx="381000" cy="1676400"/>
            </a:xfrm>
            <a:prstGeom prst="leftBrace">
              <a:avLst>
                <a:gd name="adj1" fmla="val 8333"/>
                <a:gd name="adj2" fmla="val 50000"/>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09" name="Shape 1309"/>
            <p:cNvSpPr/>
            <p:nvPr/>
          </p:nvSpPr>
          <p:spPr>
            <a:xfrm rot="5400000">
              <a:off x="5633589" y="800100"/>
              <a:ext cx="533400" cy="762000"/>
            </a:xfrm>
            <a:prstGeom prst="leftBrace">
              <a:avLst>
                <a:gd name="adj1" fmla="val 8333"/>
                <a:gd name="adj2" fmla="val 50000"/>
              </a:avLst>
            </a:prstGeom>
            <a:no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10" name="Shape 1310"/>
            <p:cNvSpPr txBox="1"/>
            <p:nvPr/>
          </p:nvSpPr>
          <p:spPr>
            <a:xfrm>
              <a:off x="3352800" y="609600"/>
              <a:ext cx="21867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a:solidFill>
                    <a:schemeClr val="dk1"/>
                  </a:solidFill>
                  <a:latin typeface="Arial"/>
                  <a:ea typeface="Arial"/>
                  <a:cs typeface="Arial"/>
                  <a:sym typeface="Arial"/>
                </a:rPr>
                <a:t>Attribute name</a:t>
              </a:r>
            </a:p>
          </p:txBody>
        </p:sp>
        <p:sp>
          <p:nvSpPr>
            <p:cNvPr id="1311" name="Shape 1311"/>
            <p:cNvSpPr txBox="1"/>
            <p:nvPr/>
          </p:nvSpPr>
          <p:spPr>
            <a:xfrm>
              <a:off x="5519289" y="609600"/>
              <a:ext cx="954000" cy="461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a:solidFill>
                    <a:schemeClr val="dk1"/>
                  </a:solidFill>
                  <a:latin typeface="Arial"/>
                  <a:ea typeface="Arial"/>
                  <a:cs typeface="Arial"/>
                  <a:sym typeface="Arial"/>
                </a:rPr>
                <a:t>Entity</a:t>
              </a:r>
            </a:p>
          </p:txBody>
        </p:sp>
      </p:grpSp>
      <p:sp>
        <p:nvSpPr>
          <p:cNvPr id="1312" name="Shape 1312"/>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51</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Shape 1317"/>
          <p:cNvSpPr txBox="1">
            <a:spLocks noGrp="1"/>
          </p:cNvSpPr>
          <p:nvPr>
            <p:ph type="title"/>
          </p:nvPr>
        </p:nvSpPr>
        <p:spPr>
          <a:xfrm>
            <a:off x="228600" y="228600"/>
            <a:ext cx="8915400" cy="514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a:t>Papers on quantity attribute extraction</a:t>
            </a:r>
          </a:p>
        </p:txBody>
      </p:sp>
      <p:sp>
        <p:nvSpPr>
          <p:cNvPr id="1318" name="Shape 1318"/>
          <p:cNvSpPr txBox="1">
            <a:spLocks noGrp="1"/>
          </p:cNvSpPr>
          <p:nvPr>
            <p:ph type="body" idx="1"/>
          </p:nvPr>
        </p:nvSpPr>
        <p:spPr>
          <a:xfrm>
            <a:off x="228600" y="800100"/>
            <a:ext cx="8726400" cy="3714900"/>
          </a:xfrm>
          <a:prstGeom prst="rect">
            <a:avLst/>
          </a:prstGeom>
          <a:noFill/>
          <a:ln>
            <a:noFill/>
          </a:ln>
        </p:spPr>
        <p:txBody>
          <a:bodyPr lIns="91425" tIns="45700" rIns="91425" bIns="45700" anchor="t" anchorCtr="0">
            <a:noAutofit/>
          </a:bodyPr>
          <a:lstStyle/>
          <a:p>
            <a:pPr marL="342900" marR="0" lvl="0" indent="-388620" algn="l" rtl="0">
              <a:spcBef>
                <a:spcPts val="560"/>
              </a:spcBef>
              <a:spcAft>
                <a:spcPts val="0"/>
              </a:spcAft>
              <a:buClr>
                <a:schemeClr val="folHlink"/>
              </a:buClr>
              <a:buSzPct val="100000"/>
              <a:buFont typeface="Noto Sans Symbols"/>
              <a:buChar char="■"/>
            </a:pPr>
            <a:r>
              <a:rPr lang="en" sz="2400" dirty="0" smtClean="0"/>
              <a:t>Quantity </a:t>
            </a:r>
            <a:r>
              <a:rPr lang="en" sz="2400" dirty="0"/>
              <a:t>extraction from text</a:t>
            </a:r>
          </a:p>
          <a:p>
            <a:pPr lvl="1" indent="-330200">
              <a:spcBef>
                <a:spcPts val="400"/>
              </a:spcBef>
              <a:buSzPct val="100000"/>
            </a:pPr>
            <a:r>
              <a:rPr lang="en" sz="1800" dirty="0"/>
              <a:t>V. Moriceau. Numerical data integration for cooperative question-answering. In EACL Workshop  2006 </a:t>
            </a:r>
            <a:endParaRPr lang="en" sz="1800" b="0" i="0" u="none" strike="noStrike" cap="none" dirty="0" smtClean="0">
              <a:solidFill>
                <a:schemeClr val="dk1"/>
              </a:solidFill>
              <a:latin typeface="Arial"/>
              <a:ea typeface="Arial"/>
              <a:cs typeface="Arial"/>
              <a:sym typeface="Arial"/>
            </a:endParaRPr>
          </a:p>
          <a:p>
            <a:pPr marL="742950" marR="0" lvl="1" indent="-330200" algn="l" rtl="0">
              <a:spcBef>
                <a:spcPts val="400"/>
              </a:spcBef>
              <a:spcAft>
                <a:spcPts val="0"/>
              </a:spcAft>
              <a:buClr>
                <a:schemeClr val="hlink"/>
              </a:buClr>
              <a:buSzPct val="100000"/>
              <a:buFont typeface="Noto Sans Symbols"/>
              <a:buChar char="■"/>
            </a:pPr>
            <a:r>
              <a:rPr lang="en" sz="1800" b="0" i="0" u="none" strike="noStrike" cap="none" dirty="0" smtClean="0">
                <a:solidFill>
                  <a:schemeClr val="dk1"/>
                </a:solidFill>
                <a:latin typeface="Arial"/>
                <a:ea typeface="Arial"/>
                <a:cs typeface="Arial"/>
                <a:sym typeface="Arial"/>
              </a:rPr>
              <a:t>M</a:t>
            </a:r>
            <a:r>
              <a:rPr lang="en" sz="1800" b="0" i="0" u="none" strike="noStrike" cap="none" dirty="0">
                <a:solidFill>
                  <a:schemeClr val="dk1"/>
                </a:solidFill>
                <a:latin typeface="Arial"/>
                <a:ea typeface="Arial"/>
                <a:cs typeface="Arial"/>
                <a:sym typeface="Arial"/>
              </a:rPr>
              <a:t>. Wu and A. Marian. Corroborating answers from multiple web sources. In WebDB: 2007</a:t>
            </a:r>
          </a:p>
          <a:p>
            <a:pPr marL="742950" marR="0" lvl="1" indent="-330200" algn="l" rtl="0">
              <a:spcBef>
                <a:spcPts val="400"/>
              </a:spcBef>
              <a:spcAft>
                <a:spcPts val="0"/>
              </a:spcAft>
              <a:buClr>
                <a:schemeClr val="hlink"/>
              </a:buClr>
              <a:buSzPct val="100000"/>
              <a:buFont typeface="Noto Sans Symbols"/>
              <a:buChar char="■"/>
            </a:pPr>
            <a:r>
              <a:rPr lang="en" sz="1800" b="0" i="0" u="none" strike="noStrike" cap="none" dirty="0">
                <a:solidFill>
                  <a:schemeClr val="dk1"/>
                </a:solidFill>
                <a:latin typeface="Arial"/>
                <a:ea typeface="Arial"/>
                <a:cs typeface="Arial"/>
                <a:sym typeface="Arial"/>
              </a:rPr>
              <a:t>[qcq] S. Banerjee, S. Chakrabarti, and G. Ramakrishnan. Learning to rank for quantity consensus queries. In SIGIR 2009</a:t>
            </a:r>
          </a:p>
          <a:p>
            <a:pPr marL="742950" marR="0" lvl="1" indent="-330200" algn="l" rtl="0">
              <a:spcBef>
                <a:spcPts val="400"/>
              </a:spcBef>
              <a:spcAft>
                <a:spcPts val="0"/>
              </a:spcAft>
              <a:buClr>
                <a:schemeClr val="hlink"/>
              </a:buClr>
              <a:buSzPct val="100000"/>
              <a:buFont typeface="Noto Sans Symbols"/>
              <a:buChar char="■"/>
            </a:pPr>
            <a:r>
              <a:rPr lang="en" sz="1800" b="0" i="0" u="none" strike="noStrike" cap="none" dirty="0">
                <a:solidFill>
                  <a:schemeClr val="dk1"/>
                </a:solidFill>
                <a:latin typeface="Arial"/>
                <a:ea typeface="Arial"/>
                <a:cs typeface="Arial"/>
                <a:sym typeface="Arial"/>
              </a:rPr>
              <a:t>[scad] A. Bakalov, A. Fuxman, P. P. Talukdar, and S. Chakrabarti. SCAD: collective discovery of attribute values. In WWW 2011</a:t>
            </a:r>
          </a:p>
          <a:p>
            <a:pPr marL="742950" marR="0" lvl="1" indent="-285750" algn="l" rtl="0">
              <a:spcBef>
                <a:spcPts val="400"/>
              </a:spcBef>
              <a:spcAft>
                <a:spcPts val="0"/>
              </a:spcAft>
              <a:buClr>
                <a:schemeClr val="hlink"/>
              </a:buClr>
              <a:buSzPct val="61111"/>
              <a:buFont typeface="Noto Sans Symbols"/>
              <a:buNone/>
            </a:pPr>
            <a:endParaRPr sz="1800" b="0" i="0" u="none" strike="noStrike" cap="none" dirty="0">
              <a:solidFill>
                <a:schemeClr val="dk1"/>
              </a:solidFill>
              <a:latin typeface="Arial"/>
              <a:ea typeface="Arial"/>
              <a:cs typeface="Arial"/>
              <a:sym typeface="Arial"/>
            </a:endParaRPr>
          </a:p>
        </p:txBody>
      </p:sp>
      <p:sp>
        <p:nvSpPr>
          <p:cNvPr id="1319" name="Shape 1319"/>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52</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Shape 1324"/>
          <p:cNvSpPr txBox="1">
            <a:spLocks noGrp="1"/>
          </p:cNvSpPr>
          <p:nvPr>
            <p:ph type="title"/>
          </p:nvPr>
        </p:nvSpPr>
        <p:spPr>
          <a:xfrm>
            <a:off x="228600" y="228600"/>
            <a:ext cx="8915400" cy="514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a:t>Papers on quantity attribute extraction</a:t>
            </a:r>
          </a:p>
        </p:txBody>
      </p:sp>
      <p:sp>
        <p:nvSpPr>
          <p:cNvPr id="1325" name="Shape 1325"/>
          <p:cNvSpPr txBox="1">
            <a:spLocks noGrp="1"/>
          </p:cNvSpPr>
          <p:nvPr>
            <p:ph type="body" idx="1"/>
          </p:nvPr>
        </p:nvSpPr>
        <p:spPr>
          <a:xfrm>
            <a:off x="228600" y="800100"/>
            <a:ext cx="8726400" cy="3714900"/>
          </a:xfrm>
          <a:prstGeom prst="rect">
            <a:avLst/>
          </a:prstGeom>
          <a:noFill/>
          <a:ln>
            <a:noFill/>
          </a:ln>
        </p:spPr>
        <p:txBody>
          <a:bodyPr lIns="91425" tIns="45700" rIns="91425" bIns="45700" anchor="t" anchorCtr="0">
            <a:noAutofit/>
          </a:bodyPr>
          <a:lstStyle/>
          <a:p>
            <a:pPr lvl="0" rtl="0">
              <a:spcBef>
                <a:spcPts val="0"/>
              </a:spcBef>
              <a:buClr>
                <a:schemeClr val="folHlink"/>
              </a:buClr>
              <a:buSzPct val="100000"/>
              <a:buFont typeface="Noto Sans Symbols"/>
              <a:buChar char="■"/>
            </a:pPr>
            <a:r>
              <a:rPr lang="en" sz="2400"/>
              <a:t>Quantity answers from tables</a:t>
            </a:r>
          </a:p>
          <a:p>
            <a:pPr lvl="1" indent="412750" rtl="0">
              <a:spcBef>
                <a:spcPts val="400"/>
              </a:spcBef>
              <a:buClr>
                <a:schemeClr val="hlink"/>
              </a:buClr>
              <a:buSzPct val="100000"/>
              <a:buFont typeface="Noto Sans Symbols"/>
              <a:buChar char="■"/>
            </a:pPr>
            <a:r>
              <a:rPr lang="en" sz="1800"/>
              <a:t>M. Zhang and K. Chakrabarti. Infogather+: semantic matching and annotation of numeric and time-varying attributes in web tables. SIGMOD  2013.</a:t>
            </a:r>
          </a:p>
          <a:p>
            <a:pPr lvl="1" indent="412750" rtl="0">
              <a:spcBef>
                <a:spcPts val="400"/>
              </a:spcBef>
              <a:buClr>
                <a:schemeClr val="hlink"/>
              </a:buClr>
              <a:buSzPct val="100000"/>
              <a:buFont typeface="Noto Sans Symbols"/>
              <a:buChar char="■"/>
            </a:pPr>
            <a:r>
              <a:rPr lang="en" sz="1800"/>
              <a:t>S. Sarawagi and S. Chakrabarti. Open-domain quantity queries on web tables: annotation, response, and consensus models, KDD 2014</a:t>
            </a:r>
          </a:p>
          <a:p>
            <a:pPr marL="0" lvl="0" indent="0" rtl="0">
              <a:spcBef>
                <a:spcPts val="400"/>
              </a:spcBef>
              <a:buNone/>
            </a:pPr>
            <a:endParaRPr sz="1800"/>
          </a:p>
          <a:p>
            <a:pPr marL="742950" lvl="0" indent="-285750" rtl="0">
              <a:spcBef>
                <a:spcPts val="400"/>
              </a:spcBef>
              <a:buClr>
                <a:srgbClr val="000000"/>
              </a:buClr>
              <a:buSzPct val="61111"/>
              <a:buFont typeface="Arial"/>
              <a:buNone/>
            </a:pPr>
            <a:endParaRPr sz="1800"/>
          </a:p>
          <a:p>
            <a:pPr marL="742950" marR="0" lvl="1" indent="-285750" algn="l" rtl="0">
              <a:spcBef>
                <a:spcPts val="400"/>
              </a:spcBef>
              <a:spcAft>
                <a:spcPts val="0"/>
              </a:spcAft>
              <a:buClr>
                <a:schemeClr val="hlink"/>
              </a:buClr>
              <a:buSzPct val="61111"/>
              <a:buFont typeface="Noto Sans Symbols"/>
              <a:buNone/>
            </a:pPr>
            <a:endParaRPr sz="1800" b="0" i="0" u="none" strike="noStrike" cap="none">
              <a:solidFill>
                <a:schemeClr val="dk1"/>
              </a:solidFill>
              <a:latin typeface="Arial"/>
              <a:ea typeface="Arial"/>
              <a:cs typeface="Arial"/>
              <a:sym typeface="Arial"/>
            </a:endParaRPr>
          </a:p>
        </p:txBody>
      </p:sp>
      <p:sp>
        <p:nvSpPr>
          <p:cNvPr id="1326" name="Shape 1326"/>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53</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Shape 1338"/>
          <p:cNvSpPr txBox="1">
            <a:spLocks noGrp="1"/>
          </p:cNvSpPr>
          <p:nvPr>
            <p:ph type="title"/>
          </p:nvPr>
        </p:nvSpPr>
        <p:spPr>
          <a:xfrm>
            <a:off x="609600" y="228600"/>
            <a:ext cx="8174100" cy="514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CC3300"/>
                </a:solidFill>
                <a:latin typeface="Arial"/>
                <a:ea typeface="Arial"/>
                <a:cs typeface="Arial"/>
                <a:sym typeface="Arial"/>
              </a:rPr>
              <a:t>Tables and </a:t>
            </a:r>
            <a:r>
              <a:rPr lang="en"/>
              <a:t>Numbers</a:t>
            </a:r>
          </a:p>
        </p:txBody>
      </p:sp>
      <p:sp>
        <p:nvSpPr>
          <p:cNvPr id="1339" name="Shape 1339"/>
          <p:cNvSpPr txBox="1">
            <a:spLocks noGrp="1"/>
          </p:cNvSpPr>
          <p:nvPr>
            <p:ph type="body" idx="1"/>
          </p:nvPr>
        </p:nvSpPr>
        <p:spPr>
          <a:xfrm>
            <a:off x="685800" y="800100"/>
            <a:ext cx="8269200" cy="37149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60000"/>
              <a:buFont typeface="Noto Sans Symbols"/>
              <a:buChar char="■"/>
            </a:pPr>
            <a:r>
              <a:rPr lang="en" sz="2500" b="0" i="0" u="none" strike="noStrike" cap="none">
                <a:solidFill>
                  <a:schemeClr val="dk1"/>
                </a:solidFill>
                <a:latin typeface="Arial"/>
                <a:ea typeface="Arial"/>
                <a:cs typeface="Arial"/>
                <a:sym typeface="Arial"/>
              </a:rPr>
              <a:t>40% of Web tables columns are </a:t>
            </a:r>
            <a:r>
              <a:rPr lang="en" sz="2500"/>
              <a:t>numeric</a:t>
            </a:r>
          </a:p>
          <a:p>
            <a:pPr marL="342900" marR="0" lvl="0" indent="-342900" algn="l" rtl="0">
              <a:spcBef>
                <a:spcPts val="500"/>
              </a:spcBef>
              <a:spcAft>
                <a:spcPts val="0"/>
              </a:spcAft>
              <a:buClr>
                <a:schemeClr val="folHlink"/>
              </a:buClr>
              <a:buSzPct val="60000"/>
              <a:buFont typeface="Noto Sans Symbols"/>
              <a:buChar char="■"/>
            </a:pPr>
            <a:r>
              <a:rPr lang="en" sz="2500" b="0" i="0" u="none" strike="noStrike" cap="none">
                <a:solidFill>
                  <a:schemeClr val="dk1"/>
                </a:solidFill>
                <a:latin typeface="Arial"/>
                <a:ea typeface="Arial"/>
                <a:cs typeface="Arial"/>
                <a:sym typeface="Arial"/>
              </a:rPr>
              <a:t>Long tail of </a:t>
            </a:r>
            <a:r>
              <a:rPr lang="en" sz="2500"/>
              <a:t>numeric values</a:t>
            </a:r>
            <a:r>
              <a:rPr lang="en" sz="2500" b="0" i="0" u="none" strike="noStrike" cap="none">
                <a:solidFill>
                  <a:schemeClr val="dk1"/>
                </a:solidFill>
                <a:latin typeface="Arial"/>
                <a:ea typeface="Arial"/>
                <a:cs typeface="Arial"/>
                <a:sym typeface="Arial"/>
              </a:rPr>
              <a:t> missing from Knowledge Bases (KBs) but present in Web Tables</a:t>
            </a:r>
          </a:p>
          <a:p>
            <a:pPr marL="742950" marR="0" lvl="1" indent="-285750" algn="l" rtl="0">
              <a:spcBef>
                <a:spcPts val="440"/>
              </a:spcBef>
              <a:spcAft>
                <a:spcPts val="0"/>
              </a:spcAft>
              <a:buClr>
                <a:schemeClr val="hlink"/>
              </a:buClr>
              <a:buSzPct val="55000"/>
              <a:buFont typeface="Noto Sans Symbols"/>
              <a:buChar char="■"/>
            </a:pPr>
            <a:r>
              <a:rPr lang="en" sz="2200" b="0" i="0" u="none" strike="noStrike" cap="none">
                <a:solidFill>
                  <a:schemeClr val="dk1"/>
                </a:solidFill>
                <a:latin typeface="Arial"/>
                <a:ea typeface="Arial"/>
                <a:cs typeface="Arial"/>
                <a:sym typeface="Arial"/>
              </a:rPr>
              <a:t>Total user accounts of Skype in 2012 Q1</a:t>
            </a:r>
          </a:p>
          <a:p>
            <a:pPr marL="742950" marR="0" lvl="1" indent="-285750" algn="l" rtl="0">
              <a:spcBef>
                <a:spcPts val="440"/>
              </a:spcBef>
              <a:spcAft>
                <a:spcPts val="0"/>
              </a:spcAft>
              <a:buClr>
                <a:schemeClr val="hlink"/>
              </a:buClr>
              <a:buSzPct val="55000"/>
              <a:buFont typeface="Noto Sans Symbols"/>
              <a:buChar char="■"/>
            </a:pPr>
            <a:r>
              <a:rPr lang="en" sz="2200" b="0" i="0" u="none" strike="noStrike" cap="none">
                <a:solidFill>
                  <a:schemeClr val="dk1"/>
                </a:solidFill>
                <a:latin typeface="Arial"/>
                <a:ea typeface="Arial"/>
                <a:cs typeface="Arial"/>
                <a:sym typeface="Arial"/>
              </a:rPr>
              <a:t>Energy density of magnetic fields</a:t>
            </a:r>
          </a:p>
          <a:p>
            <a:pPr marL="742950" marR="0" lvl="1" indent="-285750" algn="l" rtl="0">
              <a:spcBef>
                <a:spcPts val="440"/>
              </a:spcBef>
              <a:spcAft>
                <a:spcPts val="0"/>
              </a:spcAft>
              <a:buClr>
                <a:schemeClr val="hlink"/>
              </a:buClr>
              <a:buSzPct val="55000"/>
              <a:buFont typeface="Noto Sans Symbols"/>
              <a:buChar char="■"/>
            </a:pPr>
            <a:r>
              <a:rPr lang="en" sz="2200" b="0" i="0" u="none" strike="noStrike" cap="none">
                <a:solidFill>
                  <a:schemeClr val="dk1"/>
                </a:solidFill>
                <a:latin typeface="Arial"/>
                <a:ea typeface="Arial"/>
                <a:cs typeface="Arial"/>
                <a:sym typeface="Arial"/>
              </a:rPr>
              <a:t>Syndicated loan volumes</a:t>
            </a:r>
          </a:p>
          <a:p>
            <a:pPr marL="742950" marR="0" lvl="1" indent="-285750" algn="l" rtl="0">
              <a:spcBef>
                <a:spcPts val="440"/>
              </a:spcBef>
              <a:spcAft>
                <a:spcPts val="0"/>
              </a:spcAft>
              <a:buClr>
                <a:schemeClr val="hlink"/>
              </a:buClr>
              <a:buSzPct val="55000"/>
              <a:buFont typeface="Noto Sans Symbols"/>
              <a:buChar char="■"/>
            </a:pPr>
            <a:r>
              <a:rPr lang="en" sz="2200" b="0" i="0" u="none" strike="noStrike" cap="none">
                <a:solidFill>
                  <a:schemeClr val="dk1"/>
                </a:solidFill>
                <a:latin typeface="Arial"/>
                <a:ea typeface="Arial"/>
                <a:cs typeface="Arial"/>
                <a:sym typeface="Arial"/>
              </a:rPr>
              <a:t>Quantity of major oil spills</a:t>
            </a:r>
          </a:p>
          <a:p>
            <a:pPr marL="742950" marR="0" lvl="1" indent="-285750" algn="l" rtl="0">
              <a:spcBef>
                <a:spcPts val="440"/>
              </a:spcBef>
              <a:spcAft>
                <a:spcPts val="0"/>
              </a:spcAft>
              <a:buClr>
                <a:schemeClr val="hlink"/>
              </a:buClr>
              <a:buSzPct val="55000"/>
              <a:buFont typeface="Noto Sans Symbols"/>
              <a:buNone/>
            </a:pPr>
            <a:endParaRPr sz="2200" b="0" i="0" u="none" strike="noStrike" cap="none">
              <a:solidFill>
                <a:schemeClr val="dk1"/>
              </a:solidFill>
              <a:latin typeface="Arial"/>
              <a:ea typeface="Arial"/>
              <a:cs typeface="Arial"/>
              <a:sym typeface="Arial"/>
            </a:endParaRPr>
          </a:p>
        </p:txBody>
      </p:sp>
      <p:pic>
        <p:nvPicPr>
          <p:cNvPr id="1340" name="Shape 1340"/>
          <p:cNvPicPr preferRelativeResize="0"/>
          <p:nvPr/>
        </p:nvPicPr>
        <p:blipFill rotWithShape="1">
          <a:blip r:embed="rId3">
            <a:alphaModFix/>
          </a:blip>
          <a:srcRect/>
          <a:stretch/>
        </p:blipFill>
        <p:spPr>
          <a:xfrm>
            <a:off x="493920" y="3090203"/>
            <a:ext cx="5538300" cy="985200"/>
          </a:xfrm>
          <a:prstGeom prst="rect">
            <a:avLst/>
          </a:prstGeom>
          <a:noFill/>
          <a:ln>
            <a:noFill/>
          </a:ln>
        </p:spPr>
      </p:pic>
      <p:pic>
        <p:nvPicPr>
          <p:cNvPr id="1341" name="Shape 1341"/>
          <p:cNvPicPr preferRelativeResize="0"/>
          <p:nvPr/>
        </p:nvPicPr>
        <p:blipFill rotWithShape="1">
          <a:blip r:embed="rId4">
            <a:alphaModFix/>
          </a:blip>
          <a:srcRect/>
          <a:stretch/>
        </p:blipFill>
        <p:spPr>
          <a:xfrm>
            <a:off x="563039" y="3142050"/>
            <a:ext cx="6824100" cy="1237800"/>
          </a:xfrm>
          <a:prstGeom prst="rect">
            <a:avLst/>
          </a:prstGeom>
          <a:noFill/>
          <a:ln>
            <a:noFill/>
          </a:ln>
        </p:spPr>
      </p:pic>
      <p:pic>
        <p:nvPicPr>
          <p:cNvPr id="1342" name="Shape 1342"/>
          <p:cNvPicPr preferRelativeResize="0"/>
          <p:nvPr/>
        </p:nvPicPr>
        <p:blipFill rotWithShape="1">
          <a:blip r:embed="rId5">
            <a:alphaModFix/>
          </a:blip>
          <a:srcRect/>
          <a:stretch/>
        </p:blipFill>
        <p:spPr>
          <a:xfrm>
            <a:off x="632160" y="3193895"/>
            <a:ext cx="6704700" cy="1814099"/>
          </a:xfrm>
          <a:prstGeom prst="rect">
            <a:avLst/>
          </a:prstGeom>
          <a:noFill/>
          <a:ln>
            <a:noFill/>
          </a:ln>
        </p:spPr>
      </p:pic>
      <p:pic>
        <p:nvPicPr>
          <p:cNvPr id="1343" name="Shape 1343"/>
          <p:cNvPicPr preferRelativeResize="0"/>
          <p:nvPr/>
        </p:nvPicPr>
        <p:blipFill rotWithShape="1">
          <a:blip r:embed="rId6">
            <a:alphaModFix/>
          </a:blip>
          <a:srcRect/>
          <a:stretch/>
        </p:blipFill>
        <p:spPr>
          <a:xfrm>
            <a:off x="701279" y="3299789"/>
            <a:ext cx="6635400" cy="2011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Shape 1349"/>
          <p:cNvSpPr txBox="1">
            <a:spLocks noGrp="1"/>
          </p:cNvSpPr>
          <p:nvPr>
            <p:ph type="ctrTitle"/>
          </p:nvPr>
        </p:nvSpPr>
        <p:spPr>
          <a:xfrm>
            <a:off x="685800" y="1597818"/>
            <a:ext cx="7772400" cy="11025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000000"/>
                </a:solidFill>
                <a:highlight>
                  <a:srgbClr val="FFFF00"/>
                </a:highlight>
                <a:latin typeface="Arial"/>
                <a:ea typeface="Arial"/>
                <a:cs typeface="Arial"/>
                <a:sym typeface="Arial"/>
              </a:rPr>
              <a:t>escape velocity</a:t>
            </a:r>
            <a:r>
              <a:rPr lang="en" sz="4000" b="0" i="0" u="none" strike="noStrike" cap="none">
                <a:solidFill>
                  <a:srgbClr val="CC3300"/>
                </a:solidFill>
                <a:latin typeface="Arial"/>
                <a:ea typeface="Arial"/>
                <a:cs typeface="Arial"/>
                <a:sym typeface="Arial"/>
              </a:rPr>
              <a:t> </a:t>
            </a:r>
            <a:r>
              <a:rPr lang="en" sz="4000" b="0" i="0" u="none" strike="noStrike" cap="none">
                <a:solidFill>
                  <a:srgbClr val="CC3300"/>
                </a:solidFill>
                <a:highlight>
                  <a:srgbClr val="00FFFF"/>
                </a:highlight>
                <a:latin typeface="Arial"/>
                <a:ea typeface="Arial"/>
                <a:cs typeface="Arial"/>
                <a:sym typeface="Arial"/>
              </a:rPr>
              <a:t>jupiter</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Shape 1354"/>
          <p:cNvSpPr txBox="1">
            <a:spLocks noGrp="1"/>
          </p:cNvSpPr>
          <p:nvPr>
            <p:ph type="title"/>
          </p:nvPr>
        </p:nvSpPr>
        <p:spPr>
          <a:xfrm>
            <a:off x="484950" y="105425"/>
            <a:ext cx="8174100" cy="514200"/>
          </a:xfrm>
          <a:prstGeom prst="rect">
            <a:avLst/>
          </a:prstGeom>
        </p:spPr>
        <p:txBody>
          <a:bodyPr lIns="91425" tIns="91425" rIns="91425" bIns="91425" anchor="b" anchorCtr="0">
            <a:noAutofit/>
          </a:bodyPr>
          <a:lstStyle/>
          <a:p>
            <a:pPr lvl="0">
              <a:spcBef>
                <a:spcPts val="0"/>
              </a:spcBef>
              <a:buNone/>
            </a:pPr>
            <a:r>
              <a:rPr lang="en"/>
              <a:t>Results from search engine</a:t>
            </a:r>
          </a:p>
        </p:txBody>
      </p:sp>
      <p:pic>
        <p:nvPicPr>
          <p:cNvPr id="1355" name="Shape 1355" descr="Screen Shot 2016-04-28 at 11.27.21 PM.png"/>
          <p:cNvPicPr preferRelativeResize="0"/>
          <p:nvPr/>
        </p:nvPicPr>
        <p:blipFill>
          <a:blip r:embed="rId3">
            <a:alphaModFix/>
          </a:blip>
          <a:stretch>
            <a:fillRect/>
          </a:stretch>
        </p:blipFill>
        <p:spPr>
          <a:xfrm>
            <a:off x="1295400" y="619625"/>
            <a:ext cx="5305423" cy="4673599"/>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Shape 1361"/>
          <p:cNvSpPr txBox="1">
            <a:spLocks noGrp="1"/>
          </p:cNvSpPr>
          <p:nvPr>
            <p:ph type="title"/>
          </p:nvPr>
        </p:nvSpPr>
        <p:spPr>
          <a:xfrm>
            <a:off x="484950" y="105425"/>
            <a:ext cx="8174100" cy="514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3600" b="0" i="0" u="none" strike="noStrike" cap="none">
                <a:solidFill>
                  <a:srgbClr val="CC3300"/>
                </a:solidFill>
                <a:latin typeface="Arial"/>
                <a:ea typeface="Arial"/>
                <a:cs typeface="Arial"/>
                <a:sym typeface="Arial"/>
              </a:rPr>
              <a:t>Web tables</a:t>
            </a:r>
          </a:p>
        </p:txBody>
      </p:sp>
      <p:pic>
        <p:nvPicPr>
          <p:cNvPr id="1362" name="Shape 1362"/>
          <p:cNvPicPr preferRelativeResize="0"/>
          <p:nvPr/>
        </p:nvPicPr>
        <p:blipFill rotWithShape="1">
          <a:blip r:embed="rId3">
            <a:alphaModFix/>
          </a:blip>
          <a:srcRect l="25314" t="41407" r="23160" b="38816"/>
          <a:stretch/>
        </p:blipFill>
        <p:spPr>
          <a:xfrm>
            <a:off x="228600" y="628650"/>
            <a:ext cx="6041999" cy="1260900"/>
          </a:xfrm>
          <a:prstGeom prst="rect">
            <a:avLst/>
          </a:prstGeom>
          <a:noFill/>
          <a:ln w="9525" cap="flat" cmpd="sng">
            <a:solidFill>
              <a:schemeClr val="dk1"/>
            </a:solidFill>
            <a:prstDash val="solid"/>
            <a:miter/>
            <a:headEnd type="none" w="med" len="med"/>
            <a:tailEnd type="none" w="med" len="med"/>
          </a:ln>
        </p:spPr>
      </p:pic>
      <p:pic>
        <p:nvPicPr>
          <p:cNvPr id="1363" name="Shape 1363"/>
          <p:cNvPicPr preferRelativeResize="0"/>
          <p:nvPr/>
        </p:nvPicPr>
        <p:blipFill rotWithShape="1">
          <a:blip r:embed="rId4">
            <a:alphaModFix/>
          </a:blip>
          <a:srcRect l="30002" t="63405" r="21566" b="11646"/>
          <a:stretch/>
        </p:blipFill>
        <p:spPr>
          <a:xfrm>
            <a:off x="228600" y="2000250"/>
            <a:ext cx="4724400" cy="1322700"/>
          </a:xfrm>
          <a:prstGeom prst="rect">
            <a:avLst/>
          </a:prstGeom>
          <a:noFill/>
          <a:ln w="9525" cap="flat" cmpd="sng">
            <a:solidFill>
              <a:schemeClr val="dk1"/>
            </a:solidFill>
            <a:prstDash val="solid"/>
            <a:miter/>
            <a:headEnd type="none" w="med" len="med"/>
            <a:tailEnd type="none" w="med" len="med"/>
          </a:ln>
        </p:spPr>
      </p:pic>
      <p:pic>
        <p:nvPicPr>
          <p:cNvPr id="1364" name="Shape 1364" descr="jupiter"/>
          <p:cNvPicPr preferRelativeResize="0"/>
          <p:nvPr/>
        </p:nvPicPr>
        <p:blipFill rotWithShape="1">
          <a:blip r:embed="rId5">
            <a:alphaModFix/>
          </a:blip>
          <a:srcRect/>
          <a:stretch/>
        </p:blipFill>
        <p:spPr>
          <a:xfrm>
            <a:off x="228600" y="3429000"/>
            <a:ext cx="6858000" cy="1215600"/>
          </a:xfrm>
          <a:prstGeom prst="rect">
            <a:avLst/>
          </a:prstGeom>
          <a:noFill/>
          <a:ln>
            <a:noFill/>
          </a:ln>
        </p:spPr>
      </p:pic>
      <p:sp>
        <p:nvSpPr>
          <p:cNvPr id="1365" name="Shape 1365"/>
          <p:cNvSpPr/>
          <p:nvPr/>
        </p:nvSpPr>
        <p:spPr>
          <a:xfrm>
            <a:off x="4953000" y="1600200"/>
            <a:ext cx="1371600"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66" name="Shape 1366"/>
          <p:cNvSpPr/>
          <p:nvPr/>
        </p:nvSpPr>
        <p:spPr>
          <a:xfrm>
            <a:off x="3048000" y="2800350"/>
            <a:ext cx="1371600"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67" name="Shape 1367"/>
          <p:cNvSpPr/>
          <p:nvPr/>
        </p:nvSpPr>
        <p:spPr>
          <a:xfrm>
            <a:off x="2971800" y="4171950"/>
            <a:ext cx="1371600"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Shape 1373"/>
          <p:cNvSpPr txBox="1">
            <a:spLocks noGrp="1"/>
          </p:cNvSpPr>
          <p:nvPr>
            <p:ph type="title"/>
          </p:nvPr>
        </p:nvSpPr>
        <p:spPr>
          <a:xfrm>
            <a:off x="232200" y="23500"/>
            <a:ext cx="8174100" cy="514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3000"/>
              <a:t>Extracting attribute value from Webtables</a:t>
            </a:r>
          </a:p>
        </p:txBody>
      </p:sp>
      <p:sp>
        <p:nvSpPr>
          <p:cNvPr id="1374" name="Shape 1374"/>
          <p:cNvSpPr txBox="1">
            <a:spLocks noGrp="1"/>
          </p:cNvSpPr>
          <p:nvPr>
            <p:ph type="body" idx="1"/>
          </p:nvPr>
        </p:nvSpPr>
        <p:spPr>
          <a:xfrm>
            <a:off x="36900" y="476025"/>
            <a:ext cx="9296286" cy="37149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Match query text with table context, caption, column/row header, cell, …?</a:t>
            </a:r>
          </a:p>
          <a:p>
            <a:pPr marL="342900" marR="0" lvl="0" indent="-342900" algn="l" rtl="0">
              <a:spcBef>
                <a:spcPts val="56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Extract number and unit (and possibly a unit multiplier) </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number (59,2 = 59.2 or 592?)</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unit (m = meter or million? kt is kiloton or knot or karat?)</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Punctuations and separators: “Wind speed (km</a:t>
            </a:r>
            <a:r>
              <a:rPr lang="en" sz="2400" b="1" i="0" u="none" strike="noStrike" cap="none" dirty="0">
                <a:solidFill>
                  <a:srgbClr val="0070C0"/>
                </a:solidFill>
                <a:latin typeface="Arial"/>
                <a:ea typeface="Arial"/>
                <a:cs typeface="Arial"/>
                <a:sym typeface="Arial"/>
              </a:rPr>
              <a:t>/</a:t>
            </a:r>
            <a:r>
              <a:rPr lang="en" sz="2400" b="0" i="0" u="none" strike="noStrike" cap="none" dirty="0">
                <a:solidFill>
                  <a:schemeClr val="dk1"/>
                </a:solidFill>
                <a:latin typeface="Arial"/>
                <a:ea typeface="Arial"/>
                <a:cs typeface="Arial"/>
                <a:sym typeface="Arial"/>
              </a:rPr>
              <a:t>h </a:t>
            </a:r>
            <a:r>
              <a:rPr lang="en" sz="2400" b="0" i="0" u="none" strike="noStrike" cap="none" dirty="0">
                <a:solidFill>
                  <a:srgbClr val="FF0000"/>
                </a:solidFill>
                <a:latin typeface="Arial"/>
                <a:ea typeface="Arial"/>
                <a:cs typeface="Arial"/>
                <a:sym typeface="Arial"/>
              </a:rPr>
              <a:t>/ </a:t>
            </a:r>
            <a:r>
              <a:rPr lang="en" sz="2400" b="0" i="0" u="none" strike="noStrike" cap="none" dirty="0">
                <a:solidFill>
                  <a:schemeClr val="dk1"/>
                </a:solidFill>
                <a:latin typeface="Arial"/>
                <a:ea typeface="Arial"/>
                <a:cs typeface="Arial"/>
                <a:sym typeface="Arial"/>
              </a:rPr>
              <a:t>mph)”</a:t>
            </a:r>
          </a:p>
          <a:p>
            <a:pPr marL="342900" marR="0" lvl="0" indent="-342900" algn="l" rtl="0">
              <a:spcBef>
                <a:spcPts val="56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Be robust: retain many possible extractions</a:t>
            </a:r>
          </a:p>
          <a:p>
            <a:pPr marL="342900" marR="0" lvl="0" indent="-342900" algn="l" rtl="0">
              <a:spcBef>
                <a:spcPts val="56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Collectively attain quantity consensus</a:t>
            </a:r>
          </a:p>
          <a:p>
            <a:pPr marL="742950" marR="0" lvl="1" indent="-285750" algn="l" rtl="0">
              <a:spcBef>
                <a:spcPts val="480"/>
              </a:spcBef>
              <a:spcAft>
                <a:spcPts val="0"/>
              </a:spcAft>
              <a:buClr>
                <a:schemeClr val="hlink"/>
              </a:buClr>
              <a:buSzPct val="55000"/>
              <a:buFont typeface="Noto Sans Symbols"/>
              <a:buChar char="■"/>
            </a:pPr>
            <a:r>
              <a:rPr lang="en" dirty="0"/>
              <a:t>D</a:t>
            </a:r>
            <a:r>
              <a:rPr lang="en" sz="2400" b="0" i="0" u="none" strike="noStrike" cap="none" dirty="0">
                <a:solidFill>
                  <a:schemeClr val="dk1"/>
                </a:solidFill>
                <a:latin typeface="Arial"/>
                <a:ea typeface="Arial"/>
                <a:cs typeface="Arial"/>
                <a:sym typeface="Arial"/>
              </a:rPr>
              <a:t>ifferent from consensus for discrete answers --- </a:t>
            </a:r>
            <a:r>
              <a:rPr lang="en" dirty="0"/>
              <a:t>no </a:t>
            </a:r>
            <a:r>
              <a:rPr lang="en" sz="2400" b="0" i="0" u="none" strike="noStrike" cap="none" dirty="0">
                <a:solidFill>
                  <a:schemeClr val="dk1"/>
                </a:solidFill>
                <a:latin typeface="Arial"/>
                <a:ea typeface="Arial"/>
                <a:cs typeface="Arial"/>
                <a:sym typeface="Arial"/>
              </a:rPr>
              <a:t>key</a:t>
            </a:r>
          </a:p>
          <a:p>
            <a:pPr marL="742950" marR="0" lvl="1" indent="-285750" algn="l" rtl="0">
              <a:spcBef>
                <a:spcPts val="480"/>
              </a:spcBef>
              <a:spcAft>
                <a:spcPts val="0"/>
              </a:spcAft>
              <a:buClr>
                <a:schemeClr val="hlink"/>
              </a:buClr>
              <a:buSzPct val="55000"/>
              <a:buFont typeface="Noto Sans Symbols"/>
              <a:buChar char="■"/>
            </a:pPr>
            <a:r>
              <a:rPr lang="en" dirty="0"/>
              <a:t>No</a:t>
            </a:r>
            <a:r>
              <a:rPr lang="en" sz="2400" b="0" i="0" u="none" strike="noStrike" cap="none" dirty="0">
                <a:solidFill>
                  <a:schemeClr val="dk1"/>
                </a:solidFill>
                <a:latin typeface="Arial"/>
                <a:ea typeface="Arial"/>
                <a:cs typeface="Arial"/>
                <a:sym typeface="Arial"/>
              </a:rPr>
              <a:t> query-independent notion of “slight variation”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4">
                                            <p:txEl>
                                              <p:pRg st="0" end="0"/>
                                            </p:txEl>
                                          </p:spTgt>
                                        </p:tgtEl>
                                        <p:attrNameLst>
                                          <p:attrName>style.visibility</p:attrName>
                                        </p:attrNameLst>
                                      </p:cBhvr>
                                      <p:to>
                                        <p:strVal val="visible"/>
                                      </p:to>
                                    </p:set>
                                    <p:animEffect transition="in" filter="fade">
                                      <p:cBhvr>
                                        <p:cTn id="7" dur="2000"/>
                                        <p:tgtEl>
                                          <p:spTgt spid="13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4">
                                            <p:txEl>
                                              <p:pRg st="1" end="1"/>
                                            </p:txEl>
                                          </p:spTgt>
                                        </p:tgtEl>
                                        <p:attrNameLst>
                                          <p:attrName>style.visibility</p:attrName>
                                        </p:attrNameLst>
                                      </p:cBhvr>
                                      <p:to>
                                        <p:strVal val="visible"/>
                                      </p:to>
                                    </p:set>
                                    <p:animEffect transition="in" filter="fade">
                                      <p:cBhvr>
                                        <p:cTn id="12" dur="2000"/>
                                        <p:tgtEl>
                                          <p:spTgt spid="13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4">
                                            <p:txEl>
                                              <p:pRg st="2" end="2"/>
                                            </p:txEl>
                                          </p:spTgt>
                                        </p:tgtEl>
                                        <p:attrNameLst>
                                          <p:attrName>style.visibility</p:attrName>
                                        </p:attrNameLst>
                                      </p:cBhvr>
                                      <p:to>
                                        <p:strVal val="visible"/>
                                      </p:to>
                                    </p:set>
                                    <p:animEffect transition="in" filter="fade">
                                      <p:cBhvr>
                                        <p:cTn id="17" dur="2000"/>
                                        <p:tgtEl>
                                          <p:spTgt spid="13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4">
                                            <p:txEl>
                                              <p:pRg st="3" end="3"/>
                                            </p:txEl>
                                          </p:spTgt>
                                        </p:tgtEl>
                                        <p:attrNameLst>
                                          <p:attrName>style.visibility</p:attrName>
                                        </p:attrNameLst>
                                      </p:cBhvr>
                                      <p:to>
                                        <p:strVal val="visible"/>
                                      </p:to>
                                    </p:set>
                                    <p:animEffect transition="in" filter="fade">
                                      <p:cBhvr>
                                        <p:cTn id="22" dur="2000"/>
                                        <p:tgtEl>
                                          <p:spTgt spid="13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74">
                                            <p:txEl>
                                              <p:pRg st="4" end="4"/>
                                            </p:txEl>
                                          </p:spTgt>
                                        </p:tgtEl>
                                        <p:attrNameLst>
                                          <p:attrName>style.visibility</p:attrName>
                                        </p:attrNameLst>
                                      </p:cBhvr>
                                      <p:to>
                                        <p:strVal val="visible"/>
                                      </p:to>
                                    </p:set>
                                    <p:animEffect transition="in" filter="fade">
                                      <p:cBhvr>
                                        <p:cTn id="27" dur="2000"/>
                                        <p:tgtEl>
                                          <p:spTgt spid="13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74">
                                            <p:txEl>
                                              <p:pRg st="5" end="5"/>
                                            </p:txEl>
                                          </p:spTgt>
                                        </p:tgtEl>
                                        <p:attrNameLst>
                                          <p:attrName>style.visibility</p:attrName>
                                        </p:attrNameLst>
                                      </p:cBhvr>
                                      <p:to>
                                        <p:strVal val="visible"/>
                                      </p:to>
                                    </p:set>
                                    <p:animEffect transition="in" filter="fade">
                                      <p:cBhvr>
                                        <p:cTn id="32" dur="2000"/>
                                        <p:tgtEl>
                                          <p:spTgt spid="13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74">
                                            <p:txEl>
                                              <p:pRg st="6" end="6"/>
                                            </p:txEl>
                                          </p:spTgt>
                                        </p:tgtEl>
                                        <p:attrNameLst>
                                          <p:attrName>style.visibility</p:attrName>
                                        </p:attrNameLst>
                                      </p:cBhvr>
                                      <p:to>
                                        <p:strVal val="visible"/>
                                      </p:to>
                                    </p:set>
                                    <p:animEffect transition="in" filter="fade">
                                      <p:cBhvr>
                                        <p:cTn id="37" dur="2000"/>
                                        <p:tgtEl>
                                          <p:spTgt spid="13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74">
                                            <p:txEl>
                                              <p:pRg st="7" end="7"/>
                                            </p:txEl>
                                          </p:spTgt>
                                        </p:tgtEl>
                                        <p:attrNameLst>
                                          <p:attrName>style.visibility</p:attrName>
                                        </p:attrNameLst>
                                      </p:cBhvr>
                                      <p:to>
                                        <p:strVal val="visible"/>
                                      </p:to>
                                    </p:set>
                                    <p:animEffect transition="in" filter="fade">
                                      <p:cBhvr>
                                        <p:cTn id="42" dur="2000"/>
                                        <p:tgtEl>
                                          <p:spTgt spid="137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4">
                                            <p:txEl>
                                              <p:pRg st="8" end="8"/>
                                            </p:txEl>
                                          </p:spTgt>
                                        </p:tgtEl>
                                        <p:attrNameLst>
                                          <p:attrName>style.visibility</p:attrName>
                                        </p:attrNameLst>
                                      </p:cBhvr>
                                      <p:to>
                                        <p:strVal val="visible"/>
                                      </p:to>
                                    </p:set>
                                    <p:animEffect transition="in" filter="fade">
                                      <p:cBhvr>
                                        <p:cTn id="47" dur="2000"/>
                                        <p:tgtEl>
                                          <p:spTgt spid="13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Shape 1380"/>
          <p:cNvSpPr txBox="1">
            <a:spLocks noGrp="1"/>
          </p:cNvSpPr>
          <p:nvPr>
            <p:ph type="title"/>
          </p:nvPr>
        </p:nvSpPr>
        <p:spPr>
          <a:xfrm>
            <a:off x="0" y="50425"/>
            <a:ext cx="8174100" cy="514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CC3300"/>
                </a:solidFill>
                <a:latin typeface="Arial"/>
                <a:ea typeface="Arial"/>
                <a:cs typeface="Arial"/>
                <a:sym typeface="Arial"/>
              </a:rPr>
              <a:t>Step 1: Matching query to table</a:t>
            </a:r>
          </a:p>
        </p:txBody>
      </p:sp>
      <p:sp>
        <p:nvSpPr>
          <p:cNvPr id="1381" name="Shape 1381"/>
          <p:cNvSpPr txBox="1"/>
          <p:nvPr/>
        </p:nvSpPr>
        <p:spPr>
          <a:xfrm>
            <a:off x="7543800" y="1151750"/>
            <a:ext cx="540533" cy="300082"/>
          </a:xfrm>
          <a:prstGeom prst="rect">
            <a:avLst/>
          </a:prstGeom>
          <a:solidFill>
            <a:srgbClr val="FFFF00"/>
          </a:solidFill>
          <a:ln>
            <a:noFill/>
          </a:ln>
        </p:spPr>
        <p:txBody>
          <a:bodyPr lIns="91425" tIns="45700" rIns="91425" bIns="45700" anchor="t" anchorCtr="0">
            <a:noAutofit/>
          </a:bodyPr>
          <a:lstStyle/>
          <a:p>
            <a:pPr marL="0" marR="0" lvl="0" indent="0" algn="l" rtl="0">
              <a:spcBef>
                <a:spcPts val="0"/>
              </a:spcBef>
              <a:buSzPct val="25000"/>
              <a:buNone/>
            </a:pPr>
            <a:r>
              <a:rPr lang="en" sz="2000">
                <a:solidFill>
                  <a:schemeClr val="dk1"/>
                </a:solidFill>
                <a:latin typeface="Arial"/>
                <a:ea typeface="Arial"/>
                <a:cs typeface="Arial"/>
                <a:sym typeface="Arial"/>
              </a:rPr>
              <a:t>0.6</a:t>
            </a:r>
          </a:p>
        </p:txBody>
      </p:sp>
      <p:sp>
        <p:nvSpPr>
          <p:cNvPr id="1382" name="Shape 1382"/>
          <p:cNvSpPr txBox="1"/>
          <p:nvPr/>
        </p:nvSpPr>
        <p:spPr>
          <a:xfrm>
            <a:off x="8382000" y="1823218"/>
            <a:ext cx="540533" cy="300082"/>
          </a:xfrm>
          <a:prstGeom prst="rect">
            <a:avLst/>
          </a:prstGeom>
          <a:solidFill>
            <a:srgbClr val="FFFF00"/>
          </a:solidFill>
          <a:ln>
            <a:noFill/>
          </a:ln>
        </p:spPr>
        <p:txBody>
          <a:bodyPr lIns="91425" tIns="45700" rIns="91425" bIns="45700" anchor="t" anchorCtr="0">
            <a:noAutofit/>
          </a:bodyPr>
          <a:lstStyle/>
          <a:p>
            <a:pPr marL="0" marR="0" lvl="0" indent="0" algn="l" rtl="0">
              <a:spcBef>
                <a:spcPts val="0"/>
              </a:spcBef>
              <a:buSzPct val="25000"/>
              <a:buNone/>
            </a:pPr>
            <a:r>
              <a:rPr lang="en" sz="2000">
                <a:solidFill>
                  <a:schemeClr val="dk1"/>
                </a:solidFill>
                <a:latin typeface="Arial"/>
                <a:ea typeface="Arial"/>
                <a:cs typeface="Arial"/>
                <a:sym typeface="Arial"/>
              </a:rPr>
              <a:t>1.0</a:t>
            </a:r>
          </a:p>
        </p:txBody>
      </p:sp>
      <p:pic>
        <p:nvPicPr>
          <p:cNvPr id="1383" name="Shape 1383"/>
          <p:cNvPicPr preferRelativeResize="0"/>
          <p:nvPr/>
        </p:nvPicPr>
        <p:blipFill rotWithShape="1">
          <a:blip r:embed="rId3">
            <a:alphaModFix/>
          </a:blip>
          <a:srcRect l="25316" t="41406" r="23159" b="38817"/>
          <a:stretch/>
        </p:blipFill>
        <p:spPr>
          <a:xfrm>
            <a:off x="2819400" y="564772"/>
            <a:ext cx="6042024" cy="1260872"/>
          </a:xfrm>
          <a:prstGeom prst="rect">
            <a:avLst/>
          </a:prstGeom>
          <a:noFill/>
          <a:ln w="9525" cap="flat" cmpd="sng">
            <a:solidFill>
              <a:schemeClr val="dk1"/>
            </a:solidFill>
            <a:prstDash val="solid"/>
            <a:miter/>
            <a:headEnd type="none" w="med" len="med"/>
            <a:tailEnd type="none" w="med" len="med"/>
          </a:ln>
        </p:spPr>
      </p:pic>
      <p:pic>
        <p:nvPicPr>
          <p:cNvPr id="1384" name="Shape 1384"/>
          <p:cNvPicPr preferRelativeResize="0"/>
          <p:nvPr/>
        </p:nvPicPr>
        <p:blipFill rotWithShape="1">
          <a:blip r:embed="rId4">
            <a:alphaModFix/>
          </a:blip>
          <a:srcRect l="30002" t="63405" r="21565" b="11645"/>
          <a:stretch/>
        </p:blipFill>
        <p:spPr>
          <a:xfrm>
            <a:off x="2819400" y="1936372"/>
            <a:ext cx="4724400" cy="1322784"/>
          </a:xfrm>
          <a:prstGeom prst="rect">
            <a:avLst/>
          </a:prstGeom>
          <a:noFill/>
          <a:ln w="9525" cap="flat" cmpd="sng">
            <a:solidFill>
              <a:schemeClr val="dk1"/>
            </a:solidFill>
            <a:prstDash val="solid"/>
            <a:miter/>
            <a:headEnd type="none" w="med" len="med"/>
            <a:tailEnd type="none" w="med" len="med"/>
          </a:ln>
        </p:spPr>
      </p:pic>
      <p:pic>
        <p:nvPicPr>
          <p:cNvPr id="1385" name="Shape 1385" descr="jupiter"/>
          <p:cNvPicPr preferRelativeResize="0"/>
          <p:nvPr/>
        </p:nvPicPr>
        <p:blipFill rotWithShape="1">
          <a:blip r:embed="rId5">
            <a:alphaModFix/>
          </a:blip>
          <a:srcRect/>
          <a:stretch/>
        </p:blipFill>
        <p:spPr>
          <a:xfrm>
            <a:off x="2209800" y="3365122"/>
            <a:ext cx="6858000" cy="1215628"/>
          </a:xfrm>
          <a:prstGeom prst="rect">
            <a:avLst/>
          </a:prstGeom>
          <a:noFill/>
          <a:ln>
            <a:noFill/>
          </a:ln>
        </p:spPr>
      </p:pic>
      <p:sp>
        <p:nvSpPr>
          <p:cNvPr id="1386" name="Shape 1386"/>
          <p:cNvSpPr/>
          <p:nvPr/>
        </p:nvSpPr>
        <p:spPr>
          <a:xfrm>
            <a:off x="7543800" y="1536322"/>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87" name="Shape 1387"/>
          <p:cNvSpPr/>
          <p:nvPr/>
        </p:nvSpPr>
        <p:spPr>
          <a:xfrm>
            <a:off x="5638800" y="2736472"/>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88" name="Shape 1388"/>
          <p:cNvSpPr/>
          <p:nvPr/>
        </p:nvSpPr>
        <p:spPr>
          <a:xfrm>
            <a:off x="4953000" y="4108072"/>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89" name="Shape 1389"/>
          <p:cNvSpPr/>
          <p:nvPr/>
        </p:nvSpPr>
        <p:spPr>
          <a:xfrm>
            <a:off x="8077200" y="4165222"/>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90" name="Shape 1390"/>
          <p:cNvSpPr/>
          <p:nvPr/>
        </p:nvSpPr>
        <p:spPr>
          <a:xfrm>
            <a:off x="2590800" y="1551800"/>
            <a:ext cx="304799" cy="285750"/>
          </a:xfrm>
          <a:prstGeom prst="rightArrow">
            <a:avLst>
              <a:gd name="adj1" fmla="val 50000"/>
              <a:gd name="adj2" fmla="val 50000"/>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91" name="Shape 1391"/>
          <p:cNvSpPr/>
          <p:nvPr/>
        </p:nvSpPr>
        <p:spPr>
          <a:xfrm>
            <a:off x="2590800" y="2751950"/>
            <a:ext cx="304799" cy="285750"/>
          </a:xfrm>
          <a:prstGeom prst="rightArrow">
            <a:avLst>
              <a:gd name="adj1" fmla="val 50000"/>
              <a:gd name="adj2" fmla="val 50000"/>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92" name="Shape 1392"/>
          <p:cNvSpPr/>
          <p:nvPr/>
        </p:nvSpPr>
        <p:spPr>
          <a:xfrm>
            <a:off x="1828800" y="4237850"/>
            <a:ext cx="457200" cy="285750"/>
          </a:xfrm>
          <a:prstGeom prst="rightArrow">
            <a:avLst>
              <a:gd name="adj1" fmla="val 50000"/>
              <a:gd name="adj2" fmla="val 50000"/>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93" name="Shape 1393"/>
          <p:cNvSpPr/>
          <p:nvPr/>
        </p:nvSpPr>
        <p:spPr>
          <a:xfrm>
            <a:off x="7772400" y="237350"/>
            <a:ext cx="533399" cy="285750"/>
          </a:xfrm>
          <a:prstGeom prst="downArrow">
            <a:avLst>
              <a:gd name="adj1" fmla="val 50000"/>
              <a:gd name="adj2" fmla="val 50000"/>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94" name="Shape 1394"/>
          <p:cNvSpPr/>
          <p:nvPr/>
        </p:nvSpPr>
        <p:spPr>
          <a:xfrm>
            <a:off x="5943600" y="1608950"/>
            <a:ext cx="381000" cy="342900"/>
          </a:xfrm>
          <a:prstGeom prst="downArrow">
            <a:avLst>
              <a:gd name="adj1" fmla="val 50000"/>
              <a:gd name="adj2" fmla="val 50000"/>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395" name="Shape 1395"/>
          <p:cNvSpPr txBox="1"/>
          <p:nvPr/>
        </p:nvSpPr>
        <p:spPr>
          <a:xfrm>
            <a:off x="7086600" y="2680468"/>
            <a:ext cx="540533" cy="300082"/>
          </a:xfrm>
          <a:prstGeom prst="rect">
            <a:avLst/>
          </a:prstGeom>
          <a:solidFill>
            <a:srgbClr val="FFFF00"/>
          </a:solidFill>
          <a:ln>
            <a:noFill/>
          </a:ln>
        </p:spPr>
        <p:txBody>
          <a:bodyPr lIns="91425" tIns="45700" rIns="91425" bIns="45700" anchor="t" anchorCtr="0">
            <a:noAutofit/>
          </a:bodyPr>
          <a:lstStyle/>
          <a:p>
            <a:pPr marL="0" marR="0" lvl="0" indent="0" algn="l" rtl="0">
              <a:spcBef>
                <a:spcPts val="0"/>
              </a:spcBef>
              <a:buSzPct val="25000"/>
              <a:buNone/>
            </a:pPr>
            <a:r>
              <a:rPr lang="en" sz="2000">
                <a:solidFill>
                  <a:schemeClr val="dk1"/>
                </a:solidFill>
                <a:latin typeface="Arial"/>
                <a:ea typeface="Arial"/>
                <a:cs typeface="Arial"/>
                <a:sym typeface="Arial"/>
              </a:rPr>
              <a:t>1.0</a:t>
            </a:r>
          </a:p>
        </p:txBody>
      </p:sp>
      <p:sp>
        <p:nvSpPr>
          <p:cNvPr id="1396" name="Shape 1396"/>
          <p:cNvSpPr/>
          <p:nvPr/>
        </p:nvSpPr>
        <p:spPr>
          <a:xfrm>
            <a:off x="2286000" y="3257550"/>
            <a:ext cx="2621230" cy="276999"/>
          </a:xfrm>
          <a:prstGeom prst="rect">
            <a:avLst/>
          </a:prstGeom>
          <a:solidFill>
            <a:srgbClr val="C5D8F1"/>
          </a:solid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List of escape velocities</a:t>
            </a:r>
          </a:p>
        </p:txBody>
      </p:sp>
      <p:sp>
        <p:nvSpPr>
          <p:cNvPr id="1397" name="Shape 1397"/>
          <p:cNvSpPr txBox="1"/>
          <p:nvPr/>
        </p:nvSpPr>
        <p:spPr>
          <a:xfrm>
            <a:off x="5943600" y="3829050"/>
            <a:ext cx="540533" cy="300082"/>
          </a:xfrm>
          <a:prstGeom prst="rect">
            <a:avLst/>
          </a:prstGeom>
          <a:solidFill>
            <a:srgbClr val="FFFF00"/>
          </a:solidFill>
          <a:ln>
            <a:noFill/>
          </a:ln>
        </p:spPr>
        <p:txBody>
          <a:bodyPr lIns="91425" tIns="45700" rIns="91425" bIns="45700" anchor="t" anchorCtr="0">
            <a:noAutofit/>
          </a:bodyPr>
          <a:lstStyle/>
          <a:p>
            <a:pPr marL="0" marR="0" lvl="0" indent="0" algn="l" rtl="0">
              <a:spcBef>
                <a:spcPts val="0"/>
              </a:spcBef>
              <a:buSzPct val="25000"/>
              <a:buNone/>
            </a:pPr>
            <a:r>
              <a:rPr lang="en" sz="2000">
                <a:solidFill>
                  <a:schemeClr val="dk1"/>
                </a:solidFill>
                <a:latin typeface="Arial"/>
                <a:ea typeface="Arial"/>
                <a:cs typeface="Arial"/>
                <a:sym typeface="Arial"/>
              </a:rPr>
              <a:t>0.4</a:t>
            </a:r>
          </a:p>
        </p:txBody>
      </p:sp>
      <p:sp>
        <p:nvSpPr>
          <p:cNvPr id="1398" name="Shape 1398"/>
          <p:cNvSpPr txBox="1"/>
          <p:nvPr/>
        </p:nvSpPr>
        <p:spPr>
          <a:xfrm>
            <a:off x="8451067" y="3843382"/>
            <a:ext cx="540533" cy="300082"/>
          </a:xfrm>
          <a:prstGeom prst="rect">
            <a:avLst/>
          </a:prstGeom>
          <a:solidFill>
            <a:srgbClr val="FFFF00"/>
          </a:solidFill>
          <a:ln>
            <a:noFill/>
          </a:ln>
        </p:spPr>
        <p:txBody>
          <a:bodyPr lIns="91425" tIns="45700" rIns="91425" bIns="45700" anchor="t" anchorCtr="0">
            <a:noAutofit/>
          </a:bodyPr>
          <a:lstStyle/>
          <a:p>
            <a:pPr marL="0" marR="0" lvl="0" indent="0" algn="l" rtl="0">
              <a:spcBef>
                <a:spcPts val="0"/>
              </a:spcBef>
              <a:buSzPct val="25000"/>
              <a:buNone/>
            </a:pPr>
            <a:r>
              <a:rPr lang="en" sz="2000">
                <a:solidFill>
                  <a:schemeClr val="dk1"/>
                </a:solidFill>
                <a:latin typeface="Arial"/>
                <a:ea typeface="Arial"/>
                <a:cs typeface="Arial"/>
                <a:sym typeface="Arial"/>
              </a:rPr>
              <a:t>0.4</a:t>
            </a:r>
          </a:p>
        </p:txBody>
      </p:sp>
      <p:sp>
        <p:nvSpPr>
          <p:cNvPr id="1399" name="Shape 1399"/>
          <p:cNvSpPr/>
          <p:nvPr/>
        </p:nvSpPr>
        <p:spPr>
          <a:xfrm>
            <a:off x="0" y="637400"/>
            <a:ext cx="2375971" cy="62324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400">
                <a:solidFill>
                  <a:schemeClr val="dk1"/>
                </a:solidFill>
                <a:latin typeface="Arial"/>
                <a:ea typeface="Arial"/>
                <a:cs typeface="Arial"/>
                <a:sym typeface="Arial"/>
              </a:rPr>
              <a:t>escape velocity </a:t>
            </a:r>
          </a:p>
          <a:p>
            <a:pPr marL="0" marR="0" lvl="0" indent="0" algn="l" rtl="0">
              <a:spcBef>
                <a:spcPts val="0"/>
              </a:spcBef>
              <a:buSzPct val="25000"/>
              <a:buNone/>
            </a:pPr>
            <a:r>
              <a:rPr lang="en" sz="2400">
                <a:solidFill>
                  <a:schemeClr val="dk1"/>
                </a:solidFill>
                <a:latin typeface="Arial"/>
                <a:ea typeface="Arial"/>
                <a:cs typeface="Arial"/>
                <a:sym typeface="Arial"/>
              </a:rPr>
              <a:t>jupiter</a:t>
            </a:r>
          </a:p>
        </p:txBody>
      </p:sp>
      <p:sp>
        <p:nvSpPr>
          <p:cNvPr id="1400" name="Shape 1400"/>
          <p:cNvSpPr txBox="1"/>
          <p:nvPr/>
        </p:nvSpPr>
        <p:spPr>
          <a:xfrm>
            <a:off x="0" y="1951850"/>
            <a:ext cx="2616421" cy="623247"/>
          </a:xfrm>
          <a:prstGeom prst="rect">
            <a:avLst/>
          </a:prstGeom>
          <a:solidFill>
            <a:srgbClr val="FFFF00"/>
          </a:solidFill>
          <a:ln>
            <a:noFill/>
          </a:ln>
        </p:spPr>
        <p:txBody>
          <a:bodyPr lIns="91425" tIns="45700" rIns="91425" bIns="45700" anchor="t" anchorCtr="0">
            <a:noAutofit/>
          </a:bodyPr>
          <a:lstStyle/>
          <a:p>
            <a:pPr marL="0" marR="0" lvl="0" indent="0" algn="l" rtl="0">
              <a:spcBef>
                <a:spcPts val="0"/>
              </a:spcBef>
              <a:buSzPct val="25000"/>
              <a:buNone/>
            </a:pPr>
            <a:r>
              <a:rPr lang="en" sz="2000" dirty="0">
                <a:solidFill>
                  <a:schemeClr val="dk1"/>
                </a:solidFill>
                <a:latin typeface="Arial"/>
                <a:ea typeface="Arial"/>
                <a:cs typeface="Arial"/>
                <a:sym typeface="Arial"/>
              </a:rPr>
              <a:t>Assign relevance </a:t>
            </a:r>
          </a:p>
          <a:p>
            <a:pPr marL="0" marR="0" lvl="0" indent="0" algn="l" rtl="0">
              <a:spcBef>
                <a:spcPts val="0"/>
              </a:spcBef>
              <a:buSzPct val="25000"/>
              <a:buNone/>
            </a:pPr>
            <a:r>
              <a:rPr lang="en" sz="2000" dirty="0">
                <a:solidFill>
                  <a:schemeClr val="dk1"/>
                </a:solidFill>
                <a:latin typeface="Arial"/>
                <a:ea typeface="Arial"/>
                <a:cs typeface="Arial"/>
                <a:sym typeface="Arial"/>
              </a:rPr>
              <a:t>probability</a:t>
            </a:r>
          </a:p>
        </p:txBody>
      </p:sp>
      <p:sp>
        <p:nvSpPr>
          <p:cNvPr id="1401" name="Shape 1401"/>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59</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328" name="Shape 328"/>
          <p:cNvSpPr txBox="1">
            <a:spLocks noGrp="1"/>
          </p:cNvSpPr>
          <p:nvPr>
            <p:ph type="body" idx="1"/>
          </p:nvPr>
        </p:nvSpPr>
        <p:spPr>
          <a:xfrm>
            <a:off x="311700" y="621450"/>
            <a:ext cx="8520600" cy="3947400"/>
          </a:xfrm>
          <a:prstGeom prst="rect">
            <a:avLst/>
          </a:prstGeom>
        </p:spPr>
        <p:txBody>
          <a:bodyPr lIns="91425" tIns="91425" rIns="91425" bIns="91425" anchor="t" anchorCtr="0">
            <a:noAutofit/>
          </a:bodyPr>
          <a:lstStyle/>
          <a:p>
            <a:pPr lvl="0">
              <a:spcBef>
                <a:spcPts val="0"/>
              </a:spcBef>
              <a:buNone/>
            </a:pPr>
            <a:endParaRPr/>
          </a:p>
        </p:txBody>
      </p:sp>
      <p:pic>
        <p:nvPicPr>
          <p:cNvPr id="329" name="Shape 329" descr="Screen Shot 2016-04-28 at 9.30.54 PM.png"/>
          <p:cNvPicPr preferRelativeResize="0"/>
          <p:nvPr/>
        </p:nvPicPr>
        <p:blipFill>
          <a:blip r:embed="rId3">
            <a:alphaModFix/>
          </a:blip>
          <a:stretch>
            <a:fillRect/>
          </a:stretch>
        </p:blipFill>
        <p:spPr>
          <a:xfrm>
            <a:off x="263478" y="0"/>
            <a:ext cx="8297095" cy="514350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Shape 1407"/>
          <p:cNvSpPr txBox="1">
            <a:spLocks noGrp="1"/>
          </p:cNvSpPr>
          <p:nvPr>
            <p:ph type="title"/>
          </p:nvPr>
        </p:nvSpPr>
        <p:spPr>
          <a:xfrm>
            <a:off x="457200" y="0"/>
            <a:ext cx="8174037" cy="514349"/>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3600" b="0" i="0" u="none" strike="noStrike" cap="none">
                <a:solidFill>
                  <a:srgbClr val="CC3300"/>
                </a:solidFill>
                <a:latin typeface="Arial"/>
                <a:ea typeface="Arial"/>
                <a:cs typeface="Arial"/>
                <a:sym typeface="Arial"/>
              </a:rPr>
              <a:t>Step 2: Number and Unit extraction</a:t>
            </a:r>
          </a:p>
        </p:txBody>
      </p:sp>
      <p:pic>
        <p:nvPicPr>
          <p:cNvPr id="1408" name="Shape 1408"/>
          <p:cNvPicPr preferRelativeResize="0"/>
          <p:nvPr/>
        </p:nvPicPr>
        <p:blipFill rotWithShape="1">
          <a:blip r:embed="rId3">
            <a:alphaModFix/>
          </a:blip>
          <a:srcRect l="25316" t="41406" r="23159" b="38817"/>
          <a:stretch/>
        </p:blipFill>
        <p:spPr>
          <a:xfrm>
            <a:off x="2971800" y="628650"/>
            <a:ext cx="6042024" cy="1260872"/>
          </a:xfrm>
          <a:prstGeom prst="rect">
            <a:avLst/>
          </a:prstGeom>
          <a:noFill/>
          <a:ln w="9525" cap="flat" cmpd="sng">
            <a:solidFill>
              <a:schemeClr val="dk1"/>
            </a:solidFill>
            <a:prstDash val="solid"/>
            <a:miter/>
            <a:headEnd type="none" w="med" len="med"/>
            <a:tailEnd type="none" w="med" len="med"/>
          </a:ln>
        </p:spPr>
      </p:pic>
      <p:pic>
        <p:nvPicPr>
          <p:cNvPr id="1409" name="Shape 1409"/>
          <p:cNvPicPr preferRelativeResize="0"/>
          <p:nvPr/>
        </p:nvPicPr>
        <p:blipFill rotWithShape="1">
          <a:blip r:embed="rId4">
            <a:alphaModFix/>
          </a:blip>
          <a:srcRect l="30002" t="63405" r="21565" b="11645"/>
          <a:stretch/>
        </p:blipFill>
        <p:spPr>
          <a:xfrm>
            <a:off x="2971800" y="2000250"/>
            <a:ext cx="4724400" cy="1322784"/>
          </a:xfrm>
          <a:prstGeom prst="rect">
            <a:avLst/>
          </a:prstGeom>
          <a:noFill/>
          <a:ln w="9525" cap="flat" cmpd="sng">
            <a:solidFill>
              <a:schemeClr val="dk1"/>
            </a:solidFill>
            <a:prstDash val="solid"/>
            <a:miter/>
            <a:headEnd type="none" w="med" len="med"/>
            <a:tailEnd type="none" w="med" len="med"/>
          </a:ln>
        </p:spPr>
      </p:pic>
      <p:pic>
        <p:nvPicPr>
          <p:cNvPr id="1410" name="Shape 1410" descr="jupiter"/>
          <p:cNvPicPr preferRelativeResize="0"/>
          <p:nvPr/>
        </p:nvPicPr>
        <p:blipFill rotWithShape="1">
          <a:blip r:embed="rId5">
            <a:alphaModFix/>
          </a:blip>
          <a:srcRect/>
          <a:stretch/>
        </p:blipFill>
        <p:spPr>
          <a:xfrm>
            <a:off x="2133600" y="3429000"/>
            <a:ext cx="6858000" cy="1215628"/>
          </a:xfrm>
          <a:prstGeom prst="rect">
            <a:avLst/>
          </a:prstGeom>
          <a:noFill/>
          <a:ln>
            <a:noFill/>
          </a:ln>
        </p:spPr>
      </p:pic>
      <p:sp>
        <p:nvSpPr>
          <p:cNvPr id="1411" name="Shape 1411"/>
          <p:cNvSpPr/>
          <p:nvPr/>
        </p:nvSpPr>
        <p:spPr>
          <a:xfrm>
            <a:off x="7696200" y="1600200"/>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412" name="Shape 1412"/>
          <p:cNvSpPr/>
          <p:nvPr/>
        </p:nvSpPr>
        <p:spPr>
          <a:xfrm>
            <a:off x="5791200" y="2800350"/>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413" name="Shape 1413"/>
          <p:cNvSpPr/>
          <p:nvPr/>
        </p:nvSpPr>
        <p:spPr>
          <a:xfrm>
            <a:off x="4876800" y="4171950"/>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414" name="Shape 1414"/>
          <p:cNvSpPr/>
          <p:nvPr/>
        </p:nvSpPr>
        <p:spPr>
          <a:xfrm>
            <a:off x="8001000" y="4229100"/>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415" name="Shape 1415"/>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60</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Shape 1420"/>
          <p:cNvSpPr txBox="1">
            <a:spLocks noGrp="1"/>
          </p:cNvSpPr>
          <p:nvPr>
            <p:ph type="title"/>
          </p:nvPr>
        </p:nvSpPr>
        <p:spPr>
          <a:xfrm>
            <a:off x="609600" y="228600"/>
            <a:ext cx="8174037" cy="514349"/>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CC3300"/>
                </a:solidFill>
                <a:latin typeface="Arial"/>
                <a:ea typeface="Arial"/>
                <a:cs typeface="Arial"/>
                <a:sym typeface="Arial"/>
              </a:rPr>
              <a:t>Step 2: Number and Unit extraction</a:t>
            </a:r>
          </a:p>
        </p:txBody>
      </p:sp>
      <p:sp>
        <p:nvSpPr>
          <p:cNvPr id="1421" name="Shape 1421"/>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61</a:t>
            </a:fld>
            <a:endParaRPr lang="en" sz="1400">
              <a:solidFill>
                <a:schemeClr val="dk1"/>
              </a:solidFill>
              <a:latin typeface="Arial"/>
              <a:ea typeface="Arial"/>
              <a:cs typeface="Arial"/>
              <a:sym typeface="Arial"/>
            </a:endParaRPr>
          </a:p>
        </p:txBody>
      </p:sp>
      <p:grpSp>
        <p:nvGrpSpPr>
          <p:cNvPr id="1422" name="Shape 1422"/>
          <p:cNvGrpSpPr/>
          <p:nvPr/>
        </p:nvGrpSpPr>
        <p:grpSpPr>
          <a:xfrm>
            <a:off x="0" y="857249"/>
            <a:ext cx="4928759" cy="3600450"/>
            <a:chOff x="4343400" y="940417"/>
            <a:chExt cx="4928759" cy="4101650"/>
          </a:xfrm>
        </p:grpSpPr>
        <p:sp>
          <p:nvSpPr>
            <p:cNvPr id="1423" name="Shape 1423"/>
            <p:cNvSpPr/>
            <p:nvPr/>
          </p:nvSpPr>
          <p:spPr>
            <a:xfrm>
              <a:off x="4343400" y="940417"/>
              <a:ext cx="4800556" cy="4101650"/>
            </a:xfrm>
            <a:prstGeom prst="roundRect">
              <a:avLst>
                <a:gd name="adj" fmla="val 5810"/>
              </a:avLst>
            </a:prstGeom>
            <a:solidFill>
              <a:srgbClr val="92CCDC"/>
            </a:solidFill>
            <a:ln>
              <a:noFill/>
            </a:ln>
          </p:spPr>
          <p:txBody>
            <a:bodyPr lIns="82925" tIns="41450" rIns="82925" bIns="41450" anchor="ctr" anchorCtr="0">
              <a:noAutofit/>
            </a:bodyPr>
            <a:lstStyle/>
            <a:p>
              <a:pPr marL="0" marR="0" lvl="0" indent="0" algn="l" rtl="0">
                <a:spcBef>
                  <a:spcPts val="0"/>
                </a:spcBef>
                <a:buNone/>
              </a:pPr>
              <a:endParaRPr sz="4000">
                <a:solidFill>
                  <a:schemeClr val="dk1"/>
                </a:solidFill>
                <a:latin typeface="Arial"/>
                <a:ea typeface="Arial"/>
                <a:cs typeface="Arial"/>
                <a:sym typeface="Arial"/>
              </a:endParaRPr>
            </a:p>
          </p:txBody>
        </p:sp>
        <p:sp>
          <p:nvSpPr>
            <p:cNvPr id="1424" name="Shape 1424"/>
            <p:cNvSpPr/>
            <p:nvPr/>
          </p:nvSpPr>
          <p:spPr>
            <a:xfrm rot="10800000" flipH="1">
              <a:off x="4954528" y="2522219"/>
              <a:ext cx="3937618" cy="743982"/>
            </a:xfrm>
            <a:custGeom>
              <a:avLst/>
              <a:gdLst/>
              <a:ahLst/>
              <a:cxnLst/>
              <a:rect l="0" t="0" r="0" b="0"/>
              <a:pathLst>
                <a:path w="120000" h="120000" extrusionOk="0">
                  <a:moveTo>
                    <a:pt x="0" y="0"/>
                  </a:moveTo>
                  <a:lnTo>
                    <a:pt x="27738" y="120000"/>
                  </a:lnTo>
                  <a:lnTo>
                    <a:pt x="92261" y="120000"/>
                  </a:lnTo>
                  <a:lnTo>
                    <a:pt x="120000" y="0"/>
                  </a:lnTo>
                  <a:close/>
                </a:path>
              </a:pathLst>
            </a:custGeom>
            <a:gradFill>
              <a:gsLst>
                <a:gs pos="0">
                  <a:schemeClr val="lt1"/>
                </a:gs>
                <a:gs pos="100000">
                  <a:srgbClr val="CC99FF"/>
                </a:gs>
              </a:gsLst>
              <a:lin ang="5400000" scaled="0"/>
            </a:gradFill>
            <a:ln w="9525" cap="flat" cmpd="sng">
              <a:solidFill>
                <a:srgbClr val="DDDDDD"/>
              </a:solidFill>
              <a:prstDash val="solid"/>
              <a:miter/>
              <a:headEnd type="none" w="med" len="med"/>
              <a:tailEnd type="none" w="med" len="med"/>
            </a:ln>
          </p:spPr>
          <p:txBody>
            <a:bodyPr lIns="82925" tIns="41450" rIns="82925" bIns="41450" anchor="ctr" anchorCtr="0">
              <a:noAutofit/>
            </a:bodyPr>
            <a:lstStyle/>
            <a:p>
              <a:pPr marL="0" marR="0" lvl="0" indent="0" algn="l" rtl="0">
                <a:spcBef>
                  <a:spcPts val="0"/>
                </a:spcBef>
                <a:buNone/>
              </a:pPr>
              <a:endParaRPr sz="4000">
                <a:solidFill>
                  <a:schemeClr val="dk1"/>
                </a:solidFill>
                <a:latin typeface="Arial"/>
                <a:ea typeface="Arial"/>
                <a:cs typeface="Arial"/>
                <a:sym typeface="Arial"/>
              </a:endParaRPr>
            </a:p>
          </p:txBody>
        </p:sp>
        <p:sp>
          <p:nvSpPr>
            <p:cNvPr id="1425" name="Shape 1425"/>
            <p:cNvSpPr/>
            <p:nvPr/>
          </p:nvSpPr>
          <p:spPr>
            <a:xfrm rot="10800000" flipH="1">
              <a:off x="5868348" y="1262140"/>
              <a:ext cx="2109977" cy="1260078"/>
            </a:xfrm>
            <a:custGeom>
              <a:avLst/>
              <a:gdLst/>
              <a:ahLst/>
              <a:cxnLst/>
              <a:rect l="0" t="0" r="0" b="0"/>
              <a:pathLst>
                <a:path w="120000" h="120000" extrusionOk="0">
                  <a:moveTo>
                    <a:pt x="0" y="0"/>
                  </a:moveTo>
                  <a:lnTo>
                    <a:pt x="39427" y="120000"/>
                  </a:lnTo>
                  <a:lnTo>
                    <a:pt x="80572" y="120000"/>
                  </a:lnTo>
                  <a:lnTo>
                    <a:pt x="120000" y="0"/>
                  </a:lnTo>
                  <a:close/>
                </a:path>
              </a:pathLst>
            </a:custGeom>
            <a:gradFill>
              <a:gsLst>
                <a:gs pos="0">
                  <a:srgbClr val="99CCFF"/>
                </a:gs>
                <a:gs pos="100000">
                  <a:schemeClr val="lt1"/>
                </a:gs>
              </a:gsLst>
              <a:lin ang="5400000" scaled="0"/>
            </a:gradFill>
            <a:ln w="9525" cap="flat" cmpd="sng">
              <a:solidFill>
                <a:srgbClr val="DDDDDD"/>
              </a:solidFill>
              <a:prstDash val="solid"/>
              <a:miter/>
              <a:headEnd type="none" w="med" len="med"/>
              <a:tailEnd type="none" w="med" len="med"/>
            </a:ln>
          </p:spPr>
          <p:txBody>
            <a:bodyPr lIns="82925" tIns="41450" rIns="82925" bIns="41450" anchor="ctr" anchorCtr="0">
              <a:noAutofit/>
            </a:bodyPr>
            <a:lstStyle/>
            <a:p>
              <a:pPr marL="0" marR="0" lvl="0" indent="0" algn="l" rtl="0">
                <a:spcBef>
                  <a:spcPts val="0"/>
                </a:spcBef>
                <a:buNone/>
              </a:pPr>
              <a:endParaRPr sz="4000">
                <a:solidFill>
                  <a:schemeClr val="dk1"/>
                </a:solidFill>
                <a:latin typeface="Arial"/>
                <a:ea typeface="Arial"/>
                <a:cs typeface="Arial"/>
                <a:sym typeface="Arial"/>
              </a:endParaRPr>
            </a:p>
          </p:txBody>
        </p:sp>
        <p:sp>
          <p:nvSpPr>
            <p:cNvPr id="1426" name="Shape 1426"/>
            <p:cNvSpPr/>
            <p:nvPr/>
          </p:nvSpPr>
          <p:spPr>
            <a:xfrm>
              <a:off x="7682400" y="1977327"/>
              <a:ext cx="651020" cy="272415"/>
            </a:xfrm>
            <a:prstGeom prst="roundRect">
              <a:avLst>
                <a:gd name="adj" fmla="val 16667"/>
              </a:avLst>
            </a:prstGeom>
            <a:solidFill>
              <a:schemeClr val="accent1"/>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600">
                  <a:solidFill>
                    <a:schemeClr val="dk1"/>
                  </a:solidFill>
                  <a:latin typeface="Arial"/>
                  <a:ea typeface="Arial"/>
                  <a:cs typeface="Arial"/>
                  <a:sym typeface="Arial"/>
                </a:rPr>
                <a:t>Length</a:t>
              </a:r>
            </a:p>
          </p:txBody>
        </p:sp>
        <p:sp>
          <p:nvSpPr>
            <p:cNvPr id="1427" name="Shape 1427"/>
            <p:cNvSpPr/>
            <p:nvPr/>
          </p:nvSpPr>
          <p:spPr>
            <a:xfrm>
              <a:off x="5539680" y="1908200"/>
              <a:ext cx="842900" cy="272415"/>
            </a:xfrm>
            <a:prstGeom prst="roundRect">
              <a:avLst>
                <a:gd name="adj" fmla="val 16667"/>
              </a:avLst>
            </a:prstGeom>
            <a:solidFill>
              <a:schemeClr val="lt1"/>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600">
                  <a:solidFill>
                    <a:schemeClr val="dk1"/>
                  </a:solidFill>
                  <a:latin typeface="Arial"/>
                  <a:ea typeface="Arial"/>
                  <a:cs typeface="Arial"/>
                  <a:sym typeface="Arial"/>
                </a:rPr>
                <a:t>Multiplier</a:t>
              </a:r>
            </a:p>
          </p:txBody>
        </p:sp>
        <p:sp>
          <p:nvSpPr>
            <p:cNvPr id="1428" name="Shape 1428"/>
            <p:cNvSpPr/>
            <p:nvPr/>
          </p:nvSpPr>
          <p:spPr>
            <a:xfrm>
              <a:off x="6507360" y="1009545"/>
              <a:ext cx="967680" cy="306466"/>
            </a:xfrm>
            <a:prstGeom prst="roundRect">
              <a:avLst>
                <a:gd name="adj" fmla="val 16667"/>
              </a:avLst>
            </a:prstGeom>
            <a:solidFill>
              <a:srgbClr val="66CCFF"/>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800">
                  <a:solidFill>
                    <a:schemeClr val="dk1"/>
                  </a:solidFill>
                  <a:latin typeface="Arial"/>
                  <a:ea typeface="Arial"/>
                  <a:cs typeface="Arial"/>
                  <a:sym typeface="Arial"/>
                </a:rPr>
                <a:t>Quantity</a:t>
              </a:r>
            </a:p>
          </p:txBody>
        </p:sp>
        <p:cxnSp>
          <p:nvCxnSpPr>
            <p:cNvPr id="1429" name="Shape 1429"/>
            <p:cNvCxnSpPr>
              <a:stCxn id="1428" idx="2"/>
              <a:endCxn id="1427" idx="0"/>
            </p:cNvCxnSpPr>
            <p:nvPr/>
          </p:nvCxnSpPr>
          <p:spPr>
            <a:xfrm flipH="1">
              <a:off x="5961000" y="1316012"/>
              <a:ext cx="1030200" cy="592199"/>
            </a:xfrm>
            <a:prstGeom prst="straightConnector1">
              <a:avLst/>
            </a:prstGeom>
            <a:noFill/>
            <a:ln w="9525" cap="flat" cmpd="sng">
              <a:solidFill>
                <a:schemeClr val="dk1"/>
              </a:solidFill>
              <a:prstDash val="solid"/>
              <a:round/>
              <a:headEnd type="none" w="med" len="med"/>
              <a:tailEnd type="triangle" w="lg" len="lg"/>
            </a:ln>
          </p:spPr>
        </p:cxnSp>
        <p:cxnSp>
          <p:nvCxnSpPr>
            <p:cNvPr id="1430" name="Shape 1430"/>
            <p:cNvCxnSpPr>
              <a:stCxn id="1426" idx="2"/>
              <a:endCxn id="1431" idx="0"/>
            </p:cNvCxnSpPr>
            <p:nvPr/>
          </p:nvCxnSpPr>
          <p:spPr>
            <a:xfrm>
              <a:off x="8007910" y="2249742"/>
              <a:ext cx="590100" cy="488100"/>
            </a:xfrm>
            <a:prstGeom prst="straightConnector1">
              <a:avLst/>
            </a:prstGeom>
            <a:noFill/>
            <a:ln w="9525" cap="flat" cmpd="sng">
              <a:solidFill>
                <a:schemeClr val="dk1"/>
              </a:solidFill>
              <a:prstDash val="dash"/>
              <a:round/>
              <a:headEnd type="none" w="med" len="med"/>
              <a:tailEnd type="triangle" w="lg" len="lg"/>
            </a:ln>
          </p:spPr>
        </p:cxnSp>
        <p:sp>
          <p:nvSpPr>
            <p:cNvPr id="1432" name="Shape 1432"/>
            <p:cNvSpPr txBox="1"/>
            <p:nvPr/>
          </p:nvSpPr>
          <p:spPr>
            <a:xfrm>
              <a:off x="6852960" y="2253835"/>
              <a:ext cx="974625" cy="276998"/>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800">
                  <a:solidFill>
                    <a:schemeClr val="dk1"/>
                  </a:solidFill>
                  <a:latin typeface="Arial"/>
                  <a:ea typeface="Arial"/>
                  <a:cs typeface="Arial"/>
                  <a:sym typeface="Arial"/>
                </a:rPr>
                <a:t>Concepts</a:t>
              </a:r>
            </a:p>
          </p:txBody>
        </p:sp>
        <p:sp>
          <p:nvSpPr>
            <p:cNvPr id="1433" name="Shape 1433"/>
            <p:cNvSpPr/>
            <p:nvPr/>
          </p:nvSpPr>
          <p:spPr>
            <a:xfrm rot="10800000" flipH="1">
              <a:off x="4669150" y="3266204"/>
              <a:ext cx="4508374" cy="508431"/>
            </a:xfrm>
            <a:custGeom>
              <a:avLst/>
              <a:gdLst/>
              <a:ahLst/>
              <a:cxnLst/>
              <a:rect l="0" t="0" r="0" b="0"/>
              <a:pathLst>
                <a:path w="120000" h="120000" extrusionOk="0">
                  <a:moveTo>
                    <a:pt x="0" y="0"/>
                  </a:moveTo>
                  <a:lnTo>
                    <a:pt x="7605" y="120000"/>
                  </a:lnTo>
                  <a:lnTo>
                    <a:pt x="112394" y="120000"/>
                  </a:lnTo>
                  <a:lnTo>
                    <a:pt x="120000" y="0"/>
                  </a:lnTo>
                  <a:close/>
                </a:path>
              </a:pathLst>
            </a:custGeom>
            <a:gradFill>
              <a:gsLst>
                <a:gs pos="0">
                  <a:srgbClr val="808000"/>
                </a:gs>
                <a:gs pos="100000">
                  <a:srgbClr val="CCFF99"/>
                </a:gs>
              </a:gsLst>
              <a:lin ang="5400000" scaled="0"/>
            </a:gradFill>
            <a:ln w="9525" cap="flat" cmpd="sng">
              <a:solidFill>
                <a:srgbClr val="DDDDDD"/>
              </a:solidFill>
              <a:prstDash val="solid"/>
              <a:miter/>
              <a:headEnd type="none" w="med" len="med"/>
              <a:tailEnd type="none" w="med" len="med"/>
            </a:ln>
          </p:spPr>
          <p:txBody>
            <a:bodyPr lIns="82925" tIns="41450" rIns="82925" bIns="41450" anchor="ctr" anchorCtr="0">
              <a:noAutofit/>
            </a:bodyPr>
            <a:lstStyle/>
            <a:p>
              <a:pPr marL="0" marR="0" lvl="0" indent="0" algn="l" rtl="0">
                <a:spcBef>
                  <a:spcPts val="0"/>
                </a:spcBef>
                <a:buNone/>
              </a:pPr>
              <a:endParaRPr sz="4000">
                <a:solidFill>
                  <a:schemeClr val="dk1"/>
                </a:solidFill>
                <a:latin typeface="Arial"/>
                <a:ea typeface="Arial"/>
                <a:cs typeface="Arial"/>
                <a:sym typeface="Arial"/>
              </a:endParaRPr>
            </a:p>
          </p:txBody>
        </p:sp>
        <p:sp>
          <p:nvSpPr>
            <p:cNvPr id="1434" name="Shape 1434"/>
            <p:cNvSpPr txBox="1"/>
            <p:nvPr/>
          </p:nvSpPr>
          <p:spPr>
            <a:xfrm>
              <a:off x="7613279" y="3014235"/>
              <a:ext cx="466474" cy="24622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a:solidFill>
                    <a:schemeClr val="dk1"/>
                  </a:solidFill>
                  <a:latin typeface="Arial"/>
                  <a:ea typeface="Arial"/>
                  <a:cs typeface="Arial"/>
                  <a:sym typeface="Arial"/>
                </a:rPr>
                <a:t>Units</a:t>
              </a:r>
            </a:p>
          </p:txBody>
        </p:sp>
        <p:sp>
          <p:nvSpPr>
            <p:cNvPr id="1435" name="Shape 1435"/>
            <p:cNvSpPr/>
            <p:nvPr/>
          </p:nvSpPr>
          <p:spPr>
            <a:xfrm>
              <a:off x="6037207" y="3024290"/>
              <a:ext cx="399963" cy="221337"/>
            </a:xfrm>
            <a:prstGeom prst="roundRect">
              <a:avLst>
                <a:gd name="adj" fmla="val 16667"/>
              </a:avLst>
            </a:prstGeom>
            <a:solidFill>
              <a:schemeClr val="accent2"/>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300">
                  <a:solidFill>
                    <a:schemeClr val="lt1"/>
                  </a:solidFill>
                  <a:latin typeface="Arial"/>
                  <a:ea typeface="Arial"/>
                  <a:cs typeface="Arial"/>
                  <a:sym typeface="Arial"/>
                </a:rPr>
                <a:t>gram</a:t>
              </a:r>
            </a:p>
          </p:txBody>
        </p:sp>
        <p:sp>
          <p:nvSpPr>
            <p:cNvPr id="1431" name="Shape 1431"/>
            <p:cNvSpPr/>
            <p:nvPr/>
          </p:nvSpPr>
          <p:spPr>
            <a:xfrm>
              <a:off x="8373599" y="2737726"/>
              <a:ext cx="448699" cy="221337"/>
            </a:xfrm>
            <a:prstGeom prst="roundRect">
              <a:avLst>
                <a:gd name="adj" fmla="val 16667"/>
              </a:avLst>
            </a:prstGeom>
            <a:solidFill>
              <a:schemeClr val="accent2"/>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300">
                  <a:solidFill>
                    <a:schemeClr val="lt1"/>
                  </a:solidFill>
                  <a:latin typeface="Arial"/>
                  <a:ea typeface="Arial"/>
                  <a:cs typeface="Arial"/>
                  <a:sym typeface="Arial"/>
                </a:rPr>
                <a:t>metre</a:t>
              </a:r>
            </a:p>
          </p:txBody>
        </p:sp>
        <p:sp>
          <p:nvSpPr>
            <p:cNvPr id="1436" name="Shape 1436"/>
            <p:cNvSpPr/>
            <p:nvPr/>
          </p:nvSpPr>
          <p:spPr>
            <a:xfrm>
              <a:off x="5954400" y="3429000"/>
              <a:ext cx="207359" cy="219401"/>
            </a:xfrm>
            <a:prstGeom prst="roundRect">
              <a:avLst>
                <a:gd name="adj" fmla="val 16667"/>
              </a:avLst>
            </a:prstGeom>
            <a:solidFill>
              <a:srgbClr val="CCECFF"/>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l" rtl="0">
                <a:spcBef>
                  <a:spcPts val="0"/>
                </a:spcBef>
                <a:buSzPct val="25000"/>
                <a:buNone/>
              </a:pPr>
              <a:r>
                <a:rPr lang="en" sz="1300">
                  <a:solidFill>
                    <a:schemeClr val="dk1"/>
                  </a:solidFill>
                  <a:latin typeface="Arial"/>
                  <a:ea typeface="Arial"/>
                  <a:cs typeface="Arial"/>
                  <a:sym typeface="Arial"/>
                </a:rPr>
                <a:t>  g</a:t>
              </a:r>
            </a:p>
          </p:txBody>
        </p:sp>
        <p:cxnSp>
          <p:nvCxnSpPr>
            <p:cNvPr id="1437" name="Shape 1437"/>
            <p:cNvCxnSpPr>
              <a:stCxn id="1435" idx="2"/>
              <a:endCxn id="1436" idx="0"/>
            </p:cNvCxnSpPr>
            <p:nvPr/>
          </p:nvCxnSpPr>
          <p:spPr>
            <a:xfrm flipH="1">
              <a:off x="6058089" y="3245627"/>
              <a:ext cx="179100" cy="183599"/>
            </a:xfrm>
            <a:prstGeom prst="straightConnector1">
              <a:avLst/>
            </a:prstGeom>
            <a:noFill/>
            <a:ln w="9525" cap="flat" cmpd="sng">
              <a:solidFill>
                <a:schemeClr val="dk1"/>
              </a:solidFill>
              <a:prstDash val="dot"/>
              <a:round/>
              <a:headEnd type="none" w="med" len="med"/>
              <a:tailEnd type="triangle" w="lg" len="lg"/>
            </a:ln>
          </p:spPr>
        </p:cxnSp>
        <p:sp>
          <p:nvSpPr>
            <p:cNvPr id="1438" name="Shape 1438"/>
            <p:cNvSpPr/>
            <p:nvPr/>
          </p:nvSpPr>
          <p:spPr>
            <a:xfrm>
              <a:off x="8511839" y="3290744"/>
              <a:ext cx="189768" cy="262890"/>
            </a:xfrm>
            <a:prstGeom prst="roundRect">
              <a:avLst>
                <a:gd name="adj" fmla="val 16667"/>
              </a:avLst>
            </a:prstGeom>
            <a:solidFill>
              <a:srgbClr val="CCECFF"/>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l" rtl="0">
                <a:spcBef>
                  <a:spcPts val="0"/>
                </a:spcBef>
                <a:buSzPct val="25000"/>
                <a:buNone/>
              </a:pPr>
              <a:r>
                <a:rPr lang="en" sz="1600">
                  <a:solidFill>
                    <a:schemeClr val="dk1"/>
                  </a:solidFill>
                  <a:latin typeface="Arial"/>
                  <a:ea typeface="Arial"/>
                  <a:cs typeface="Arial"/>
                  <a:sym typeface="Arial"/>
                </a:rPr>
                <a:t>m</a:t>
              </a:r>
            </a:p>
          </p:txBody>
        </p:sp>
        <p:cxnSp>
          <p:nvCxnSpPr>
            <p:cNvPr id="1439" name="Shape 1439"/>
            <p:cNvCxnSpPr>
              <a:stCxn id="1431" idx="2"/>
              <a:endCxn id="1438" idx="0"/>
            </p:cNvCxnSpPr>
            <p:nvPr/>
          </p:nvCxnSpPr>
          <p:spPr>
            <a:xfrm>
              <a:off x="8597948" y="2959063"/>
              <a:ext cx="8700" cy="331800"/>
            </a:xfrm>
            <a:prstGeom prst="straightConnector1">
              <a:avLst/>
            </a:prstGeom>
            <a:noFill/>
            <a:ln w="9525" cap="flat" cmpd="sng">
              <a:solidFill>
                <a:schemeClr val="dk1"/>
              </a:solidFill>
              <a:prstDash val="dot"/>
              <a:round/>
              <a:headEnd type="none" w="med" len="med"/>
              <a:tailEnd type="triangle" w="lg" len="lg"/>
            </a:ln>
          </p:spPr>
        </p:cxnSp>
        <p:sp>
          <p:nvSpPr>
            <p:cNvPr id="1440" name="Shape 1440"/>
            <p:cNvSpPr/>
            <p:nvPr/>
          </p:nvSpPr>
          <p:spPr>
            <a:xfrm>
              <a:off x="6161758" y="2253836"/>
              <a:ext cx="658812" cy="272415"/>
            </a:xfrm>
            <a:prstGeom prst="roundRect">
              <a:avLst>
                <a:gd name="adj" fmla="val 16667"/>
              </a:avLst>
            </a:prstGeom>
            <a:solidFill>
              <a:schemeClr val="accent1"/>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600">
                  <a:solidFill>
                    <a:schemeClr val="dk1"/>
                  </a:solidFill>
                  <a:latin typeface="Arial"/>
                  <a:ea typeface="Arial"/>
                  <a:cs typeface="Arial"/>
                  <a:sym typeface="Arial"/>
                </a:rPr>
                <a:t>Weight</a:t>
              </a:r>
            </a:p>
          </p:txBody>
        </p:sp>
        <p:cxnSp>
          <p:nvCxnSpPr>
            <p:cNvPr id="1441" name="Shape 1441"/>
            <p:cNvCxnSpPr>
              <a:stCxn id="1440" idx="2"/>
              <a:endCxn id="1435" idx="0"/>
            </p:cNvCxnSpPr>
            <p:nvPr/>
          </p:nvCxnSpPr>
          <p:spPr>
            <a:xfrm flipH="1">
              <a:off x="6237065" y="2526251"/>
              <a:ext cx="254100" cy="498000"/>
            </a:xfrm>
            <a:prstGeom prst="straightConnector1">
              <a:avLst/>
            </a:prstGeom>
            <a:noFill/>
            <a:ln w="9525" cap="flat" cmpd="sng">
              <a:solidFill>
                <a:schemeClr val="dk1"/>
              </a:solidFill>
              <a:prstDash val="dash"/>
              <a:round/>
              <a:headEnd type="none" w="med" len="med"/>
              <a:tailEnd type="triangle" w="lg" len="lg"/>
            </a:ln>
          </p:spPr>
        </p:cxnSp>
        <p:sp>
          <p:nvSpPr>
            <p:cNvPr id="1442" name="Shape 1442"/>
            <p:cNvSpPr txBox="1"/>
            <p:nvPr/>
          </p:nvSpPr>
          <p:spPr>
            <a:xfrm>
              <a:off x="7682400" y="3567253"/>
              <a:ext cx="682879" cy="24622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a:solidFill>
                    <a:schemeClr val="dk1"/>
                  </a:solidFill>
                  <a:latin typeface="Arial"/>
                  <a:ea typeface="Arial"/>
                  <a:cs typeface="Arial"/>
                  <a:sym typeface="Arial"/>
                </a:rPr>
                <a:t>Symbol</a:t>
              </a:r>
            </a:p>
          </p:txBody>
        </p:sp>
        <p:sp>
          <p:nvSpPr>
            <p:cNvPr id="1443" name="Shape 1443"/>
            <p:cNvSpPr/>
            <p:nvPr/>
          </p:nvSpPr>
          <p:spPr>
            <a:xfrm>
              <a:off x="6568497" y="3024290"/>
              <a:ext cx="428533" cy="221337"/>
            </a:xfrm>
            <a:prstGeom prst="roundRect">
              <a:avLst>
                <a:gd name="adj" fmla="val 16667"/>
              </a:avLst>
            </a:prstGeom>
            <a:solidFill>
              <a:schemeClr val="accent2"/>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300">
                  <a:solidFill>
                    <a:schemeClr val="lt1"/>
                  </a:solidFill>
                  <a:latin typeface="Arial"/>
                  <a:ea typeface="Arial"/>
                  <a:cs typeface="Arial"/>
                  <a:sym typeface="Arial"/>
                </a:rPr>
                <a:t>stone</a:t>
              </a:r>
            </a:p>
          </p:txBody>
        </p:sp>
        <p:cxnSp>
          <p:nvCxnSpPr>
            <p:cNvPr id="1444" name="Shape 1444"/>
            <p:cNvCxnSpPr>
              <a:stCxn id="1440" idx="2"/>
              <a:endCxn id="1443" idx="0"/>
            </p:cNvCxnSpPr>
            <p:nvPr/>
          </p:nvCxnSpPr>
          <p:spPr>
            <a:xfrm>
              <a:off x="6491165" y="2526251"/>
              <a:ext cx="291600" cy="498000"/>
            </a:xfrm>
            <a:prstGeom prst="straightConnector1">
              <a:avLst/>
            </a:prstGeom>
            <a:noFill/>
            <a:ln w="9525" cap="flat" cmpd="sng">
              <a:solidFill>
                <a:schemeClr val="dk1"/>
              </a:solidFill>
              <a:prstDash val="dash"/>
              <a:round/>
              <a:headEnd type="none" w="med" len="med"/>
              <a:tailEnd type="triangle" w="lg" len="lg"/>
            </a:ln>
          </p:spPr>
        </p:cxnSp>
        <p:sp>
          <p:nvSpPr>
            <p:cNvPr id="1445" name="Shape 1445"/>
            <p:cNvSpPr/>
            <p:nvPr/>
          </p:nvSpPr>
          <p:spPr>
            <a:xfrm>
              <a:off x="6714720" y="3429000"/>
              <a:ext cx="195088" cy="217468"/>
            </a:xfrm>
            <a:prstGeom prst="roundRect">
              <a:avLst>
                <a:gd name="adj" fmla="val 16667"/>
              </a:avLst>
            </a:prstGeom>
            <a:solidFill>
              <a:srgbClr val="CCECFF"/>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l" rtl="0">
                <a:spcBef>
                  <a:spcPts val="0"/>
                </a:spcBef>
                <a:buSzPct val="25000"/>
                <a:buNone/>
              </a:pPr>
              <a:r>
                <a:rPr lang="en" sz="1300">
                  <a:solidFill>
                    <a:schemeClr val="dk1"/>
                  </a:solidFill>
                  <a:latin typeface="Arial"/>
                  <a:ea typeface="Arial"/>
                  <a:cs typeface="Arial"/>
                  <a:sym typeface="Arial"/>
                </a:rPr>
                <a:t>st </a:t>
              </a:r>
            </a:p>
          </p:txBody>
        </p:sp>
        <p:cxnSp>
          <p:nvCxnSpPr>
            <p:cNvPr id="1446" name="Shape 1446"/>
            <p:cNvCxnSpPr>
              <a:stCxn id="1443" idx="2"/>
              <a:endCxn id="1445" idx="0"/>
            </p:cNvCxnSpPr>
            <p:nvPr/>
          </p:nvCxnSpPr>
          <p:spPr>
            <a:xfrm>
              <a:off x="6782764" y="3245627"/>
              <a:ext cx="29400" cy="183599"/>
            </a:xfrm>
            <a:prstGeom prst="straightConnector1">
              <a:avLst/>
            </a:prstGeom>
            <a:noFill/>
            <a:ln w="9525" cap="flat" cmpd="sng">
              <a:solidFill>
                <a:schemeClr val="dk1"/>
              </a:solidFill>
              <a:prstDash val="dot"/>
              <a:round/>
              <a:headEnd type="none" w="med" len="med"/>
              <a:tailEnd type="triangle" w="lg" len="lg"/>
            </a:ln>
          </p:spPr>
        </p:cxnSp>
        <p:sp>
          <p:nvSpPr>
            <p:cNvPr id="1447" name="Shape 1447"/>
            <p:cNvSpPr/>
            <p:nvPr/>
          </p:nvSpPr>
          <p:spPr>
            <a:xfrm>
              <a:off x="7060320" y="3014235"/>
              <a:ext cx="482853" cy="221337"/>
            </a:xfrm>
            <a:prstGeom prst="roundRect">
              <a:avLst>
                <a:gd name="adj" fmla="val 16667"/>
              </a:avLst>
            </a:prstGeom>
            <a:solidFill>
              <a:schemeClr val="accent2"/>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300">
                  <a:solidFill>
                    <a:schemeClr val="lt1"/>
                  </a:solidFill>
                  <a:latin typeface="Arial"/>
                  <a:ea typeface="Arial"/>
                  <a:cs typeface="Arial"/>
                  <a:sym typeface="Arial"/>
                </a:rPr>
                <a:t>pound</a:t>
              </a:r>
            </a:p>
          </p:txBody>
        </p:sp>
        <p:cxnSp>
          <p:nvCxnSpPr>
            <p:cNvPr id="1448" name="Shape 1448"/>
            <p:cNvCxnSpPr>
              <a:stCxn id="1440" idx="2"/>
              <a:endCxn id="1447" idx="0"/>
            </p:cNvCxnSpPr>
            <p:nvPr/>
          </p:nvCxnSpPr>
          <p:spPr>
            <a:xfrm>
              <a:off x="6491165" y="2526251"/>
              <a:ext cx="810600" cy="488100"/>
            </a:xfrm>
            <a:prstGeom prst="straightConnector1">
              <a:avLst/>
            </a:prstGeom>
            <a:noFill/>
            <a:ln w="9525" cap="flat" cmpd="sng">
              <a:solidFill>
                <a:schemeClr val="dk1"/>
              </a:solidFill>
              <a:prstDash val="dash"/>
              <a:round/>
              <a:headEnd type="none" w="med" len="med"/>
              <a:tailEnd type="triangle" w="lg" len="lg"/>
            </a:ln>
          </p:spPr>
        </p:cxnSp>
        <p:sp>
          <p:nvSpPr>
            <p:cNvPr id="1449" name="Shape 1449"/>
            <p:cNvSpPr/>
            <p:nvPr/>
          </p:nvSpPr>
          <p:spPr>
            <a:xfrm>
              <a:off x="7129439" y="3429000"/>
              <a:ext cx="207359" cy="219401"/>
            </a:xfrm>
            <a:prstGeom prst="roundRect">
              <a:avLst>
                <a:gd name="adj" fmla="val 16667"/>
              </a:avLst>
            </a:prstGeom>
            <a:solidFill>
              <a:srgbClr val="CCECFF"/>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l" rtl="0">
                <a:spcBef>
                  <a:spcPts val="0"/>
                </a:spcBef>
                <a:buSzPct val="25000"/>
                <a:buNone/>
              </a:pPr>
              <a:r>
                <a:rPr lang="en" sz="1300">
                  <a:solidFill>
                    <a:schemeClr val="dk1"/>
                  </a:solidFill>
                  <a:latin typeface="Arial"/>
                  <a:ea typeface="Arial"/>
                  <a:cs typeface="Arial"/>
                  <a:sym typeface="Arial"/>
                </a:rPr>
                <a:t> lb</a:t>
              </a:r>
            </a:p>
          </p:txBody>
        </p:sp>
        <p:cxnSp>
          <p:nvCxnSpPr>
            <p:cNvPr id="1450" name="Shape 1450"/>
            <p:cNvCxnSpPr>
              <a:stCxn id="1447" idx="2"/>
              <a:endCxn id="1449" idx="0"/>
            </p:cNvCxnSpPr>
            <p:nvPr/>
          </p:nvCxnSpPr>
          <p:spPr>
            <a:xfrm flipH="1">
              <a:off x="7233047" y="3235572"/>
              <a:ext cx="68700" cy="193499"/>
            </a:xfrm>
            <a:prstGeom prst="straightConnector1">
              <a:avLst/>
            </a:prstGeom>
            <a:noFill/>
            <a:ln w="9525" cap="flat" cmpd="sng">
              <a:solidFill>
                <a:schemeClr val="dk1"/>
              </a:solidFill>
              <a:prstDash val="dot"/>
              <a:round/>
              <a:headEnd type="none" w="med" len="med"/>
              <a:tailEnd type="triangle" w="lg" len="lg"/>
            </a:ln>
          </p:spPr>
        </p:cxnSp>
        <p:cxnSp>
          <p:nvCxnSpPr>
            <p:cNvPr id="1451" name="Shape 1451"/>
            <p:cNvCxnSpPr>
              <a:stCxn id="1428" idx="2"/>
              <a:endCxn id="1426" idx="0"/>
            </p:cNvCxnSpPr>
            <p:nvPr/>
          </p:nvCxnSpPr>
          <p:spPr>
            <a:xfrm>
              <a:off x="6991200" y="1316012"/>
              <a:ext cx="1016700" cy="661199"/>
            </a:xfrm>
            <a:prstGeom prst="straightConnector1">
              <a:avLst/>
            </a:prstGeom>
            <a:noFill/>
            <a:ln w="9525" cap="flat" cmpd="sng">
              <a:solidFill>
                <a:schemeClr val="dk1"/>
              </a:solidFill>
              <a:prstDash val="solid"/>
              <a:round/>
              <a:headEnd type="none" w="med" len="med"/>
              <a:tailEnd type="triangle" w="lg" len="lg"/>
            </a:ln>
          </p:spPr>
        </p:cxnSp>
        <p:cxnSp>
          <p:nvCxnSpPr>
            <p:cNvPr id="1452" name="Shape 1452"/>
            <p:cNvCxnSpPr>
              <a:stCxn id="1428" idx="2"/>
              <a:endCxn id="1440" idx="0"/>
            </p:cNvCxnSpPr>
            <p:nvPr/>
          </p:nvCxnSpPr>
          <p:spPr>
            <a:xfrm flipH="1">
              <a:off x="6491100" y="1316012"/>
              <a:ext cx="500100" cy="937799"/>
            </a:xfrm>
            <a:prstGeom prst="straightConnector1">
              <a:avLst/>
            </a:prstGeom>
            <a:noFill/>
            <a:ln w="9525" cap="flat" cmpd="sng">
              <a:solidFill>
                <a:schemeClr val="dk1"/>
              </a:solidFill>
              <a:prstDash val="solid"/>
              <a:round/>
              <a:headEnd type="none" w="med" len="med"/>
              <a:tailEnd type="triangle" w="lg" len="lg"/>
            </a:ln>
          </p:spPr>
        </p:cxnSp>
        <p:sp>
          <p:nvSpPr>
            <p:cNvPr id="1453" name="Shape 1453"/>
            <p:cNvSpPr/>
            <p:nvPr/>
          </p:nvSpPr>
          <p:spPr>
            <a:xfrm>
              <a:off x="6645600" y="1908200"/>
              <a:ext cx="856096" cy="272415"/>
            </a:xfrm>
            <a:prstGeom prst="roundRect">
              <a:avLst>
                <a:gd name="adj" fmla="val 16667"/>
              </a:avLst>
            </a:prstGeom>
            <a:solidFill>
              <a:schemeClr val="accent1"/>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600">
                  <a:solidFill>
                    <a:schemeClr val="dk1"/>
                  </a:solidFill>
                  <a:latin typeface="Arial"/>
                  <a:ea typeface="Arial"/>
                  <a:cs typeface="Arial"/>
                  <a:sym typeface="Arial"/>
                </a:rPr>
                <a:t>Currency</a:t>
              </a:r>
            </a:p>
          </p:txBody>
        </p:sp>
        <p:sp>
          <p:nvSpPr>
            <p:cNvPr id="1454" name="Shape 1454"/>
            <p:cNvSpPr/>
            <p:nvPr/>
          </p:nvSpPr>
          <p:spPr>
            <a:xfrm rot="10800000" flipH="1">
              <a:off x="4502880" y="3774634"/>
              <a:ext cx="4769279" cy="829528"/>
            </a:xfrm>
            <a:custGeom>
              <a:avLst/>
              <a:gdLst/>
              <a:ahLst/>
              <a:cxnLst/>
              <a:rect l="0" t="0" r="0" b="0"/>
              <a:pathLst>
                <a:path w="120000" h="120000" extrusionOk="0">
                  <a:moveTo>
                    <a:pt x="0" y="0"/>
                  </a:moveTo>
                  <a:lnTo>
                    <a:pt x="7605" y="120000"/>
                  </a:lnTo>
                  <a:lnTo>
                    <a:pt x="112394" y="120000"/>
                  </a:lnTo>
                  <a:lnTo>
                    <a:pt x="120000" y="0"/>
                  </a:lnTo>
                  <a:close/>
                </a:path>
              </a:pathLst>
            </a:custGeom>
            <a:gradFill>
              <a:gsLst>
                <a:gs pos="0">
                  <a:srgbClr val="FFA0A3"/>
                </a:gs>
                <a:gs pos="50000">
                  <a:srgbClr val="FFC3C4"/>
                </a:gs>
                <a:gs pos="100000">
                  <a:srgbClr val="FFE1E2"/>
                </a:gs>
              </a:gsLst>
              <a:lin ang="5400000" scaled="0"/>
            </a:gradFill>
            <a:ln w="9525" cap="flat" cmpd="sng">
              <a:solidFill>
                <a:srgbClr val="DDDDDD"/>
              </a:solidFill>
              <a:prstDash val="solid"/>
              <a:miter/>
              <a:headEnd type="none" w="med" len="med"/>
              <a:tailEnd type="none" w="med" len="med"/>
            </a:ln>
          </p:spPr>
          <p:txBody>
            <a:bodyPr lIns="82925" tIns="41450" rIns="82925" bIns="41450" anchor="ctr" anchorCtr="0">
              <a:noAutofit/>
            </a:bodyPr>
            <a:lstStyle/>
            <a:p>
              <a:pPr marL="0" marR="0" lvl="0" indent="0" algn="l" rtl="0">
                <a:spcBef>
                  <a:spcPts val="0"/>
                </a:spcBef>
                <a:buNone/>
              </a:pPr>
              <a:endParaRPr sz="4000">
                <a:solidFill>
                  <a:schemeClr val="dk1"/>
                </a:solidFill>
                <a:latin typeface="Arial"/>
                <a:ea typeface="Arial"/>
                <a:cs typeface="Arial"/>
                <a:sym typeface="Arial"/>
              </a:endParaRPr>
            </a:p>
          </p:txBody>
        </p:sp>
        <p:sp>
          <p:nvSpPr>
            <p:cNvPr id="1455" name="Shape 1455"/>
            <p:cNvSpPr txBox="1"/>
            <p:nvPr/>
          </p:nvSpPr>
          <p:spPr>
            <a:xfrm>
              <a:off x="6922079" y="4327653"/>
              <a:ext cx="898559" cy="24622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a:solidFill>
                    <a:schemeClr val="dk1"/>
                  </a:solidFill>
                  <a:latin typeface="Arial"/>
                  <a:ea typeface="Arial"/>
                  <a:cs typeface="Arial"/>
                  <a:sym typeface="Arial"/>
                </a:rPr>
                <a:t>Lemmas</a:t>
              </a:r>
            </a:p>
          </p:txBody>
        </p:sp>
        <p:sp>
          <p:nvSpPr>
            <p:cNvPr id="1456" name="Shape 1456"/>
            <p:cNvSpPr/>
            <p:nvPr/>
          </p:nvSpPr>
          <p:spPr>
            <a:xfrm>
              <a:off x="5124960" y="3042213"/>
              <a:ext cx="677433" cy="221337"/>
            </a:xfrm>
            <a:prstGeom prst="roundRect">
              <a:avLst>
                <a:gd name="adj" fmla="val 16667"/>
              </a:avLst>
            </a:prstGeom>
            <a:solidFill>
              <a:schemeClr val="accent2"/>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300">
                  <a:solidFill>
                    <a:schemeClr val="lt1"/>
                  </a:solidFill>
                  <a:latin typeface="Arial"/>
                  <a:ea typeface="Arial"/>
                  <a:cs typeface="Arial"/>
                  <a:sym typeface="Arial"/>
                </a:rPr>
                <a:t>million</a:t>
              </a:r>
            </a:p>
          </p:txBody>
        </p:sp>
        <p:sp>
          <p:nvSpPr>
            <p:cNvPr id="1457" name="Shape 1457"/>
            <p:cNvSpPr/>
            <p:nvPr/>
          </p:nvSpPr>
          <p:spPr>
            <a:xfrm>
              <a:off x="5332394" y="3446923"/>
              <a:ext cx="276404" cy="187284"/>
            </a:xfrm>
            <a:prstGeom prst="roundRect">
              <a:avLst>
                <a:gd name="adj" fmla="val 16667"/>
              </a:avLst>
            </a:prstGeom>
            <a:solidFill>
              <a:srgbClr val="CCECFF"/>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l" rtl="0">
                <a:spcBef>
                  <a:spcPts val="0"/>
                </a:spcBef>
                <a:buSzPct val="25000"/>
                <a:buNone/>
              </a:pPr>
              <a:r>
                <a:rPr lang="en" sz="1100">
                  <a:solidFill>
                    <a:schemeClr val="dk1"/>
                  </a:solidFill>
                  <a:latin typeface="Arial"/>
                  <a:ea typeface="Arial"/>
                  <a:cs typeface="Arial"/>
                  <a:sym typeface="Arial"/>
                </a:rPr>
                <a:t>  m</a:t>
              </a:r>
            </a:p>
          </p:txBody>
        </p:sp>
        <p:cxnSp>
          <p:nvCxnSpPr>
            <p:cNvPr id="1458" name="Shape 1458"/>
            <p:cNvCxnSpPr>
              <a:stCxn id="1456" idx="2"/>
              <a:endCxn id="1457" idx="0"/>
            </p:cNvCxnSpPr>
            <p:nvPr/>
          </p:nvCxnSpPr>
          <p:spPr>
            <a:xfrm>
              <a:off x="5463677" y="3263550"/>
              <a:ext cx="6900" cy="183600"/>
            </a:xfrm>
            <a:prstGeom prst="straightConnector1">
              <a:avLst/>
            </a:prstGeom>
            <a:noFill/>
            <a:ln w="9525" cap="flat" cmpd="sng">
              <a:solidFill>
                <a:schemeClr val="dk1"/>
              </a:solidFill>
              <a:prstDash val="dot"/>
              <a:round/>
              <a:headEnd type="none" w="med" len="med"/>
              <a:tailEnd type="triangle" w="lg" len="lg"/>
            </a:ln>
          </p:spPr>
        </p:cxnSp>
        <p:cxnSp>
          <p:nvCxnSpPr>
            <p:cNvPr id="1459" name="Shape 1459"/>
            <p:cNvCxnSpPr>
              <a:stCxn id="1427" idx="2"/>
              <a:endCxn id="1456" idx="0"/>
            </p:cNvCxnSpPr>
            <p:nvPr/>
          </p:nvCxnSpPr>
          <p:spPr>
            <a:xfrm flipH="1">
              <a:off x="5463730" y="2180615"/>
              <a:ext cx="497400" cy="861600"/>
            </a:xfrm>
            <a:prstGeom prst="straightConnector1">
              <a:avLst/>
            </a:prstGeom>
            <a:noFill/>
            <a:ln w="9525" cap="flat" cmpd="sng">
              <a:solidFill>
                <a:schemeClr val="dk1"/>
              </a:solidFill>
              <a:prstDash val="dash"/>
              <a:round/>
              <a:headEnd type="none" w="med" len="med"/>
              <a:tailEnd type="triangle" w="lg" len="lg"/>
            </a:ln>
          </p:spPr>
        </p:cxnSp>
        <p:cxnSp>
          <p:nvCxnSpPr>
            <p:cNvPr id="1460" name="Shape 1460"/>
            <p:cNvCxnSpPr>
              <a:stCxn id="1453" idx="2"/>
              <a:endCxn id="1461" idx="0"/>
            </p:cNvCxnSpPr>
            <p:nvPr/>
          </p:nvCxnSpPr>
          <p:spPr>
            <a:xfrm>
              <a:off x="7073648" y="2180615"/>
              <a:ext cx="945900" cy="815400"/>
            </a:xfrm>
            <a:prstGeom prst="straightConnector1">
              <a:avLst/>
            </a:prstGeom>
            <a:noFill/>
            <a:ln w="9525" cap="flat" cmpd="sng">
              <a:solidFill>
                <a:schemeClr val="dk1"/>
              </a:solidFill>
              <a:prstDash val="dash"/>
              <a:round/>
              <a:headEnd type="none" w="med" len="med"/>
              <a:tailEnd type="triangle" w="lg" len="lg"/>
            </a:ln>
          </p:spPr>
        </p:cxnSp>
        <p:sp>
          <p:nvSpPr>
            <p:cNvPr id="1461" name="Shape 1461"/>
            <p:cNvSpPr/>
            <p:nvPr/>
          </p:nvSpPr>
          <p:spPr>
            <a:xfrm>
              <a:off x="7666679" y="2996186"/>
              <a:ext cx="705992" cy="221337"/>
            </a:xfrm>
            <a:prstGeom prst="roundRect">
              <a:avLst>
                <a:gd name="adj" fmla="val 16667"/>
              </a:avLst>
            </a:prstGeom>
            <a:solidFill>
              <a:schemeClr val="accent2"/>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300">
                  <a:solidFill>
                    <a:schemeClr val="lt1"/>
                  </a:solidFill>
                  <a:latin typeface="Arial"/>
                  <a:ea typeface="Arial"/>
                  <a:cs typeface="Arial"/>
                  <a:sym typeface="Arial"/>
                </a:rPr>
                <a:t>US dollar</a:t>
              </a:r>
            </a:p>
          </p:txBody>
        </p:sp>
        <p:sp>
          <p:nvSpPr>
            <p:cNvPr id="1462" name="Shape 1462"/>
            <p:cNvSpPr/>
            <p:nvPr/>
          </p:nvSpPr>
          <p:spPr>
            <a:xfrm>
              <a:off x="7889760" y="3290746"/>
              <a:ext cx="125922" cy="258127"/>
            </a:xfrm>
            <a:prstGeom prst="roundRect">
              <a:avLst>
                <a:gd name="adj" fmla="val 16667"/>
              </a:avLst>
            </a:prstGeom>
            <a:solidFill>
              <a:srgbClr val="CCECFF"/>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l" rtl="0">
                <a:spcBef>
                  <a:spcPts val="0"/>
                </a:spcBef>
                <a:buSzPct val="25000"/>
                <a:buNone/>
              </a:pPr>
              <a:r>
                <a:rPr lang="en" sz="1600">
                  <a:solidFill>
                    <a:schemeClr val="dk1"/>
                  </a:solidFill>
                  <a:latin typeface="Arial"/>
                  <a:ea typeface="Arial"/>
                  <a:cs typeface="Arial"/>
                  <a:sym typeface="Arial"/>
                </a:rPr>
                <a:t>$</a:t>
              </a:r>
            </a:p>
          </p:txBody>
        </p:sp>
        <p:cxnSp>
          <p:nvCxnSpPr>
            <p:cNvPr id="1463" name="Shape 1463"/>
            <p:cNvCxnSpPr>
              <a:stCxn id="1461" idx="2"/>
              <a:endCxn id="1462" idx="0"/>
            </p:cNvCxnSpPr>
            <p:nvPr/>
          </p:nvCxnSpPr>
          <p:spPr>
            <a:xfrm flipH="1">
              <a:off x="7952775" y="3217523"/>
              <a:ext cx="66900" cy="73199"/>
            </a:xfrm>
            <a:prstGeom prst="straightConnector1">
              <a:avLst/>
            </a:prstGeom>
            <a:noFill/>
            <a:ln w="9525" cap="flat" cmpd="sng">
              <a:solidFill>
                <a:schemeClr val="dk1"/>
              </a:solidFill>
              <a:prstDash val="dot"/>
              <a:round/>
              <a:headEnd type="none" w="med" len="med"/>
              <a:tailEnd type="triangle" w="lg" len="lg"/>
            </a:ln>
          </p:spPr>
        </p:cxnSp>
        <p:sp>
          <p:nvSpPr>
            <p:cNvPr id="1464" name="Shape 1464"/>
            <p:cNvSpPr/>
            <p:nvPr/>
          </p:nvSpPr>
          <p:spPr>
            <a:xfrm>
              <a:off x="4848478" y="4051144"/>
              <a:ext cx="309381" cy="221337"/>
            </a:xfrm>
            <a:prstGeom prst="roundRect">
              <a:avLst>
                <a:gd name="adj" fmla="val 16667"/>
              </a:avLst>
            </a:prstGeom>
            <a:solidFill>
              <a:srgbClr val="FFFF99"/>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l" rtl="0">
                <a:spcBef>
                  <a:spcPts val="0"/>
                </a:spcBef>
                <a:buSzPct val="25000"/>
                <a:buNone/>
              </a:pPr>
              <a:r>
                <a:rPr lang="en" sz="1300">
                  <a:solidFill>
                    <a:schemeClr val="dk1"/>
                  </a:solidFill>
                  <a:latin typeface="Arial"/>
                  <a:ea typeface="Arial"/>
                  <a:cs typeface="Arial"/>
                  <a:sym typeface="Arial"/>
                </a:rPr>
                <a:t>mil</a:t>
              </a:r>
            </a:p>
          </p:txBody>
        </p:sp>
        <p:cxnSp>
          <p:nvCxnSpPr>
            <p:cNvPr id="1465" name="Shape 1465"/>
            <p:cNvCxnSpPr>
              <a:stCxn id="1456" idx="2"/>
              <a:endCxn id="1464" idx="0"/>
            </p:cNvCxnSpPr>
            <p:nvPr/>
          </p:nvCxnSpPr>
          <p:spPr>
            <a:xfrm flipH="1">
              <a:off x="5003177" y="3263550"/>
              <a:ext cx="460500" cy="787800"/>
            </a:xfrm>
            <a:prstGeom prst="straightConnector1">
              <a:avLst/>
            </a:prstGeom>
            <a:solidFill>
              <a:schemeClr val="accent1"/>
            </a:solidFill>
            <a:ln w="9525" cap="flat" cmpd="sng">
              <a:solidFill>
                <a:schemeClr val="dk1"/>
              </a:solidFill>
              <a:prstDash val="solid"/>
              <a:round/>
              <a:headEnd type="none" w="med" len="med"/>
              <a:tailEnd type="stealth" w="lg" len="lg"/>
            </a:ln>
          </p:spPr>
        </p:cxnSp>
        <p:sp>
          <p:nvSpPr>
            <p:cNvPr id="1466" name="Shape 1466"/>
            <p:cNvSpPr/>
            <p:nvPr/>
          </p:nvSpPr>
          <p:spPr>
            <a:xfrm>
              <a:off x="7889759" y="4327653"/>
              <a:ext cx="712737" cy="221337"/>
            </a:xfrm>
            <a:prstGeom prst="roundRect">
              <a:avLst>
                <a:gd name="adj" fmla="val 16667"/>
              </a:avLst>
            </a:prstGeom>
            <a:solidFill>
              <a:srgbClr val="FFFF99"/>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en" sz="1300">
                  <a:solidFill>
                    <a:schemeClr val="dk1"/>
                  </a:solidFill>
                  <a:latin typeface="Arial"/>
                  <a:ea typeface="Arial"/>
                  <a:cs typeface="Arial"/>
                  <a:sym typeface="Arial"/>
                </a:rPr>
                <a:t>meter</a:t>
              </a:r>
            </a:p>
          </p:txBody>
        </p:sp>
        <p:cxnSp>
          <p:nvCxnSpPr>
            <p:cNvPr id="1467" name="Shape 1467"/>
            <p:cNvCxnSpPr>
              <a:stCxn id="1431" idx="2"/>
              <a:endCxn id="1466" idx="0"/>
            </p:cNvCxnSpPr>
            <p:nvPr/>
          </p:nvCxnSpPr>
          <p:spPr>
            <a:xfrm flipH="1">
              <a:off x="8246048" y="2959063"/>
              <a:ext cx="351900" cy="1368900"/>
            </a:xfrm>
            <a:prstGeom prst="straightConnector1">
              <a:avLst/>
            </a:prstGeom>
            <a:solidFill>
              <a:schemeClr val="accent1"/>
            </a:solidFill>
            <a:ln w="9525" cap="flat" cmpd="sng">
              <a:solidFill>
                <a:schemeClr val="dk1"/>
              </a:solidFill>
              <a:prstDash val="solid"/>
              <a:round/>
              <a:headEnd type="none" w="med" len="med"/>
              <a:tailEnd type="stealth" w="lg" len="lg"/>
            </a:ln>
          </p:spPr>
        </p:cxnSp>
        <p:sp>
          <p:nvSpPr>
            <p:cNvPr id="1468" name="Shape 1468"/>
            <p:cNvSpPr/>
            <p:nvPr/>
          </p:nvSpPr>
          <p:spPr>
            <a:xfrm>
              <a:off x="6714720" y="4051144"/>
              <a:ext cx="483840" cy="221337"/>
            </a:xfrm>
            <a:prstGeom prst="roundRect">
              <a:avLst>
                <a:gd name="adj" fmla="val 16667"/>
              </a:avLst>
            </a:prstGeom>
            <a:solidFill>
              <a:srgbClr val="FFFF99"/>
            </a:solidFill>
            <a:ln w="9525" cap="flat" cmpd="sng">
              <a:solidFill>
                <a:schemeClr val="lt2"/>
              </a:solidFill>
              <a:prstDash val="solid"/>
              <a:round/>
              <a:headEnd type="none" w="med" len="med"/>
              <a:tailEnd type="none" w="med" len="med"/>
            </a:ln>
          </p:spPr>
          <p:txBody>
            <a:bodyPr lIns="0" tIns="0" rIns="0" bIns="0" anchor="ctr" anchorCtr="0">
              <a:noAutofit/>
            </a:bodyPr>
            <a:lstStyle/>
            <a:p>
              <a:pPr marL="0" marR="0" lvl="0" indent="0" algn="l" rtl="0">
                <a:spcBef>
                  <a:spcPts val="0"/>
                </a:spcBef>
                <a:buSzPct val="25000"/>
                <a:buNone/>
              </a:pPr>
              <a:r>
                <a:rPr lang="en" sz="1300">
                  <a:solidFill>
                    <a:schemeClr val="dk1"/>
                  </a:solidFill>
                  <a:latin typeface="Arial"/>
                  <a:ea typeface="Arial"/>
                  <a:cs typeface="Arial"/>
                  <a:sym typeface="Arial"/>
                </a:rPr>
                <a:t>USD</a:t>
              </a:r>
            </a:p>
          </p:txBody>
        </p:sp>
        <p:cxnSp>
          <p:nvCxnSpPr>
            <p:cNvPr id="1469" name="Shape 1469"/>
            <p:cNvCxnSpPr>
              <a:stCxn id="1461" idx="2"/>
              <a:endCxn id="1468" idx="0"/>
            </p:cNvCxnSpPr>
            <p:nvPr/>
          </p:nvCxnSpPr>
          <p:spPr>
            <a:xfrm flipH="1">
              <a:off x="6956775" y="3217523"/>
              <a:ext cx="1062900" cy="833699"/>
            </a:xfrm>
            <a:prstGeom prst="straightConnector1">
              <a:avLst/>
            </a:prstGeom>
            <a:solidFill>
              <a:schemeClr val="accent1"/>
            </a:solidFill>
            <a:ln w="9525" cap="flat" cmpd="sng">
              <a:solidFill>
                <a:schemeClr val="dk1"/>
              </a:solidFill>
              <a:prstDash val="solid"/>
              <a:round/>
              <a:headEnd type="none" w="med" len="med"/>
              <a:tailEnd type="stealth" w="lg" len="lg"/>
            </a:ln>
          </p:spPr>
        </p:cxnSp>
      </p:grpSp>
      <p:sp>
        <p:nvSpPr>
          <p:cNvPr id="1470" name="Shape 1470"/>
          <p:cNvSpPr txBox="1"/>
          <p:nvPr/>
        </p:nvSpPr>
        <p:spPr>
          <a:xfrm>
            <a:off x="4724400" y="857250"/>
            <a:ext cx="4648199" cy="3886200"/>
          </a:xfrm>
          <a:prstGeom prst="rect">
            <a:avLst/>
          </a:prstGeom>
          <a:solidFill>
            <a:srgbClr val="F2F2F2"/>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folHlink"/>
              </a:buClr>
              <a:buSzPct val="25000"/>
              <a:buFont typeface="Noto Sans Symbols"/>
              <a:buNone/>
            </a:pPr>
            <a:r>
              <a:rPr lang="en" sz="3200" b="0" i="0" u="none" strike="noStrike" cap="none" dirty="0">
                <a:solidFill>
                  <a:schemeClr val="dk1"/>
                </a:solidFill>
                <a:latin typeface="Arial"/>
                <a:ea typeface="Arial"/>
                <a:cs typeface="Arial"/>
                <a:sym typeface="Arial"/>
              </a:rPr>
              <a:t>Unit catalog</a:t>
            </a:r>
          </a:p>
          <a:p>
            <a:pPr marL="342900" marR="0" lvl="0" indent="-342900" algn="l" rtl="0">
              <a:lnSpc>
                <a:spcPct val="100000"/>
              </a:lnSpc>
              <a:spcBef>
                <a:spcPts val="56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QuTree</a:t>
            </a:r>
          </a:p>
          <a:p>
            <a:pPr marL="742950" marR="0" lvl="1" indent="-285750" algn="l" rtl="0">
              <a:lnSpc>
                <a:spcPct val="100000"/>
              </a:lnSpc>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Seeded from Wikipedia</a:t>
            </a:r>
          </a:p>
          <a:p>
            <a:pPr marL="742950" marR="0" lvl="1" indent="-285750" algn="l" rtl="0">
              <a:lnSpc>
                <a:spcPct val="100000"/>
              </a:lnSpc>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 lemmas from Web</a:t>
            </a:r>
          </a:p>
          <a:p>
            <a:pPr marL="342900" marR="0" lvl="0" indent="-342900" algn="l" rtl="0">
              <a:lnSpc>
                <a:spcPct val="100000"/>
              </a:lnSpc>
              <a:spcBef>
                <a:spcPts val="56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44 quantity types e.g.</a:t>
            </a:r>
          </a:p>
          <a:p>
            <a:pPr marL="742950" marR="0" lvl="1" indent="-285750" algn="l" rtl="0">
              <a:lnSpc>
                <a:spcPct val="100000"/>
              </a:lnSpc>
              <a:spcBef>
                <a:spcPts val="480"/>
              </a:spcBef>
              <a:spcAft>
                <a:spcPts val="0"/>
              </a:spcAft>
              <a:buClr>
                <a:schemeClr val="hlink"/>
              </a:buClr>
              <a:buSzPct val="55000"/>
              <a:buFont typeface="Noto Sans Symbols"/>
              <a:buChar char="■"/>
            </a:pPr>
            <a:r>
              <a:rPr lang="en" sz="2000" b="0" i="0" u="none" strike="noStrike" cap="none" dirty="0">
                <a:solidFill>
                  <a:schemeClr val="dk1"/>
                </a:solidFill>
                <a:latin typeface="Arial"/>
                <a:ea typeface="Arial"/>
                <a:cs typeface="Arial"/>
                <a:sym typeface="Arial"/>
              </a:rPr>
              <a:t>Weight, Length, Speed,    Multiplier, Currency, etc.</a:t>
            </a:r>
          </a:p>
          <a:p>
            <a:pPr marL="342900" marR="0" lvl="0" indent="-342900" algn="l" rtl="0">
              <a:lnSpc>
                <a:spcPct val="100000"/>
              </a:lnSpc>
              <a:spcBef>
                <a:spcPts val="56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750 Unit types e.g.</a:t>
            </a:r>
          </a:p>
          <a:p>
            <a:pPr marL="742950" marR="0" lvl="1" indent="-285750" algn="l" rtl="0">
              <a:lnSpc>
                <a:spcPct val="100000"/>
              </a:lnSpc>
              <a:spcBef>
                <a:spcPts val="480"/>
              </a:spcBef>
              <a:spcAft>
                <a:spcPts val="0"/>
              </a:spcAft>
              <a:buClr>
                <a:schemeClr val="hlink"/>
              </a:buClr>
              <a:buSzPct val="55000"/>
              <a:buFont typeface="Noto Sans Symbols"/>
              <a:buChar char="■"/>
            </a:pPr>
            <a:r>
              <a:rPr lang="en" sz="1800" b="0" i="0" u="none" strike="noStrike" cap="none" dirty="0">
                <a:solidFill>
                  <a:schemeClr val="dk1"/>
                </a:solidFill>
                <a:latin typeface="Arial"/>
                <a:ea typeface="Arial"/>
                <a:cs typeface="Arial"/>
                <a:sym typeface="Arial"/>
              </a:rPr>
              <a:t>Km/s, km/h, Mach number, kilogram</a:t>
            </a:r>
          </a:p>
          <a:p>
            <a:pPr marL="342900" marR="0" lvl="0" indent="-342900" algn="l" rtl="0">
              <a:lnSpc>
                <a:spcPct val="100000"/>
              </a:lnSpc>
              <a:spcBef>
                <a:spcPts val="560"/>
              </a:spcBef>
              <a:spcAft>
                <a:spcPts val="0"/>
              </a:spcAft>
              <a:buClr>
                <a:schemeClr val="folHlink"/>
              </a:buClr>
              <a:buFont typeface="Noto Sans Symbols"/>
              <a:buNone/>
            </a:pPr>
            <a:endParaRPr sz="2800" b="0" i="0" u="none" strike="noStrike" cap="none" dirty="0">
              <a:solidFill>
                <a:schemeClr val="dk1"/>
              </a:solidFill>
              <a:latin typeface="Arial"/>
              <a:ea typeface="Arial"/>
              <a:cs typeface="Arial"/>
              <a:sym typeface="Arial"/>
            </a:endParaRPr>
          </a:p>
          <a:p>
            <a:pPr marL="742950" marR="0" lvl="1" indent="-285750" algn="l" rtl="0">
              <a:lnSpc>
                <a:spcPct val="100000"/>
              </a:lnSpc>
              <a:spcBef>
                <a:spcPts val="560"/>
              </a:spcBef>
              <a:spcAft>
                <a:spcPts val="0"/>
              </a:spcAft>
              <a:buClr>
                <a:schemeClr val="hlink"/>
              </a:buClr>
              <a:buFont typeface="Noto Sans Symbols"/>
              <a:buNone/>
            </a:pPr>
            <a:endParaRPr sz="28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Shape 1476"/>
          <p:cNvSpPr txBox="1">
            <a:spLocks noGrp="1"/>
          </p:cNvSpPr>
          <p:nvPr>
            <p:ph type="title"/>
          </p:nvPr>
        </p:nvSpPr>
        <p:spPr>
          <a:xfrm>
            <a:off x="457200" y="0"/>
            <a:ext cx="8174037" cy="514349"/>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3600" b="0" i="0" u="none" strike="noStrike" cap="none">
                <a:solidFill>
                  <a:srgbClr val="CC3300"/>
                </a:solidFill>
                <a:latin typeface="Arial"/>
                <a:ea typeface="Arial"/>
                <a:cs typeface="Arial"/>
                <a:sym typeface="Arial"/>
              </a:rPr>
              <a:t>Step 2: Number and Unit extraction</a:t>
            </a:r>
          </a:p>
        </p:txBody>
      </p:sp>
      <p:pic>
        <p:nvPicPr>
          <p:cNvPr id="1477" name="Shape 1477"/>
          <p:cNvPicPr preferRelativeResize="0"/>
          <p:nvPr/>
        </p:nvPicPr>
        <p:blipFill rotWithShape="1">
          <a:blip r:embed="rId3">
            <a:alphaModFix/>
          </a:blip>
          <a:srcRect l="25316" t="41406" r="23159" b="38817"/>
          <a:stretch/>
        </p:blipFill>
        <p:spPr>
          <a:xfrm>
            <a:off x="2971800" y="628650"/>
            <a:ext cx="6042024" cy="1260872"/>
          </a:xfrm>
          <a:prstGeom prst="rect">
            <a:avLst/>
          </a:prstGeom>
          <a:noFill/>
          <a:ln w="9525" cap="flat" cmpd="sng">
            <a:solidFill>
              <a:schemeClr val="dk1"/>
            </a:solidFill>
            <a:prstDash val="solid"/>
            <a:miter/>
            <a:headEnd type="none" w="med" len="med"/>
            <a:tailEnd type="none" w="med" len="med"/>
          </a:ln>
        </p:spPr>
      </p:pic>
      <p:pic>
        <p:nvPicPr>
          <p:cNvPr id="1478" name="Shape 1478"/>
          <p:cNvPicPr preferRelativeResize="0"/>
          <p:nvPr/>
        </p:nvPicPr>
        <p:blipFill rotWithShape="1">
          <a:blip r:embed="rId4">
            <a:alphaModFix/>
          </a:blip>
          <a:srcRect l="30002" t="63405" r="21565" b="11645"/>
          <a:stretch/>
        </p:blipFill>
        <p:spPr>
          <a:xfrm>
            <a:off x="2971800" y="2000250"/>
            <a:ext cx="4724400" cy="1322784"/>
          </a:xfrm>
          <a:prstGeom prst="rect">
            <a:avLst/>
          </a:prstGeom>
          <a:noFill/>
          <a:ln w="9525" cap="flat" cmpd="sng">
            <a:solidFill>
              <a:schemeClr val="dk1"/>
            </a:solidFill>
            <a:prstDash val="solid"/>
            <a:miter/>
            <a:headEnd type="none" w="med" len="med"/>
            <a:tailEnd type="none" w="med" len="med"/>
          </a:ln>
        </p:spPr>
      </p:pic>
      <p:pic>
        <p:nvPicPr>
          <p:cNvPr id="1479" name="Shape 1479" descr="jupiter"/>
          <p:cNvPicPr preferRelativeResize="0"/>
          <p:nvPr/>
        </p:nvPicPr>
        <p:blipFill rotWithShape="1">
          <a:blip r:embed="rId5">
            <a:alphaModFix/>
          </a:blip>
          <a:srcRect/>
          <a:stretch/>
        </p:blipFill>
        <p:spPr>
          <a:xfrm>
            <a:off x="2133600" y="3429000"/>
            <a:ext cx="6858000" cy="1215628"/>
          </a:xfrm>
          <a:prstGeom prst="rect">
            <a:avLst/>
          </a:prstGeom>
          <a:noFill/>
          <a:ln>
            <a:noFill/>
          </a:ln>
        </p:spPr>
      </p:pic>
      <p:sp>
        <p:nvSpPr>
          <p:cNvPr id="1480" name="Shape 1480"/>
          <p:cNvSpPr/>
          <p:nvPr/>
        </p:nvSpPr>
        <p:spPr>
          <a:xfrm>
            <a:off x="7696200" y="1600200"/>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481" name="Shape 1481"/>
          <p:cNvSpPr/>
          <p:nvPr/>
        </p:nvSpPr>
        <p:spPr>
          <a:xfrm>
            <a:off x="5791200" y="2800350"/>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482" name="Shape 1482"/>
          <p:cNvSpPr/>
          <p:nvPr/>
        </p:nvSpPr>
        <p:spPr>
          <a:xfrm>
            <a:off x="4876800" y="4171950"/>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483" name="Shape 1483"/>
          <p:cNvSpPr/>
          <p:nvPr/>
        </p:nvSpPr>
        <p:spPr>
          <a:xfrm>
            <a:off x="8001000" y="4229100"/>
            <a:ext cx="1371599" cy="342900"/>
          </a:xfrm>
          <a:prstGeom prst="ellipse">
            <a:avLst/>
          </a:prstGeom>
          <a:noFill/>
          <a:ln w="28575"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pic>
        <p:nvPicPr>
          <p:cNvPr id="1484" name="Shape 1484" descr="qutree.png"/>
          <p:cNvPicPr preferRelativeResize="0"/>
          <p:nvPr/>
        </p:nvPicPr>
        <p:blipFill rotWithShape="1">
          <a:blip r:embed="rId6">
            <a:alphaModFix/>
          </a:blip>
          <a:srcRect/>
          <a:stretch/>
        </p:blipFill>
        <p:spPr>
          <a:xfrm>
            <a:off x="0" y="571500"/>
            <a:ext cx="1831058" cy="1143000"/>
          </a:xfrm>
          <a:prstGeom prst="rect">
            <a:avLst/>
          </a:prstGeom>
          <a:noFill/>
          <a:ln>
            <a:noFill/>
          </a:ln>
        </p:spPr>
      </p:pic>
      <p:sp>
        <p:nvSpPr>
          <p:cNvPr id="1485" name="Shape 1485"/>
          <p:cNvSpPr/>
          <p:nvPr/>
        </p:nvSpPr>
        <p:spPr>
          <a:xfrm>
            <a:off x="6096000" y="1143000"/>
            <a:ext cx="1447800" cy="342900"/>
          </a:xfrm>
          <a:prstGeom prst="rect">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Tahoma"/>
              <a:buNone/>
            </a:pPr>
            <a:r>
              <a:rPr lang="en" sz="2400" b="0" i="0" u="none" strike="noStrike" cap="none">
                <a:solidFill>
                  <a:schemeClr val="dk1"/>
                </a:solidFill>
                <a:latin typeface="Tahoma"/>
                <a:ea typeface="Tahoma"/>
                <a:cs typeface="Tahoma"/>
                <a:sym typeface="Tahoma"/>
              </a:rPr>
              <a:t>59.5    1</a:t>
            </a:r>
          </a:p>
        </p:txBody>
      </p:sp>
      <p:sp>
        <p:nvSpPr>
          <p:cNvPr id="1486" name="Shape 1486"/>
          <p:cNvSpPr/>
          <p:nvPr/>
        </p:nvSpPr>
        <p:spPr>
          <a:xfrm>
            <a:off x="7620000" y="1143000"/>
            <a:ext cx="1524000" cy="400049"/>
          </a:xfrm>
          <a:prstGeom prst="rect">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Tahoma"/>
              <a:buNone/>
            </a:pPr>
            <a:r>
              <a:rPr lang="en" sz="2400">
                <a:solidFill>
                  <a:schemeClr val="dk1"/>
                </a:solidFill>
                <a:latin typeface="Tahoma"/>
                <a:ea typeface="Tahoma"/>
                <a:cs typeface="Tahoma"/>
                <a:sym typeface="Tahoma"/>
              </a:rPr>
              <a:t>k</a:t>
            </a:r>
            <a:r>
              <a:rPr lang="en" sz="2400" b="0" i="0" u="none" strike="noStrike" cap="none">
                <a:solidFill>
                  <a:schemeClr val="dk1"/>
                </a:solidFill>
                <a:latin typeface="Tahoma"/>
                <a:ea typeface="Tahoma"/>
                <a:cs typeface="Tahoma"/>
                <a:sym typeface="Tahoma"/>
              </a:rPr>
              <a:t>m/s   1  </a:t>
            </a:r>
          </a:p>
        </p:txBody>
      </p:sp>
      <p:sp>
        <p:nvSpPr>
          <p:cNvPr id="1487" name="Shape 1487"/>
          <p:cNvSpPr/>
          <p:nvPr/>
        </p:nvSpPr>
        <p:spPr>
          <a:xfrm>
            <a:off x="4191000" y="2114550"/>
            <a:ext cx="1981199" cy="685800"/>
          </a:xfrm>
          <a:prstGeom prst="rect">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Tahoma"/>
              <a:buNone/>
            </a:pPr>
            <a:r>
              <a:rPr lang="en" sz="2400">
                <a:solidFill>
                  <a:schemeClr val="dk1"/>
                </a:solidFill>
                <a:latin typeface="Tahoma"/>
                <a:ea typeface="Tahoma"/>
                <a:cs typeface="Tahoma"/>
                <a:sym typeface="Tahoma"/>
              </a:rPr>
              <a:t>216.720  0.2</a:t>
            </a:r>
          </a:p>
          <a:p>
            <a:pPr marL="0" marR="0" lvl="0" indent="0" algn="l" rtl="0">
              <a:lnSpc>
                <a:spcPct val="100000"/>
              </a:lnSpc>
              <a:spcBef>
                <a:spcPts val="0"/>
              </a:spcBef>
              <a:spcAft>
                <a:spcPts val="0"/>
              </a:spcAft>
              <a:buClr>
                <a:schemeClr val="dk1"/>
              </a:buClr>
              <a:buSzPct val="25000"/>
              <a:buFont typeface="Tahoma"/>
              <a:buNone/>
            </a:pPr>
            <a:r>
              <a:rPr lang="en" sz="2400" b="0" i="0" u="none" strike="noStrike" cap="none">
                <a:solidFill>
                  <a:schemeClr val="dk1"/>
                </a:solidFill>
                <a:latin typeface="Tahoma"/>
                <a:ea typeface="Tahoma"/>
                <a:cs typeface="Tahoma"/>
                <a:sym typeface="Tahoma"/>
              </a:rPr>
              <a:t>216720   0.8</a:t>
            </a:r>
          </a:p>
        </p:txBody>
      </p:sp>
      <p:sp>
        <p:nvSpPr>
          <p:cNvPr id="1488" name="Shape 1488"/>
          <p:cNvSpPr/>
          <p:nvPr/>
        </p:nvSpPr>
        <p:spPr>
          <a:xfrm>
            <a:off x="6324600" y="2114550"/>
            <a:ext cx="2819400" cy="685800"/>
          </a:xfrm>
          <a:prstGeom prst="rect">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Tahoma"/>
              <a:buNone/>
            </a:pPr>
            <a:r>
              <a:rPr lang="en" sz="2400">
                <a:solidFill>
                  <a:schemeClr val="dk1"/>
                </a:solidFill>
                <a:latin typeface="Tahoma"/>
                <a:ea typeface="Tahoma"/>
                <a:cs typeface="Tahoma"/>
                <a:sym typeface="Tahoma"/>
              </a:rPr>
              <a:t>k</a:t>
            </a:r>
            <a:r>
              <a:rPr lang="en" sz="2400" b="0" i="0" u="none" strike="noStrike" cap="none">
                <a:solidFill>
                  <a:schemeClr val="dk1"/>
                </a:solidFill>
                <a:latin typeface="Tahoma"/>
                <a:ea typeface="Tahoma"/>
                <a:cs typeface="Tahoma"/>
                <a:sym typeface="Tahoma"/>
              </a:rPr>
              <a:t>m/hour      0.99</a:t>
            </a:r>
          </a:p>
          <a:p>
            <a:pPr marL="0" marR="0" lvl="0" indent="0" algn="l" rtl="0">
              <a:lnSpc>
                <a:spcPct val="100000"/>
              </a:lnSpc>
              <a:spcBef>
                <a:spcPts val="0"/>
              </a:spcBef>
              <a:spcAft>
                <a:spcPts val="0"/>
              </a:spcAft>
              <a:buClr>
                <a:schemeClr val="dk1"/>
              </a:buClr>
              <a:buSzPct val="25000"/>
              <a:buFont typeface="Tahoma"/>
              <a:buNone/>
            </a:pPr>
            <a:r>
              <a:rPr lang="en" sz="2400">
                <a:solidFill>
                  <a:schemeClr val="dk1"/>
                </a:solidFill>
                <a:latin typeface="Tahoma"/>
                <a:ea typeface="Tahoma"/>
                <a:cs typeface="Tahoma"/>
                <a:sym typeface="Tahoma"/>
              </a:rPr>
              <a:t>Km/henry    0.01</a:t>
            </a:r>
          </a:p>
          <a:p>
            <a:pPr marL="0" marR="0" lvl="0" indent="0" algn="l" rtl="0">
              <a:lnSpc>
                <a:spcPct val="100000"/>
              </a:lnSpc>
              <a:spcBef>
                <a:spcPts val="0"/>
              </a:spcBef>
              <a:spcAft>
                <a:spcPts val="0"/>
              </a:spcAft>
              <a:buClr>
                <a:schemeClr val="dk1"/>
              </a:buClr>
              <a:buSzPct val="25000"/>
              <a:buFont typeface="Tahoma"/>
              <a:buNone/>
            </a:pPr>
            <a:r>
              <a:rPr lang="en" sz="2400" b="0" i="0" u="none" strike="noStrike" cap="none">
                <a:solidFill>
                  <a:schemeClr val="dk1"/>
                </a:solidFill>
                <a:latin typeface="Tahoma"/>
                <a:ea typeface="Tahoma"/>
                <a:cs typeface="Tahoma"/>
                <a:sym typeface="Tahoma"/>
              </a:rPr>
              <a:t>    </a:t>
            </a:r>
          </a:p>
        </p:txBody>
      </p:sp>
      <p:sp>
        <p:nvSpPr>
          <p:cNvPr id="1489" name="Shape 1489"/>
          <p:cNvSpPr/>
          <p:nvPr/>
        </p:nvSpPr>
        <p:spPr>
          <a:xfrm>
            <a:off x="3124200" y="3771900"/>
            <a:ext cx="1981199" cy="400049"/>
          </a:xfrm>
          <a:prstGeom prst="rect">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Tahoma"/>
              <a:buNone/>
            </a:pPr>
            <a:r>
              <a:rPr lang="en" sz="2400">
                <a:solidFill>
                  <a:schemeClr val="dk1"/>
                </a:solidFill>
                <a:latin typeface="Tahoma"/>
                <a:ea typeface="Tahoma"/>
                <a:cs typeface="Tahoma"/>
                <a:sym typeface="Tahoma"/>
              </a:rPr>
              <a:t>59.6</a:t>
            </a:r>
            <a:r>
              <a:rPr lang="en" sz="2400" b="0" i="0" u="none" strike="noStrike" cap="none">
                <a:solidFill>
                  <a:schemeClr val="dk1"/>
                </a:solidFill>
                <a:latin typeface="Tahoma"/>
                <a:ea typeface="Tahoma"/>
                <a:cs typeface="Tahoma"/>
                <a:sym typeface="Tahoma"/>
              </a:rPr>
              <a:t>   1.0</a:t>
            </a:r>
          </a:p>
        </p:txBody>
      </p:sp>
      <p:sp>
        <p:nvSpPr>
          <p:cNvPr id="1490" name="Shape 1490"/>
          <p:cNvSpPr/>
          <p:nvPr/>
        </p:nvSpPr>
        <p:spPr>
          <a:xfrm>
            <a:off x="6096000" y="3429000"/>
            <a:ext cx="1981200" cy="685800"/>
          </a:xfrm>
          <a:prstGeom prst="rect">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Tahoma"/>
              <a:buNone/>
            </a:pPr>
            <a:r>
              <a:rPr lang="en" sz="2400">
                <a:solidFill>
                  <a:schemeClr val="dk1"/>
                </a:solidFill>
                <a:latin typeface="Tahoma"/>
                <a:ea typeface="Tahoma"/>
                <a:cs typeface="Tahoma"/>
                <a:sym typeface="Tahoma"/>
              </a:rPr>
              <a:t>k</a:t>
            </a:r>
            <a:r>
              <a:rPr lang="en" sz="2400" b="0" i="0" u="none" strike="noStrike" cap="none">
                <a:solidFill>
                  <a:schemeClr val="dk1"/>
                </a:solidFill>
                <a:latin typeface="Tahoma"/>
                <a:ea typeface="Tahoma"/>
                <a:cs typeface="Tahoma"/>
                <a:sym typeface="Tahoma"/>
              </a:rPr>
              <a:t>m/s       0.9</a:t>
            </a:r>
          </a:p>
          <a:p>
            <a:pPr marL="0" marR="0" lvl="0" indent="0" algn="l" rtl="0">
              <a:spcBef>
                <a:spcPts val="0"/>
              </a:spcBef>
              <a:spcAft>
                <a:spcPts val="0"/>
              </a:spcAft>
              <a:buSzPct val="25000"/>
              <a:buNone/>
            </a:pPr>
            <a:r>
              <a:rPr lang="en" sz="2400">
                <a:solidFill>
                  <a:schemeClr val="dk1"/>
                </a:solidFill>
                <a:latin typeface="Tahoma"/>
                <a:ea typeface="Tahoma"/>
                <a:cs typeface="Tahoma"/>
                <a:sym typeface="Tahoma"/>
              </a:rPr>
              <a:t>Km/s</a:t>
            </a:r>
            <a:r>
              <a:rPr lang="en" sz="2400" baseline="30000">
                <a:solidFill>
                  <a:schemeClr val="dk1"/>
                </a:solidFill>
                <a:latin typeface="Tahoma"/>
                <a:ea typeface="Tahoma"/>
                <a:cs typeface="Tahoma"/>
                <a:sym typeface="Tahoma"/>
              </a:rPr>
              <a:t>3</a:t>
            </a:r>
            <a:r>
              <a:rPr lang="en" sz="2400">
                <a:solidFill>
                  <a:schemeClr val="dk1"/>
                </a:solidFill>
                <a:latin typeface="Tahoma"/>
                <a:ea typeface="Tahoma"/>
                <a:cs typeface="Tahoma"/>
                <a:sym typeface="Tahoma"/>
              </a:rPr>
              <a:t>      0.1</a:t>
            </a:r>
          </a:p>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491" name="Shape 1491"/>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62</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Shape 1496"/>
          <p:cNvSpPr txBox="1">
            <a:spLocks noGrp="1"/>
          </p:cNvSpPr>
          <p:nvPr>
            <p:ph type="title"/>
          </p:nvPr>
        </p:nvSpPr>
        <p:spPr>
          <a:xfrm>
            <a:off x="96875" y="228600"/>
            <a:ext cx="8686800" cy="514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a:t>Step 3: </a:t>
            </a:r>
            <a:r>
              <a:rPr lang="en" sz="4000" b="0" i="0" u="none" strike="noStrike" cap="none">
                <a:solidFill>
                  <a:srgbClr val="CC3300"/>
                </a:solidFill>
                <a:latin typeface="Arial"/>
                <a:ea typeface="Arial"/>
                <a:cs typeface="Arial"/>
                <a:sym typeface="Arial"/>
              </a:rPr>
              <a:t>Query attribute type inference</a:t>
            </a:r>
          </a:p>
        </p:txBody>
      </p:sp>
      <p:sp>
        <p:nvSpPr>
          <p:cNvPr id="1497" name="Shape 1497"/>
          <p:cNvSpPr txBox="1">
            <a:spLocks noGrp="1"/>
          </p:cNvSpPr>
          <p:nvPr>
            <p:ph type="body" idx="1"/>
          </p:nvPr>
        </p:nvSpPr>
        <p:spPr>
          <a:xfrm>
            <a:off x="38850" y="800100"/>
            <a:ext cx="9144000" cy="37149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25000"/>
              <a:buFont typeface="Noto Sans Symbols"/>
              <a:buNone/>
            </a:pPr>
            <a:r>
              <a:rPr lang="en" sz="2800" b="0" i="0" u="none" strike="noStrike" cap="none" dirty="0">
                <a:solidFill>
                  <a:schemeClr val="dk1"/>
                </a:solidFill>
                <a:latin typeface="Arial"/>
                <a:ea typeface="Arial"/>
                <a:cs typeface="Arial"/>
                <a:sym typeface="Arial"/>
              </a:rPr>
              <a:t>Classify query attribute to one of 44 quantity types</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Revenue → money amount</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Distance,Length,Height,Width → Length</a:t>
            </a:r>
          </a:p>
          <a:p>
            <a:pPr marL="342900" marR="0" lvl="0" indent="-342900" algn="l" rtl="0">
              <a:spcBef>
                <a:spcPts val="56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Our approach: tap unlabeled table corpus. </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Many table headers have easy to extract units</a:t>
            </a:r>
          </a:p>
          <a:p>
            <a:pPr marL="1143000" marR="0" lvl="2" indent="-228600" algn="l" rtl="0">
              <a:spcBef>
                <a:spcPts val="400"/>
              </a:spcBef>
              <a:spcAft>
                <a:spcPts val="0"/>
              </a:spcAft>
              <a:buClr>
                <a:schemeClr val="folHlink"/>
              </a:buClr>
              <a:buSzPct val="50000"/>
              <a:buFont typeface="Noto Sans Symbols"/>
              <a:buChar char="■"/>
            </a:pPr>
            <a:r>
              <a:rPr lang="en" sz="2000" b="0" i="0" u="none" strike="noStrike" cap="none" dirty="0">
                <a:solidFill>
                  <a:schemeClr val="dk1"/>
                </a:solidFill>
                <a:latin typeface="Arial"/>
                <a:ea typeface="Arial"/>
                <a:cs typeface="Arial"/>
                <a:sym typeface="Arial"/>
              </a:rPr>
              <a:t> “Width in inches”, “co2 emissions in kiloton”, “Average rainfall in inches”, “Fan speed (rpm)”, and “Annual revenue ($ million)”</a:t>
            </a:r>
          </a:p>
          <a:p>
            <a:pPr marL="1143000" marR="0" lvl="2" indent="-228600" algn="l" rtl="0">
              <a:spcBef>
                <a:spcPts val="400"/>
              </a:spcBef>
              <a:spcAft>
                <a:spcPts val="0"/>
              </a:spcAft>
              <a:buClr>
                <a:schemeClr val="folHlink"/>
              </a:buClr>
              <a:buSzPct val="50000"/>
              <a:buFont typeface="Noto Sans Symbols"/>
              <a:buChar char="■"/>
            </a:pPr>
            <a:r>
              <a:rPr lang="en" sz="2000" b="0" i="0" u="none" strike="noStrike" cap="none" dirty="0">
                <a:solidFill>
                  <a:schemeClr val="dk1"/>
                </a:solidFill>
                <a:latin typeface="Arial"/>
                <a:ea typeface="Arial"/>
                <a:cs typeface="Arial"/>
                <a:sym typeface="Arial"/>
              </a:rPr>
              <a:t>1.1 million headers from 25 million tables </a:t>
            </a:r>
            <a:r>
              <a:rPr lang="en" dirty="0"/>
              <a:t>qualify</a:t>
            </a:r>
          </a:p>
          <a:p>
            <a:pPr marL="742950" marR="0" lvl="1" indent="-285750" algn="l" rtl="0">
              <a:spcBef>
                <a:spcPts val="480"/>
              </a:spcBef>
              <a:spcAft>
                <a:spcPts val="0"/>
              </a:spcAft>
              <a:buClr>
                <a:schemeClr val="hlink"/>
              </a:buClr>
              <a:buSzPct val="55000"/>
              <a:buFont typeface="Noto Sans Symbols"/>
              <a:buChar char="■"/>
            </a:pPr>
            <a:r>
              <a:rPr lang="en" dirty="0"/>
              <a:t>L</a:t>
            </a:r>
            <a:r>
              <a:rPr lang="en" sz="2400" b="0" i="0" u="none" strike="noStrike" cap="none" dirty="0">
                <a:solidFill>
                  <a:schemeClr val="dk1"/>
                </a:solidFill>
                <a:latin typeface="Arial"/>
                <a:ea typeface="Arial"/>
                <a:cs typeface="Arial"/>
                <a:sym typeface="Arial"/>
              </a:rPr>
              <a:t>abeled data by generalizing extracted unit to its quantity type.</a:t>
            </a:r>
          </a:p>
          <a:p>
            <a:pPr marL="1143000" marR="0" lvl="2" indent="-228600" algn="l" rtl="0">
              <a:spcBef>
                <a:spcPts val="400"/>
              </a:spcBef>
              <a:spcAft>
                <a:spcPts val="0"/>
              </a:spcAft>
              <a:buClr>
                <a:schemeClr val="folHlink"/>
              </a:buClr>
              <a:buSzPct val="50000"/>
              <a:buFont typeface="Noto Sans Symbols"/>
              <a:buNone/>
            </a:pPr>
            <a:endParaRPr sz="2000" b="0" i="0" u="none" strike="noStrike" cap="none" dirty="0">
              <a:solidFill>
                <a:schemeClr val="dk1"/>
              </a:solidFill>
              <a:latin typeface="Arial"/>
              <a:ea typeface="Arial"/>
              <a:cs typeface="Arial"/>
              <a:sym typeface="Arial"/>
            </a:endParaRPr>
          </a:p>
        </p:txBody>
      </p:sp>
      <p:sp>
        <p:nvSpPr>
          <p:cNvPr id="1498" name="Shape 1498"/>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63</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Shape 1503"/>
          <p:cNvSpPr txBox="1">
            <a:spLocks noGrp="1"/>
          </p:cNvSpPr>
          <p:nvPr>
            <p:ph type="title"/>
          </p:nvPr>
        </p:nvSpPr>
        <p:spPr>
          <a:xfrm>
            <a:off x="609600" y="228600"/>
            <a:ext cx="8174100" cy="514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CC3300"/>
                </a:solidFill>
                <a:latin typeface="Arial"/>
                <a:ea typeface="Arial"/>
                <a:cs typeface="Arial"/>
                <a:sym typeface="Arial"/>
              </a:rPr>
              <a:t>Training attribute type classifier</a:t>
            </a:r>
          </a:p>
        </p:txBody>
      </p:sp>
      <p:sp>
        <p:nvSpPr>
          <p:cNvPr id="1504" name="Shape 1504"/>
          <p:cNvSpPr txBox="1">
            <a:spLocks noGrp="1"/>
          </p:cNvSpPr>
          <p:nvPr>
            <p:ph type="body" idx="1"/>
          </p:nvPr>
        </p:nvSpPr>
        <p:spPr>
          <a:xfrm>
            <a:off x="685800" y="800100"/>
            <a:ext cx="3581400" cy="1714500"/>
          </a:xfrm>
          <a:prstGeom prst="rect">
            <a:avLst/>
          </a:prstGeom>
          <a:noFill/>
          <a:ln>
            <a:noFill/>
          </a:ln>
        </p:spPr>
        <p:txBody>
          <a:bodyPr lIns="91425" tIns="45700" rIns="91425" bIns="45700" anchor="t" anchorCtr="0">
            <a:noAutofit/>
          </a:bodyPr>
          <a:lstStyle/>
          <a:p>
            <a:pPr marL="342900" marR="0" lvl="2" indent="-342900" algn="l" rtl="0">
              <a:spcBef>
                <a:spcPts val="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Width in inches, </a:t>
            </a:r>
          </a:p>
          <a:p>
            <a:pPr marL="342900" marR="0" lvl="2" indent="-342900" algn="l" rtl="0">
              <a:spcBef>
                <a:spcPts val="40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CO2 emissions in kiloton, </a:t>
            </a:r>
          </a:p>
          <a:p>
            <a:pPr marL="342900" marR="0" lvl="2" indent="-342900" algn="l" rtl="0">
              <a:spcBef>
                <a:spcPts val="40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Average rainfall in inches</a:t>
            </a:r>
          </a:p>
          <a:p>
            <a:pPr marL="342900" marR="0" lvl="2" indent="-342900" algn="l" rtl="0">
              <a:spcBef>
                <a:spcPts val="40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Fan speed (rpm)</a:t>
            </a:r>
          </a:p>
          <a:p>
            <a:pPr marL="342900" marR="0" lvl="2" indent="-342900" algn="l" rtl="0">
              <a:spcBef>
                <a:spcPts val="40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Annual revenue ($ million)</a:t>
            </a:r>
          </a:p>
          <a:p>
            <a:pPr marL="342900" marR="0" lvl="0" indent="-342900" algn="l" rtl="0">
              <a:spcBef>
                <a:spcPts val="560"/>
              </a:spcBef>
              <a:spcAft>
                <a:spcPts val="0"/>
              </a:spcAft>
              <a:buClr>
                <a:schemeClr val="folHlink"/>
              </a:buClr>
              <a:buSzPct val="59999"/>
              <a:buFont typeface="Noto Sans Symbols"/>
              <a:buNone/>
            </a:pPr>
            <a:endParaRPr sz="2800" b="0" i="0" u="none" strike="noStrike" cap="none">
              <a:solidFill>
                <a:schemeClr val="dk1"/>
              </a:solidFill>
              <a:latin typeface="Arial"/>
              <a:ea typeface="Arial"/>
              <a:cs typeface="Arial"/>
              <a:sym typeface="Arial"/>
            </a:endParaRPr>
          </a:p>
        </p:txBody>
      </p:sp>
      <p:sp>
        <p:nvSpPr>
          <p:cNvPr id="1505" name="Shape 1505"/>
          <p:cNvSpPr txBox="1"/>
          <p:nvPr/>
        </p:nvSpPr>
        <p:spPr>
          <a:xfrm>
            <a:off x="5105400" y="800100"/>
            <a:ext cx="3581400" cy="3714900"/>
          </a:xfrm>
          <a:prstGeom prst="rect">
            <a:avLst/>
          </a:prstGeom>
          <a:noFill/>
          <a:ln>
            <a:noFill/>
          </a:ln>
        </p:spPr>
        <p:txBody>
          <a:bodyPr lIns="91425" tIns="45700" rIns="91425" bIns="45700" anchor="t" anchorCtr="0">
            <a:noAutofit/>
          </a:bodyPr>
          <a:lstStyle/>
          <a:p>
            <a:pPr marL="342900" marR="0" lvl="2" indent="-342900" algn="l" rtl="0">
              <a:lnSpc>
                <a:spcPct val="100000"/>
              </a:lnSpc>
              <a:spcBef>
                <a:spcPts val="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(Width), Length</a:t>
            </a:r>
          </a:p>
          <a:p>
            <a:pPr marL="342900" marR="0" lvl="2" indent="-342900" algn="l" rtl="0">
              <a:lnSpc>
                <a:spcPct val="100000"/>
              </a:lnSpc>
              <a:spcBef>
                <a:spcPts val="40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(CO2, emissions), Mass </a:t>
            </a:r>
          </a:p>
          <a:p>
            <a:pPr marL="342900" marR="0" lvl="2" indent="-342900" algn="l" rtl="0">
              <a:lnSpc>
                <a:spcPct val="100000"/>
              </a:lnSpc>
              <a:spcBef>
                <a:spcPts val="40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(Average, rainfall), Length</a:t>
            </a:r>
          </a:p>
          <a:p>
            <a:pPr marL="342900" marR="0" lvl="2" indent="-342900" algn="l" rtl="0">
              <a:lnSpc>
                <a:spcPct val="100000"/>
              </a:lnSpc>
              <a:spcBef>
                <a:spcPts val="40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(Fan, speed),  Frequency</a:t>
            </a:r>
          </a:p>
          <a:p>
            <a:pPr marL="342900" marR="0" lvl="2" indent="-342900" algn="l" rtl="0">
              <a:lnSpc>
                <a:spcPct val="100000"/>
              </a:lnSpc>
              <a:spcBef>
                <a:spcPts val="400"/>
              </a:spcBef>
              <a:spcAft>
                <a:spcPts val="0"/>
              </a:spcAft>
              <a:buClr>
                <a:schemeClr val="folHlink"/>
              </a:buClr>
              <a:buSzPct val="60000"/>
              <a:buFont typeface="Noto Sans Symbols"/>
              <a:buChar char="■"/>
            </a:pPr>
            <a:r>
              <a:rPr lang="en" sz="2000" b="0" i="0" u="none" strike="noStrike" cap="none">
                <a:solidFill>
                  <a:schemeClr val="dk1"/>
                </a:solidFill>
                <a:latin typeface="Arial"/>
                <a:ea typeface="Arial"/>
                <a:cs typeface="Arial"/>
                <a:sym typeface="Arial"/>
              </a:rPr>
              <a:t>(Annual, revenue), Money</a:t>
            </a:r>
          </a:p>
          <a:p>
            <a:pPr marL="342900" marR="0" lvl="0" indent="-342900" algn="l" rtl="0">
              <a:lnSpc>
                <a:spcPct val="100000"/>
              </a:lnSpc>
              <a:spcBef>
                <a:spcPts val="560"/>
              </a:spcBef>
              <a:spcAft>
                <a:spcPts val="0"/>
              </a:spcAft>
              <a:buClr>
                <a:schemeClr val="folHlink"/>
              </a:buClr>
              <a:buFont typeface="Noto Sans Symbols"/>
              <a:buNone/>
            </a:pPr>
            <a:endParaRPr sz="2800" b="0" i="0" u="none" strike="noStrike" cap="none">
              <a:solidFill>
                <a:schemeClr val="dk1"/>
              </a:solidFill>
              <a:latin typeface="Arial"/>
              <a:ea typeface="Arial"/>
              <a:cs typeface="Arial"/>
              <a:sym typeface="Arial"/>
            </a:endParaRPr>
          </a:p>
        </p:txBody>
      </p:sp>
      <p:sp>
        <p:nvSpPr>
          <p:cNvPr id="1506" name="Shape 1506"/>
          <p:cNvSpPr/>
          <p:nvPr/>
        </p:nvSpPr>
        <p:spPr>
          <a:xfrm>
            <a:off x="4191000" y="1143000"/>
            <a:ext cx="838200" cy="800100"/>
          </a:xfrm>
          <a:prstGeom prst="rightArrow">
            <a:avLst>
              <a:gd name="adj1" fmla="val 50000"/>
              <a:gd name="adj2" fmla="val 50000"/>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507" name="Shape 1507"/>
          <p:cNvSpPr/>
          <p:nvPr/>
        </p:nvSpPr>
        <p:spPr>
          <a:xfrm>
            <a:off x="6096000" y="2228850"/>
            <a:ext cx="838200" cy="514200"/>
          </a:xfrm>
          <a:prstGeom prst="downArrow">
            <a:avLst>
              <a:gd name="adj1" fmla="val 50000"/>
              <a:gd name="adj2" fmla="val 50000"/>
            </a:avLst>
          </a:prstGeom>
          <a:solidFill>
            <a:srgbClr val="FFFF99"/>
          </a:solidFill>
          <a:ln w="9525" cap="flat" cmpd="sng">
            <a:solidFill>
              <a:schemeClr val="dk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2400" b="0" i="0" u="none" strike="noStrike" cap="none">
              <a:solidFill>
                <a:schemeClr val="dk1"/>
              </a:solidFill>
              <a:latin typeface="Tahoma"/>
              <a:ea typeface="Tahoma"/>
              <a:cs typeface="Tahoma"/>
              <a:sym typeface="Tahoma"/>
            </a:endParaRPr>
          </a:p>
        </p:txBody>
      </p:sp>
      <p:sp>
        <p:nvSpPr>
          <p:cNvPr id="1508" name="Shape 1508"/>
          <p:cNvSpPr txBox="1"/>
          <p:nvPr/>
        </p:nvSpPr>
        <p:spPr>
          <a:xfrm>
            <a:off x="2895600" y="2743200"/>
            <a:ext cx="5791200" cy="392400"/>
          </a:xfrm>
          <a:prstGeom prst="rect">
            <a:avLst/>
          </a:prstGeom>
          <a:solidFill>
            <a:srgbClr val="C5D8F1"/>
          </a:solidFill>
          <a:ln>
            <a:noFill/>
          </a:ln>
        </p:spPr>
        <p:txBody>
          <a:bodyPr lIns="91425" tIns="45700" rIns="91425" bIns="45700" anchor="t" anchorCtr="0">
            <a:noAutofit/>
          </a:bodyPr>
          <a:lstStyle/>
          <a:p>
            <a:pPr marL="0" marR="0" lvl="0" indent="0" algn="l" rtl="0">
              <a:spcBef>
                <a:spcPts val="0"/>
              </a:spcBef>
              <a:buSzPct val="25000"/>
              <a:buNone/>
            </a:pPr>
            <a:r>
              <a:rPr lang="en" sz="2800">
                <a:solidFill>
                  <a:schemeClr val="dk1"/>
                </a:solidFill>
                <a:latin typeface="Arial"/>
                <a:ea typeface="Arial"/>
                <a:cs typeface="Arial"/>
                <a:sym typeface="Arial"/>
              </a:rPr>
              <a:t>Train a multi-class logistic classifier</a:t>
            </a:r>
          </a:p>
        </p:txBody>
      </p:sp>
      <p:pic>
        <p:nvPicPr>
          <p:cNvPr id="1509" name="Shape 1509"/>
          <p:cNvPicPr preferRelativeResize="0"/>
          <p:nvPr/>
        </p:nvPicPr>
        <p:blipFill rotWithShape="1">
          <a:blip r:embed="rId3">
            <a:alphaModFix/>
          </a:blip>
          <a:srcRect/>
          <a:stretch/>
        </p:blipFill>
        <p:spPr>
          <a:xfrm>
            <a:off x="2855319" y="3191675"/>
            <a:ext cx="4431300" cy="2000100"/>
          </a:xfrm>
          <a:prstGeom prst="rect">
            <a:avLst/>
          </a:prstGeom>
          <a:noFill/>
          <a:ln>
            <a:noFill/>
          </a:ln>
        </p:spPr>
      </p:pic>
      <p:sp>
        <p:nvSpPr>
          <p:cNvPr id="1510" name="Shape 1510"/>
          <p:cNvSpPr txBox="1">
            <a:spLocks noGrp="1"/>
          </p:cNvSpPr>
          <p:nvPr>
            <p:ph type="sldNum" idx="12"/>
          </p:nvPr>
        </p:nvSpPr>
        <p:spPr>
          <a:xfrm>
            <a:off x="6781800" y="4743450"/>
            <a:ext cx="1905000"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64</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p:cNvSpPr/>
          <p:nvPr/>
        </p:nvSpPr>
        <p:spPr bwMode="auto">
          <a:xfrm>
            <a:off x="1314450" y="685800"/>
            <a:ext cx="1943100" cy="10287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59.6  km/s  0.5 234   km/s  0.5</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1.0</a:t>
            </a:r>
          </a:p>
        </p:txBody>
      </p:sp>
      <p:sp>
        <p:nvSpPr>
          <p:cNvPr id="3" name="Flowchart: Document 2"/>
          <p:cNvSpPr/>
          <p:nvPr/>
        </p:nvSpPr>
        <p:spPr bwMode="auto">
          <a:xfrm>
            <a:off x="1314450" y="1885950"/>
            <a:ext cx="1943100" cy="9144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   0.7</a:t>
            </a:r>
          </a:p>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a:t>
            </a:r>
            <a:r>
              <a:rPr lang="en-US" sz="1800" kern="1200" baseline="30000" dirty="0">
                <a:solidFill>
                  <a:prstClr val="black"/>
                </a:solidFill>
                <a:latin typeface="Tahoma" pitchFamily="34" charset="0"/>
                <a:ea typeface="+mn-ea"/>
                <a:cs typeface="Arial" charset="0"/>
              </a:rPr>
              <a:t>3 </a:t>
            </a:r>
            <a:r>
              <a:rPr lang="en-US" sz="1800" kern="1200" dirty="0">
                <a:solidFill>
                  <a:prstClr val="black"/>
                </a:solidFill>
                <a:latin typeface="Tahoma" pitchFamily="34" charset="0"/>
                <a:ea typeface="+mn-ea"/>
                <a:cs typeface="Arial" charset="0"/>
              </a:rPr>
              <a:t> 0.3</a:t>
            </a:r>
            <a:endParaRPr lang="en-US" sz="1800" kern="1200" baseline="30000" dirty="0">
              <a:solidFill>
                <a:prstClr val="black"/>
              </a:solidFill>
              <a:latin typeface="Tahoma" pitchFamily="34" charset="0"/>
              <a:ea typeface="+mn-ea"/>
              <a:cs typeface="Arial" charset="0"/>
            </a:endParaRP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a:t>
            </a:r>
          </a:p>
        </p:txBody>
      </p:sp>
      <p:sp>
        <p:nvSpPr>
          <p:cNvPr id="5" name="Flowchart: Document 4"/>
          <p:cNvSpPr/>
          <p:nvPr/>
        </p:nvSpPr>
        <p:spPr bwMode="auto">
          <a:xfrm>
            <a:off x="1371600" y="4171950"/>
            <a:ext cx="1943100" cy="6858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2.56  km/s  1.0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0.6</a:t>
            </a:r>
          </a:p>
        </p:txBody>
      </p:sp>
      <p:sp>
        <p:nvSpPr>
          <p:cNvPr id="6" name="Flowchart: Document 5"/>
          <p:cNvSpPr/>
          <p:nvPr/>
        </p:nvSpPr>
        <p:spPr bwMode="auto">
          <a:xfrm>
            <a:off x="1371600" y="3143250"/>
            <a:ext cx="1943100" cy="74295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60.2  km/s  1.0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0.95</a:t>
            </a:r>
          </a:p>
        </p:txBody>
      </p:sp>
      <p:sp>
        <p:nvSpPr>
          <p:cNvPr id="51" name="Title 1"/>
          <p:cNvSpPr txBox="1">
            <a:spLocks/>
          </p:cNvSpPr>
          <p:nvPr/>
        </p:nvSpPr>
        <p:spPr>
          <a:xfrm>
            <a:off x="1298971" y="-57150"/>
            <a:ext cx="6130529" cy="514350"/>
          </a:xfrm>
          <a:prstGeom prst="rect">
            <a:avLst/>
          </a:prstGeom>
        </p:spPr>
        <p:txBody>
          <a:bodyPr/>
          <a:lstStyle/>
          <a:p>
            <a:pPr defTabSz="685800" fontAlgn="base">
              <a:spcBef>
                <a:spcPct val="0"/>
              </a:spcBef>
              <a:spcAft>
                <a:spcPct val="0"/>
              </a:spcAft>
              <a:defRPr/>
            </a:pPr>
            <a:r>
              <a:rPr lang="en-US" sz="3000">
                <a:solidFill>
                  <a:srgbClr val="CC3300"/>
                </a:solidFill>
                <a:ea typeface="+mn-ea"/>
                <a:cs typeface="+mn-cs"/>
              </a:rPr>
              <a:t>Collective inference</a:t>
            </a:r>
            <a:endParaRPr lang="en-US" sz="3000" dirty="0">
              <a:solidFill>
                <a:srgbClr val="CC3300"/>
              </a:solidFill>
              <a:ea typeface="+mn-ea"/>
              <a:cs typeface="+mn-cs"/>
            </a:endParaRPr>
          </a:p>
        </p:txBody>
      </p:sp>
      <p:sp>
        <p:nvSpPr>
          <p:cNvPr id="23" name="TextBox 22"/>
          <p:cNvSpPr txBox="1"/>
          <p:nvPr/>
        </p:nvSpPr>
        <p:spPr>
          <a:xfrm>
            <a:off x="4629150" y="1371600"/>
            <a:ext cx="2751074" cy="415498"/>
          </a:xfrm>
          <a:prstGeom prst="rect">
            <a:avLst/>
          </a:prstGeom>
          <a:noFill/>
        </p:spPr>
        <p:txBody>
          <a:bodyPr wrap="none" rtlCol="0">
            <a:spAutoFit/>
          </a:bodyPr>
          <a:lstStyle/>
          <a:p>
            <a:pPr defTabSz="685800"/>
            <a:r>
              <a:rPr lang="en-US" sz="2100" kern="1200" dirty="0">
                <a:solidFill>
                  <a:prstClr val="black"/>
                </a:solidFill>
                <a:ea typeface="+mn-ea"/>
                <a:cs typeface="+mn-cs"/>
              </a:rPr>
              <a:t>Relevance probability</a:t>
            </a:r>
            <a:endParaRPr lang="en-US" sz="2100" kern="1200" dirty="0">
              <a:solidFill>
                <a:prstClr val="black"/>
              </a:solidFill>
              <a:ea typeface="+mn-ea"/>
              <a:cs typeface="+mn-cs"/>
            </a:endParaRPr>
          </a:p>
        </p:txBody>
      </p:sp>
      <p:cxnSp>
        <p:nvCxnSpPr>
          <p:cNvPr id="25" name="Straight Arrow Connector 24"/>
          <p:cNvCxnSpPr>
            <a:stCxn id="23" idx="1"/>
          </p:cNvCxnSpPr>
          <p:nvPr/>
        </p:nvCxnSpPr>
        <p:spPr bwMode="auto">
          <a:xfrm rot="10800000">
            <a:off x="1771650" y="1428750"/>
            <a:ext cx="2857500" cy="139058"/>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27" name="Straight Arrow Connector 26"/>
          <p:cNvCxnSpPr>
            <a:stCxn id="23" idx="1"/>
          </p:cNvCxnSpPr>
          <p:nvPr/>
        </p:nvCxnSpPr>
        <p:spPr bwMode="auto">
          <a:xfrm rot="10800000" flipV="1">
            <a:off x="1771650" y="1567807"/>
            <a:ext cx="2857500" cy="1003943"/>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38" name="Straight Arrow Connector 37"/>
          <p:cNvCxnSpPr>
            <a:stCxn id="23" idx="1"/>
          </p:cNvCxnSpPr>
          <p:nvPr/>
        </p:nvCxnSpPr>
        <p:spPr bwMode="auto">
          <a:xfrm rot="10800000" flipV="1">
            <a:off x="1943100" y="1567807"/>
            <a:ext cx="2686050" cy="2032643"/>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40" name="Straight Arrow Connector 39"/>
          <p:cNvCxnSpPr>
            <a:stCxn id="23" idx="1"/>
          </p:cNvCxnSpPr>
          <p:nvPr/>
        </p:nvCxnSpPr>
        <p:spPr bwMode="auto">
          <a:xfrm rot="10800000" flipV="1">
            <a:off x="1771650" y="1567807"/>
            <a:ext cx="2857500" cy="3061343"/>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sp>
        <p:nvSpPr>
          <p:cNvPr id="47" name="TextBox 46"/>
          <p:cNvSpPr txBox="1"/>
          <p:nvPr/>
        </p:nvSpPr>
        <p:spPr>
          <a:xfrm>
            <a:off x="3486150" y="4400550"/>
            <a:ext cx="2648482" cy="415498"/>
          </a:xfrm>
          <a:prstGeom prst="rect">
            <a:avLst/>
          </a:prstGeom>
          <a:noFill/>
        </p:spPr>
        <p:txBody>
          <a:bodyPr wrap="none" rtlCol="0">
            <a:spAutoFit/>
          </a:bodyPr>
          <a:lstStyle/>
          <a:p>
            <a:pPr defTabSz="685800"/>
            <a:r>
              <a:rPr lang="en-US" sz="2100" kern="1200" dirty="0">
                <a:solidFill>
                  <a:prstClr val="black"/>
                </a:solidFill>
                <a:ea typeface="+mn-ea"/>
                <a:cs typeface="+mn-cs"/>
              </a:rPr>
              <a:t>Candidate extraction</a:t>
            </a:r>
            <a:endParaRPr lang="en-US" sz="2100" kern="1200" dirty="0">
              <a:solidFill>
                <a:prstClr val="black"/>
              </a:solidFill>
              <a:ea typeface="+mn-ea"/>
              <a:cs typeface="+mn-cs"/>
            </a:endParaRPr>
          </a:p>
        </p:txBody>
      </p:sp>
      <p:sp>
        <p:nvSpPr>
          <p:cNvPr id="48" name="TextBox 47"/>
          <p:cNvSpPr txBox="1"/>
          <p:nvPr/>
        </p:nvSpPr>
        <p:spPr>
          <a:xfrm>
            <a:off x="4652615" y="2171700"/>
            <a:ext cx="2440092" cy="415498"/>
          </a:xfrm>
          <a:prstGeom prst="rect">
            <a:avLst/>
          </a:prstGeom>
          <a:noFill/>
        </p:spPr>
        <p:txBody>
          <a:bodyPr wrap="none" rtlCol="0">
            <a:spAutoFit/>
          </a:bodyPr>
          <a:lstStyle/>
          <a:p>
            <a:pPr defTabSz="685800"/>
            <a:r>
              <a:rPr lang="en-US" sz="2100" kern="1200" dirty="0">
                <a:solidFill>
                  <a:prstClr val="black"/>
                </a:solidFill>
                <a:ea typeface="+mn-ea"/>
                <a:cs typeface="+mn-cs"/>
              </a:rPr>
              <a:t>Number-Unit score</a:t>
            </a:r>
            <a:endParaRPr lang="en-US" sz="2100" kern="1200" dirty="0">
              <a:solidFill>
                <a:prstClr val="black"/>
              </a:solidFill>
              <a:ea typeface="+mn-ea"/>
              <a:cs typeface="+mn-cs"/>
            </a:endParaRPr>
          </a:p>
        </p:txBody>
      </p:sp>
      <p:cxnSp>
        <p:nvCxnSpPr>
          <p:cNvPr id="50" name="Straight Arrow Connector 49"/>
          <p:cNvCxnSpPr>
            <a:stCxn id="48" idx="1"/>
          </p:cNvCxnSpPr>
          <p:nvPr/>
        </p:nvCxnSpPr>
        <p:spPr bwMode="auto">
          <a:xfrm rot="10800000">
            <a:off x="2914650" y="857250"/>
            <a:ext cx="1737965" cy="1510658"/>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52" name="Straight Arrow Connector 51"/>
          <p:cNvCxnSpPr>
            <a:stCxn id="48" idx="1"/>
          </p:cNvCxnSpPr>
          <p:nvPr/>
        </p:nvCxnSpPr>
        <p:spPr bwMode="auto">
          <a:xfrm rot="10800000">
            <a:off x="2914650" y="1200150"/>
            <a:ext cx="1737965" cy="1167758"/>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53" name="Straight Arrow Connector 52"/>
          <p:cNvCxnSpPr>
            <a:stCxn id="48" idx="1"/>
          </p:cNvCxnSpPr>
          <p:nvPr/>
        </p:nvCxnSpPr>
        <p:spPr bwMode="auto">
          <a:xfrm rot="10800000">
            <a:off x="2800350" y="2057400"/>
            <a:ext cx="1852265" cy="310508"/>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54" name="Straight Arrow Connector 53"/>
          <p:cNvCxnSpPr>
            <a:stCxn id="48" idx="1"/>
          </p:cNvCxnSpPr>
          <p:nvPr/>
        </p:nvCxnSpPr>
        <p:spPr bwMode="auto">
          <a:xfrm rot="10800000">
            <a:off x="2800350" y="2343150"/>
            <a:ext cx="1852265" cy="24758"/>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60" name="Straight Arrow Connector 59"/>
          <p:cNvCxnSpPr>
            <a:stCxn id="48" idx="1"/>
          </p:cNvCxnSpPr>
          <p:nvPr/>
        </p:nvCxnSpPr>
        <p:spPr bwMode="auto">
          <a:xfrm rot="10800000" flipV="1">
            <a:off x="2914650" y="2367907"/>
            <a:ext cx="1737965" cy="889643"/>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61" name="Straight Arrow Connector 60"/>
          <p:cNvCxnSpPr>
            <a:stCxn id="48" idx="1"/>
          </p:cNvCxnSpPr>
          <p:nvPr/>
        </p:nvCxnSpPr>
        <p:spPr bwMode="auto">
          <a:xfrm rot="10800000" flipV="1">
            <a:off x="2971800" y="2367907"/>
            <a:ext cx="1680815" cy="1975493"/>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sp>
        <p:nvSpPr>
          <p:cNvPr id="68" name="Slide Number Placeholder 67"/>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65</a:t>
            </a:fld>
            <a:endParaRPr lang="en-US" kern="1200">
              <a:solidFill>
                <a:prstClr val="black"/>
              </a:solidFill>
              <a:ea typeface="+mn-ea"/>
            </a:endParaRPr>
          </a:p>
        </p:txBody>
      </p:sp>
      <p:sp>
        <p:nvSpPr>
          <p:cNvPr id="4" name="TextBox 3"/>
          <p:cNvSpPr txBox="1"/>
          <p:nvPr/>
        </p:nvSpPr>
        <p:spPr>
          <a:xfrm>
            <a:off x="6134632" y="2922314"/>
            <a:ext cx="2765501" cy="400110"/>
          </a:xfrm>
          <a:prstGeom prst="rect">
            <a:avLst/>
          </a:prstGeom>
          <a:solidFill>
            <a:srgbClr val="FFFF00"/>
          </a:solidFill>
        </p:spPr>
        <p:txBody>
          <a:bodyPr wrap="none" rtlCol="0">
            <a:spAutoFit/>
          </a:bodyPr>
          <a:lstStyle/>
          <a:p>
            <a:r>
              <a:rPr lang="en-IN" sz="2000" dirty="0" err="1" smtClean="0"/>
              <a:t>Pr</a:t>
            </a:r>
            <a:r>
              <a:rPr lang="en-IN" sz="2000" dirty="0" smtClean="0"/>
              <a:t>(</a:t>
            </a:r>
            <a:r>
              <a:rPr lang="en-IN" sz="2000" dirty="0" err="1" smtClean="0"/>
              <a:t>Speed|Query</a:t>
            </a:r>
            <a:r>
              <a:rPr lang="en-IN" sz="2000" dirty="0" smtClean="0"/>
              <a:t>)=0.99</a:t>
            </a:r>
            <a:endParaRPr lang="en-IN" sz="2000" dirty="0"/>
          </a:p>
        </p:txBody>
      </p:sp>
    </p:spTree>
    <p:extLst>
      <p:ext uri="{BB962C8B-B14F-4D97-AF65-F5344CB8AC3E}">
        <p14:creationId xmlns:p14="http://schemas.microsoft.com/office/powerpoint/2010/main" val="321165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p:cNvSpPr/>
          <p:nvPr/>
        </p:nvSpPr>
        <p:spPr bwMode="auto">
          <a:xfrm>
            <a:off x="1314450" y="742950"/>
            <a:ext cx="2171700" cy="10287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59.6  km/s  0.5  </a:t>
            </a:r>
            <a:r>
              <a:rPr lang="en-US" sz="1800" kern="1200" dirty="0">
                <a:solidFill>
                  <a:srgbClr val="FF0000"/>
                </a:solidFill>
                <a:latin typeface="Tahoma" pitchFamily="34" charset="0"/>
                <a:ea typeface="+mn-ea"/>
                <a:cs typeface="Arial" charset="0"/>
              </a:rPr>
              <a:t>?</a:t>
            </a:r>
            <a:r>
              <a:rPr lang="en-US" sz="1800" kern="1200" dirty="0">
                <a:solidFill>
                  <a:prstClr val="black"/>
                </a:solidFill>
                <a:latin typeface="Tahoma" pitchFamily="34" charset="0"/>
                <a:ea typeface="+mn-ea"/>
                <a:cs typeface="Arial" charset="0"/>
              </a:rPr>
              <a:t> 234   km/s  0.5  </a:t>
            </a:r>
            <a:r>
              <a:rPr lang="en-US" sz="1800" kern="1200" dirty="0">
                <a:solidFill>
                  <a:srgbClr val="FF0000"/>
                </a:solidFill>
                <a:latin typeface="Tahoma" pitchFamily="34" charset="0"/>
                <a:ea typeface="+mn-ea"/>
                <a:cs typeface="Arial" charset="0"/>
              </a:rPr>
              <a:t>?</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1.0   </a:t>
            </a:r>
            <a:r>
              <a:rPr lang="en-US" sz="2100" kern="1200" dirty="0">
                <a:solidFill>
                  <a:srgbClr val="FF0000"/>
                </a:solidFill>
                <a:latin typeface="Tahoma" pitchFamily="34" charset="0"/>
                <a:ea typeface="+mn-ea"/>
                <a:cs typeface="Arial" charset="0"/>
              </a:rPr>
              <a:t>?</a:t>
            </a:r>
          </a:p>
        </p:txBody>
      </p:sp>
      <p:sp>
        <p:nvSpPr>
          <p:cNvPr id="3" name="Flowchart: Document 2"/>
          <p:cNvSpPr/>
          <p:nvPr/>
        </p:nvSpPr>
        <p:spPr bwMode="auto">
          <a:xfrm>
            <a:off x="1314450" y="1885950"/>
            <a:ext cx="2343150" cy="9144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   0.7   </a:t>
            </a:r>
            <a:r>
              <a:rPr lang="en-US" sz="1800" kern="1200" dirty="0">
                <a:solidFill>
                  <a:srgbClr val="FF0000"/>
                </a:solidFill>
                <a:latin typeface="Tahoma" pitchFamily="34" charset="0"/>
                <a:ea typeface="+mn-ea"/>
                <a:cs typeface="Arial" charset="0"/>
              </a:rPr>
              <a:t>?</a:t>
            </a:r>
          </a:p>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a:t>
            </a:r>
            <a:r>
              <a:rPr lang="en-US" sz="1800" kern="1200" baseline="30000" dirty="0">
                <a:solidFill>
                  <a:prstClr val="black"/>
                </a:solidFill>
                <a:latin typeface="Tahoma" pitchFamily="34" charset="0"/>
                <a:ea typeface="+mn-ea"/>
                <a:cs typeface="Arial" charset="0"/>
              </a:rPr>
              <a:t>3 </a:t>
            </a:r>
            <a:r>
              <a:rPr lang="en-US" sz="1800" kern="1200" dirty="0">
                <a:solidFill>
                  <a:prstClr val="black"/>
                </a:solidFill>
                <a:latin typeface="Tahoma" pitchFamily="34" charset="0"/>
                <a:ea typeface="+mn-ea"/>
                <a:cs typeface="Arial" charset="0"/>
              </a:rPr>
              <a:t> 0.3   </a:t>
            </a:r>
            <a:r>
              <a:rPr lang="en-US" sz="1800" kern="1200" dirty="0">
                <a:solidFill>
                  <a:srgbClr val="FF0000"/>
                </a:solidFill>
                <a:latin typeface="Tahoma" pitchFamily="34" charset="0"/>
                <a:ea typeface="+mn-ea"/>
                <a:cs typeface="Arial" charset="0"/>
              </a:rPr>
              <a:t>?</a:t>
            </a:r>
            <a:endParaRPr lang="en-US" sz="1800" kern="1200" baseline="30000" dirty="0">
              <a:solidFill>
                <a:srgbClr val="FF0000"/>
              </a:solidFill>
              <a:latin typeface="Tahoma" pitchFamily="34" charset="0"/>
              <a:ea typeface="+mn-ea"/>
              <a:cs typeface="Arial" charset="0"/>
            </a:endParaRP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  </a:t>
            </a:r>
            <a:r>
              <a:rPr lang="en-US" sz="2100" kern="1200" dirty="0">
                <a:solidFill>
                  <a:srgbClr val="FF0000"/>
                </a:solidFill>
                <a:latin typeface="Tahoma" pitchFamily="34" charset="0"/>
                <a:ea typeface="+mn-ea"/>
                <a:cs typeface="Arial" charset="0"/>
              </a:rPr>
              <a:t>?</a:t>
            </a:r>
          </a:p>
        </p:txBody>
      </p:sp>
      <p:sp>
        <p:nvSpPr>
          <p:cNvPr id="5" name="Flowchart: Document 4"/>
          <p:cNvSpPr/>
          <p:nvPr/>
        </p:nvSpPr>
        <p:spPr bwMode="auto">
          <a:xfrm>
            <a:off x="1371600" y="4171950"/>
            <a:ext cx="2286000" cy="6858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2.56  km/s  1.0  </a:t>
            </a:r>
            <a:r>
              <a:rPr lang="en-US" sz="1800" kern="1200" dirty="0">
                <a:solidFill>
                  <a:srgbClr val="FF0000"/>
                </a:solidFill>
                <a:latin typeface="Tahoma" pitchFamily="34" charset="0"/>
                <a:ea typeface="+mn-ea"/>
                <a:cs typeface="Arial" charset="0"/>
              </a:rPr>
              <a:t>?</a:t>
            </a:r>
            <a:r>
              <a:rPr lang="en-US" sz="1800" kern="1200" dirty="0">
                <a:solidFill>
                  <a:prstClr val="black"/>
                </a:solidFill>
                <a:latin typeface="Tahoma" pitchFamily="34" charset="0"/>
                <a:ea typeface="+mn-ea"/>
                <a:cs typeface="Arial" charset="0"/>
              </a:rPr>
              <a:t>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0.6  </a:t>
            </a:r>
            <a:r>
              <a:rPr lang="en-US" sz="2100" kern="1200" dirty="0">
                <a:solidFill>
                  <a:srgbClr val="FF0000"/>
                </a:solidFill>
                <a:latin typeface="Tahoma" pitchFamily="34" charset="0"/>
                <a:ea typeface="+mn-ea"/>
                <a:cs typeface="Arial" charset="0"/>
              </a:rPr>
              <a:t>?</a:t>
            </a:r>
          </a:p>
        </p:txBody>
      </p:sp>
      <p:sp>
        <p:nvSpPr>
          <p:cNvPr id="6" name="Flowchart: Document 5"/>
          <p:cNvSpPr/>
          <p:nvPr/>
        </p:nvSpPr>
        <p:spPr bwMode="auto">
          <a:xfrm>
            <a:off x="1371600" y="3143250"/>
            <a:ext cx="2286000" cy="74295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60.2  km/s  1.0  </a:t>
            </a:r>
            <a:r>
              <a:rPr lang="en-US" sz="1800" kern="1200" dirty="0">
                <a:solidFill>
                  <a:srgbClr val="FF0000"/>
                </a:solidFill>
                <a:latin typeface="Tahoma" pitchFamily="34" charset="0"/>
                <a:ea typeface="+mn-ea"/>
                <a:cs typeface="Arial" charset="0"/>
              </a:rPr>
              <a:t>?</a:t>
            </a:r>
            <a:r>
              <a:rPr lang="en-US" sz="1800" kern="1200" dirty="0">
                <a:solidFill>
                  <a:prstClr val="black"/>
                </a:solidFill>
                <a:latin typeface="Tahoma" pitchFamily="34" charset="0"/>
                <a:ea typeface="+mn-ea"/>
                <a:cs typeface="Arial" charset="0"/>
              </a:rPr>
              <a:t>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0.95 </a:t>
            </a:r>
            <a:r>
              <a:rPr lang="en-US" sz="2100" kern="1200" dirty="0">
                <a:solidFill>
                  <a:srgbClr val="FF0000"/>
                </a:solidFill>
                <a:latin typeface="Tahoma" pitchFamily="34" charset="0"/>
                <a:ea typeface="+mn-ea"/>
                <a:cs typeface="Arial" charset="0"/>
              </a:rPr>
              <a:t>?</a:t>
            </a:r>
          </a:p>
        </p:txBody>
      </p:sp>
      <p:sp>
        <p:nvSpPr>
          <p:cNvPr id="51" name="Title 1"/>
          <p:cNvSpPr txBox="1">
            <a:spLocks/>
          </p:cNvSpPr>
          <p:nvPr/>
        </p:nvSpPr>
        <p:spPr>
          <a:xfrm>
            <a:off x="1298971" y="-57150"/>
            <a:ext cx="6130529" cy="514350"/>
          </a:xfrm>
          <a:prstGeom prst="rect">
            <a:avLst/>
          </a:prstGeom>
        </p:spPr>
        <p:txBody>
          <a:bodyPr/>
          <a:lstStyle/>
          <a:p>
            <a:pPr defTabSz="685800" fontAlgn="base">
              <a:spcBef>
                <a:spcPct val="0"/>
              </a:spcBef>
              <a:spcAft>
                <a:spcPct val="0"/>
              </a:spcAft>
              <a:defRPr/>
            </a:pPr>
            <a:r>
              <a:rPr lang="en-US" sz="3000" dirty="0">
                <a:solidFill>
                  <a:srgbClr val="CC3300"/>
                </a:solidFill>
                <a:ea typeface="+mn-ea"/>
                <a:cs typeface="+mn-cs"/>
              </a:rPr>
              <a:t>Collective inference</a:t>
            </a:r>
            <a:endParaRPr lang="en-US" sz="3000" dirty="0">
              <a:solidFill>
                <a:srgbClr val="CC3300"/>
              </a:solidFill>
              <a:ea typeface="+mn-ea"/>
              <a:cs typeface="+mn-cs"/>
            </a:endParaRPr>
          </a:p>
        </p:txBody>
      </p:sp>
      <p:sp>
        <p:nvSpPr>
          <p:cNvPr id="52" name="Slide Number Placeholder 51"/>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66</a:t>
            </a:fld>
            <a:endParaRPr lang="en-US" kern="1200">
              <a:solidFill>
                <a:prstClr val="black"/>
              </a:solidFill>
              <a:ea typeface="+mn-ea"/>
            </a:endParaRPr>
          </a:p>
        </p:txBody>
      </p:sp>
      <p:sp>
        <p:nvSpPr>
          <p:cNvPr id="8" name="TextBox 7"/>
          <p:cNvSpPr txBox="1"/>
          <p:nvPr/>
        </p:nvSpPr>
        <p:spPr>
          <a:xfrm>
            <a:off x="6046749" y="2743140"/>
            <a:ext cx="2765501" cy="400110"/>
          </a:xfrm>
          <a:prstGeom prst="rect">
            <a:avLst/>
          </a:prstGeom>
          <a:solidFill>
            <a:srgbClr val="FFFF00"/>
          </a:solidFill>
        </p:spPr>
        <p:txBody>
          <a:bodyPr wrap="none" rtlCol="0">
            <a:spAutoFit/>
          </a:bodyPr>
          <a:lstStyle/>
          <a:p>
            <a:r>
              <a:rPr lang="en-IN" sz="2000" dirty="0" err="1" smtClean="0"/>
              <a:t>Pr</a:t>
            </a:r>
            <a:r>
              <a:rPr lang="en-IN" sz="2000" dirty="0" smtClean="0"/>
              <a:t>(</a:t>
            </a:r>
            <a:r>
              <a:rPr lang="en-IN" sz="2000" dirty="0" err="1" smtClean="0"/>
              <a:t>Speed|Query</a:t>
            </a:r>
            <a:r>
              <a:rPr lang="en-IN" sz="2000" dirty="0" smtClean="0"/>
              <a:t>)=0.99</a:t>
            </a:r>
            <a:endParaRPr lang="en-IN" sz="2000" dirty="0"/>
          </a:p>
        </p:txBody>
      </p:sp>
    </p:spTree>
    <p:extLst>
      <p:ext uri="{BB962C8B-B14F-4D97-AF65-F5344CB8AC3E}">
        <p14:creationId xmlns:p14="http://schemas.microsoft.com/office/powerpoint/2010/main" val="34037996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p:cNvSpPr/>
          <p:nvPr/>
        </p:nvSpPr>
        <p:spPr bwMode="auto">
          <a:xfrm>
            <a:off x="1314450" y="742950"/>
            <a:ext cx="2171700" cy="10287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59.6  km/s  0.5  </a:t>
            </a:r>
            <a:r>
              <a:rPr lang="en-US" sz="1800" kern="1200" dirty="0">
                <a:solidFill>
                  <a:srgbClr val="FF0000"/>
                </a:solidFill>
                <a:latin typeface="Tahoma" pitchFamily="34" charset="0"/>
                <a:ea typeface="+mn-ea"/>
                <a:cs typeface="Arial" charset="0"/>
              </a:rPr>
              <a:t>0.5</a:t>
            </a:r>
            <a:r>
              <a:rPr lang="en-US" sz="1800" kern="1200" dirty="0">
                <a:solidFill>
                  <a:prstClr val="black"/>
                </a:solidFill>
                <a:latin typeface="Tahoma" pitchFamily="34" charset="0"/>
                <a:ea typeface="+mn-ea"/>
                <a:cs typeface="Arial" charset="0"/>
              </a:rPr>
              <a:t> 234   km/s  0.5  </a:t>
            </a:r>
            <a:r>
              <a:rPr lang="en-US" sz="1800" kern="1200" dirty="0">
                <a:solidFill>
                  <a:srgbClr val="FF0000"/>
                </a:solidFill>
                <a:latin typeface="Tahoma" pitchFamily="34" charset="0"/>
                <a:ea typeface="+mn-ea"/>
                <a:cs typeface="Arial" charset="0"/>
              </a:rPr>
              <a:t>0.5</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1.0   </a:t>
            </a:r>
            <a:r>
              <a:rPr lang="en-US" sz="2100" kern="1200" dirty="0">
                <a:solidFill>
                  <a:srgbClr val="FF0000"/>
                </a:solidFill>
                <a:latin typeface="Tahoma" pitchFamily="34" charset="0"/>
                <a:ea typeface="+mn-ea"/>
                <a:cs typeface="Arial" charset="0"/>
              </a:rPr>
              <a:t>1.0</a:t>
            </a:r>
          </a:p>
        </p:txBody>
      </p:sp>
      <p:sp>
        <p:nvSpPr>
          <p:cNvPr id="3" name="Flowchart: Document 2"/>
          <p:cNvSpPr/>
          <p:nvPr/>
        </p:nvSpPr>
        <p:spPr bwMode="auto">
          <a:xfrm>
            <a:off x="1314450" y="1885950"/>
            <a:ext cx="2343150" cy="9144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   0.7   </a:t>
            </a:r>
            <a:r>
              <a:rPr lang="en-US" sz="1800" kern="1200" dirty="0">
                <a:solidFill>
                  <a:srgbClr val="FF0000"/>
                </a:solidFill>
                <a:latin typeface="Tahoma" pitchFamily="34" charset="0"/>
                <a:ea typeface="+mn-ea"/>
                <a:cs typeface="Arial" charset="0"/>
              </a:rPr>
              <a:t>0.7</a:t>
            </a:r>
          </a:p>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a:t>
            </a:r>
            <a:r>
              <a:rPr lang="en-US" sz="1800" kern="1200" baseline="30000" dirty="0">
                <a:solidFill>
                  <a:prstClr val="black"/>
                </a:solidFill>
                <a:latin typeface="Tahoma" pitchFamily="34" charset="0"/>
                <a:ea typeface="+mn-ea"/>
                <a:cs typeface="Arial" charset="0"/>
              </a:rPr>
              <a:t>3 </a:t>
            </a:r>
            <a:r>
              <a:rPr lang="en-US" sz="1800" kern="1200" dirty="0">
                <a:solidFill>
                  <a:prstClr val="black"/>
                </a:solidFill>
                <a:latin typeface="Tahoma" pitchFamily="34" charset="0"/>
                <a:ea typeface="+mn-ea"/>
                <a:cs typeface="Arial" charset="0"/>
              </a:rPr>
              <a:t> 0.3   </a:t>
            </a:r>
            <a:r>
              <a:rPr lang="en-US" sz="1800" kern="1200" dirty="0">
                <a:solidFill>
                  <a:srgbClr val="FF0000"/>
                </a:solidFill>
                <a:latin typeface="Tahoma" pitchFamily="34" charset="0"/>
                <a:ea typeface="+mn-ea"/>
                <a:cs typeface="Arial" charset="0"/>
              </a:rPr>
              <a:t>0.3</a:t>
            </a:r>
            <a:endParaRPr lang="en-US" sz="1800" kern="1200" baseline="30000" dirty="0">
              <a:solidFill>
                <a:srgbClr val="FF0000"/>
              </a:solidFill>
              <a:latin typeface="Tahoma" pitchFamily="34" charset="0"/>
              <a:ea typeface="+mn-ea"/>
              <a:cs typeface="Arial" charset="0"/>
            </a:endParaRP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  </a:t>
            </a:r>
            <a:r>
              <a:rPr lang="en-US" sz="2100" kern="1200" dirty="0">
                <a:solidFill>
                  <a:srgbClr val="FF0000"/>
                </a:solidFill>
                <a:latin typeface="Tahoma" pitchFamily="34" charset="0"/>
                <a:ea typeface="+mn-ea"/>
                <a:cs typeface="Arial" charset="0"/>
              </a:rPr>
              <a:t>0.9</a:t>
            </a:r>
          </a:p>
        </p:txBody>
      </p:sp>
      <p:sp>
        <p:nvSpPr>
          <p:cNvPr id="5" name="Flowchart: Document 4"/>
          <p:cNvSpPr/>
          <p:nvPr/>
        </p:nvSpPr>
        <p:spPr bwMode="auto">
          <a:xfrm>
            <a:off x="1371600" y="4171950"/>
            <a:ext cx="2286000" cy="6858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2.56  km/s  1.0  </a:t>
            </a:r>
            <a:r>
              <a:rPr lang="en-US" sz="1800" kern="1200" dirty="0">
                <a:solidFill>
                  <a:srgbClr val="FF0000"/>
                </a:solidFill>
                <a:latin typeface="Tahoma" pitchFamily="34" charset="0"/>
                <a:ea typeface="+mn-ea"/>
                <a:cs typeface="Arial" charset="0"/>
              </a:rPr>
              <a:t>1.0</a:t>
            </a:r>
            <a:r>
              <a:rPr lang="en-US" sz="1800" kern="1200" dirty="0">
                <a:solidFill>
                  <a:prstClr val="black"/>
                </a:solidFill>
                <a:latin typeface="Tahoma" pitchFamily="34" charset="0"/>
                <a:ea typeface="+mn-ea"/>
                <a:cs typeface="Arial" charset="0"/>
              </a:rPr>
              <a:t>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0.6  </a:t>
            </a:r>
            <a:r>
              <a:rPr lang="en-US" sz="2100" kern="1200" dirty="0">
                <a:solidFill>
                  <a:srgbClr val="FF0000"/>
                </a:solidFill>
                <a:latin typeface="Tahoma" pitchFamily="34" charset="0"/>
                <a:ea typeface="+mn-ea"/>
                <a:cs typeface="Arial" charset="0"/>
              </a:rPr>
              <a:t>0.6</a:t>
            </a:r>
          </a:p>
        </p:txBody>
      </p:sp>
      <p:sp>
        <p:nvSpPr>
          <p:cNvPr id="6" name="Flowchart: Document 5"/>
          <p:cNvSpPr/>
          <p:nvPr/>
        </p:nvSpPr>
        <p:spPr bwMode="auto">
          <a:xfrm>
            <a:off x="1371600" y="3143250"/>
            <a:ext cx="2286000" cy="74295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60.2  km/s  1.0  </a:t>
            </a:r>
            <a:r>
              <a:rPr lang="en-US" sz="1800" kern="1200" dirty="0">
                <a:solidFill>
                  <a:srgbClr val="FF0000"/>
                </a:solidFill>
                <a:latin typeface="Tahoma" pitchFamily="34" charset="0"/>
                <a:ea typeface="+mn-ea"/>
                <a:cs typeface="Arial" charset="0"/>
              </a:rPr>
              <a:t>1.0</a:t>
            </a:r>
            <a:r>
              <a:rPr lang="en-US" sz="1800" kern="1200" dirty="0">
                <a:solidFill>
                  <a:prstClr val="black"/>
                </a:solidFill>
                <a:latin typeface="Tahoma" pitchFamily="34" charset="0"/>
                <a:ea typeface="+mn-ea"/>
                <a:cs typeface="Arial" charset="0"/>
              </a:rPr>
              <a:t>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0.95 </a:t>
            </a:r>
            <a:r>
              <a:rPr lang="en-US" sz="2100" kern="1200" dirty="0">
                <a:solidFill>
                  <a:srgbClr val="FF0000"/>
                </a:solidFill>
                <a:latin typeface="Tahoma" pitchFamily="34" charset="0"/>
                <a:ea typeface="+mn-ea"/>
                <a:cs typeface="Arial" charset="0"/>
              </a:rPr>
              <a:t>0.95</a:t>
            </a:r>
          </a:p>
        </p:txBody>
      </p:sp>
      <p:sp>
        <p:nvSpPr>
          <p:cNvPr id="7" name="Oval 6"/>
          <p:cNvSpPr/>
          <p:nvPr/>
        </p:nvSpPr>
        <p:spPr bwMode="auto">
          <a:xfrm>
            <a:off x="1314450" y="685800"/>
            <a:ext cx="1943100" cy="971550"/>
          </a:xfrm>
          <a:prstGeom prst="ellipse">
            <a:avLst/>
          </a:prstGeom>
          <a:solidFill>
            <a:schemeClr val="bg1">
              <a:lumMod val="65000"/>
            </a:schemeClr>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en-US" sz="1800" kern="1200">
              <a:solidFill>
                <a:prstClr val="black"/>
              </a:solidFill>
              <a:latin typeface="Tahoma" pitchFamily="34" charset="0"/>
              <a:ea typeface="+mn-ea"/>
              <a:cs typeface="Arial" charset="0"/>
            </a:endParaRPr>
          </a:p>
        </p:txBody>
      </p:sp>
      <p:cxnSp>
        <p:nvCxnSpPr>
          <p:cNvPr id="9" name="Straight Arrow Connector 8"/>
          <p:cNvCxnSpPr>
            <a:stCxn id="3" idx="3"/>
            <a:endCxn id="14" idx="1"/>
          </p:cNvCxnSpPr>
          <p:nvPr/>
        </p:nvCxnSpPr>
        <p:spPr bwMode="auto">
          <a:xfrm>
            <a:off x="3657600" y="2343150"/>
            <a:ext cx="685800" cy="571500"/>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11" name="Straight Arrow Connector 10"/>
          <p:cNvCxnSpPr>
            <a:stCxn id="6" idx="3"/>
            <a:endCxn id="14" idx="1"/>
          </p:cNvCxnSpPr>
          <p:nvPr/>
        </p:nvCxnSpPr>
        <p:spPr bwMode="auto">
          <a:xfrm flipV="1">
            <a:off x="3657600" y="2914650"/>
            <a:ext cx="685800" cy="600075"/>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13" name="Straight Arrow Connector 12"/>
          <p:cNvCxnSpPr>
            <a:stCxn id="5" idx="3"/>
          </p:cNvCxnSpPr>
          <p:nvPr/>
        </p:nvCxnSpPr>
        <p:spPr bwMode="auto">
          <a:xfrm flipV="1">
            <a:off x="3657600" y="3028950"/>
            <a:ext cx="685800" cy="1485900"/>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sp>
        <p:nvSpPr>
          <p:cNvPr id="14" name="Rectangle 13"/>
          <p:cNvSpPr/>
          <p:nvPr/>
        </p:nvSpPr>
        <p:spPr bwMode="auto">
          <a:xfrm>
            <a:off x="4343400" y="2514600"/>
            <a:ext cx="1771650" cy="8001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Estimate global distribution</a:t>
            </a:r>
          </a:p>
        </p:txBody>
      </p:sp>
      <p:pic>
        <p:nvPicPr>
          <p:cNvPr id="31" name="Picture 30" descr="220px-Old_Faithful_Geyser_(waiting_time)_KDE_with_plugin_bandwidth.png"/>
          <p:cNvPicPr>
            <a:picLocks noChangeAspect="1"/>
          </p:cNvPicPr>
          <p:nvPr/>
        </p:nvPicPr>
        <p:blipFill>
          <a:blip r:embed="rId3"/>
          <a:stretch>
            <a:fillRect/>
          </a:stretch>
        </p:blipFill>
        <p:spPr>
          <a:xfrm>
            <a:off x="6357937" y="734199"/>
            <a:ext cx="1243013" cy="957263"/>
          </a:xfrm>
          <a:prstGeom prst="rect">
            <a:avLst/>
          </a:prstGeom>
        </p:spPr>
      </p:pic>
      <p:pic>
        <p:nvPicPr>
          <p:cNvPr id="32" name="Picture 31" descr="02_image_01.gif"/>
          <p:cNvPicPr>
            <a:picLocks noChangeAspect="1"/>
          </p:cNvPicPr>
          <p:nvPr/>
        </p:nvPicPr>
        <p:blipFill>
          <a:blip r:embed="rId4"/>
          <a:stretch>
            <a:fillRect/>
          </a:stretch>
        </p:blipFill>
        <p:spPr>
          <a:xfrm>
            <a:off x="4414838" y="848499"/>
            <a:ext cx="1730573" cy="685800"/>
          </a:xfrm>
          <a:prstGeom prst="rect">
            <a:avLst/>
          </a:prstGeom>
        </p:spPr>
      </p:pic>
      <p:sp>
        <p:nvSpPr>
          <p:cNvPr id="33" name="TextBox 32"/>
          <p:cNvSpPr txBox="1"/>
          <p:nvPr/>
        </p:nvSpPr>
        <p:spPr>
          <a:xfrm>
            <a:off x="4471988" y="562749"/>
            <a:ext cx="579005" cy="300082"/>
          </a:xfrm>
          <a:prstGeom prst="rect">
            <a:avLst/>
          </a:prstGeom>
          <a:noFill/>
        </p:spPr>
        <p:txBody>
          <a:bodyPr wrap="none" rtlCol="0">
            <a:spAutoFit/>
          </a:bodyPr>
          <a:lstStyle/>
          <a:p>
            <a:pPr defTabSz="685800"/>
            <a:r>
              <a:rPr lang="en-US" sz="1350" kern="1200" dirty="0">
                <a:solidFill>
                  <a:prstClr val="black"/>
                </a:solidFill>
                <a:ea typeface="+mn-ea"/>
                <a:cs typeface="+mn-cs"/>
              </a:rPr>
              <a:t>Km/s</a:t>
            </a:r>
            <a:endParaRPr lang="en-US" sz="1350" kern="1200" dirty="0">
              <a:solidFill>
                <a:prstClr val="black"/>
              </a:solidFill>
              <a:ea typeface="+mn-ea"/>
              <a:cs typeface="+mn-cs"/>
            </a:endParaRPr>
          </a:p>
        </p:txBody>
      </p:sp>
      <p:sp>
        <p:nvSpPr>
          <p:cNvPr id="34" name="TextBox 33"/>
          <p:cNvSpPr txBox="1"/>
          <p:nvPr/>
        </p:nvSpPr>
        <p:spPr>
          <a:xfrm>
            <a:off x="6510481" y="457200"/>
            <a:ext cx="622286" cy="300082"/>
          </a:xfrm>
          <a:prstGeom prst="rect">
            <a:avLst/>
          </a:prstGeom>
          <a:noFill/>
        </p:spPr>
        <p:txBody>
          <a:bodyPr wrap="none" rtlCol="0">
            <a:spAutoFit/>
          </a:bodyPr>
          <a:lstStyle/>
          <a:p>
            <a:pPr defTabSz="685800"/>
            <a:r>
              <a:rPr lang="en-US" sz="1350" kern="1200" dirty="0">
                <a:solidFill>
                  <a:prstClr val="black"/>
                </a:solidFill>
                <a:latin typeface="Tahoma" pitchFamily="34" charset="0"/>
                <a:ea typeface="+mn-ea"/>
                <a:cs typeface="Arial" charset="0"/>
              </a:rPr>
              <a:t>km/s</a:t>
            </a:r>
            <a:r>
              <a:rPr lang="en-US" sz="1350" kern="1200" baseline="30000" dirty="0">
                <a:solidFill>
                  <a:prstClr val="black"/>
                </a:solidFill>
                <a:latin typeface="Tahoma" pitchFamily="34" charset="0"/>
                <a:ea typeface="+mn-ea"/>
                <a:cs typeface="Arial" charset="0"/>
              </a:rPr>
              <a:t>3</a:t>
            </a:r>
            <a:endParaRPr lang="en-US" sz="1350" kern="1200" dirty="0">
              <a:solidFill>
                <a:prstClr val="black"/>
              </a:solidFill>
              <a:ea typeface="+mn-ea"/>
              <a:cs typeface="+mn-cs"/>
            </a:endParaRPr>
          </a:p>
        </p:txBody>
      </p:sp>
      <p:cxnSp>
        <p:nvCxnSpPr>
          <p:cNvPr id="36" name="Straight Arrow Connector 35"/>
          <p:cNvCxnSpPr>
            <a:stCxn id="49" idx="3"/>
            <a:endCxn id="32" idx="1"/>
          </p:cNvCxnSpPr>
          <p:nvPr/>
        </p:nvCxnSpPr>
        <p:spPr bwMode="auto">
          <a:xfrm flipV="1">
            <a:off x="3657600" y="1191399"/>
            <a:ext cx="757238" cy="8751"/>
          </a:xfrm>
          <a:prstGeom prst="straightConnector1">
            <a:avLst/>
          </a:prstGeom>
          <a:solidFill>
            <a:srgbClr val="FFFF99"/>
          </a:solidFill>
          <a:ln w="9525" cap="flat" cmpd="sng" algn="ctr">
            <a:solidFill>
              <a:schemeClr val="tx1"/>
            </a:solidFill>
            <a:prstDash val="solid"/>
            <a:miter lim="800000"/>
            <a:headEnd type="arrow" w="med" len="med"/>
            <a:tailEnd type="arrow" w="med" len="med"/>
          </a:ln>
          <a:effectLst/>
        </p:spPr>
      </p:cxnSp>
      <p:sp>
        <p:nvSpPr>
          <p:cNvPr id="37" name="TextBox 36"/>
          <p:cNvSpPr txBox="1"/>
          <p:nvPr/>
        </p:nvSpPr>
        <p:spPr>
          <a:xfrm>
            <a:off x="3714750" y="1314450"/>
            <a:ext cx="1200150" cy="1015663"/>
          </a:xfrm>
          <a:prstGeom prst="rect">
            <a:avLst/>
          </a:prstGeom>
          <a:noFill/>
        </p:spPr>
        <p:txBody>
          <a:bodyPr wrap="square" rtlCol="0">
            <a:spAutoFit/>
          </a:bodyPr>
          <a:lstStyle/>
          <a:p>
            <a:pPr defTabSz="685800"/>
            <a:r>
              <a:rPr lang="en-US" sz="1500" kern="1200" dirty="0">
                <a:solidFill>
                  <a:prstClr val="black"/>
                </a:solidFill>
                <a:ea typeface="+mn-ea"/>
                <a:cs typeface="+mn-cs"/>
              </a:rPr>
              <a:t>Re-calculate probabilities</a:t>
            </a:r>
          </a:p>
        </p:txBody>
      </p:sp>
      <p:cxnSp>
        <p:nvCxnSpPr>
          <p:cNvPr id="42" name="Straight Arrow Connector 41"/>
          <p:cNvCxnSpPr>
            <a:stCxn id="14" idx="0"/>
            <a:endCxn id="32" idx="2"/>
          </p:cNvCxnSpPr>
          <p:nvPr/>
        </p:nvCxnSpPr>
        <p:spPr bwMode="auto">
          <a:xfrm rot="5400000" flipH="1" flipV="1">
            <a:off x="4764524" y="1999000"/>
            <a:ext cx="980301" cy="50900"/>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44" name="Straight Arrow Connector 43"/>
          <p:cNvCxnSpPr>
            <a:endCxn id="31" idx="2"/>
          </p:cNvCxnSpPr>
          <p:nvPr/>
        </p:nvCxnSpPr>
        <p:spPr bwMode="auto">
          <a:xfrm flipV="1">
            <a:off x="5314950" y="1691461"/>
            <a:ext cx="1664494" cy="823139"/>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sp>
        <p:nvSpPr>
          <p:cNvPr id="45" name="TextBox 44"/>
          <p:cNvSpPr txBox="1"/>
          <p:nvPr/>
        </p:nvSpPr>
        <p:spPr>
          <a:xfrm>
            <a:off x="5143500" y="514350"/>
            <a:ext cx="617477" cy="300082"/>
          </a:xfrm>
          <a:prstGeom prst="rect">
            <a:avLst/>
          </a:prstGeom>
          <a:solidFill>
            <a:srgbClr val="92D050"/>
          </a:solidFill>
        </p:spPr>
        <p:txBody>
          <a:bodyPr wrap="none" rtlCol="0">
            <a:spAutoFit/>
          </a:bodyPr>
          <a:lstStyle/>
          <a:p>
            <a:pPr defTabSz="685800"/>
            <a:r>
              <a:rPr lang="en-US" sz="1350" kern="1200" dirty="0" smtClean="0">
                <a:solidFill>
                  <a:prstClr val="black"/>
                </a:solidFill>
                <a:ea typeface="+mn-ea"/>
                <a:cs typeface="+mn-cs"/>
              </a:rPr>
              <a:t>0.999</a:t>
            </a:r>
            <a:endParaRPr lang="en-US" sz="1350" kern="1200" dirty="0">
              <a:solidFill>
                <a:prstClr val="black"/>
              </a:solidFill>
              <a:ea typeface="+mn-ea"/>
              <a:cs typeface="+mn-cs"/>
            </a:endParaRPr>
          </a:p>
        </p:txBody>
      </p:sp>
      <p:sp>
        <p:nvSpPr>
          <p:cNvPr id="46" name="TextBox 45"/>
          <p:cNvSpPr txBox="1"/>
          <p:nvPr/>
        </p:nvSpPr>
        <p:spPr>
          <a:xfrm>
            <a:off x="7086600" y="465951"/>
            <a:ext cx="617477" cy="300082"/>
          </a:xfrm>
          <a:prstGeom prst="rect">
            <a:avLst/>
          </a:prstGeom>
          <a:solidFill>
            <a:srgbClr val="92D050"/>
          </a:solidFill>
        </p:spPr>
        <p:txBody>
          <a:bodyPr wrap="none" rtlCol="0">
            <a:spAutoFit/>
          </a:bodyPr>
          <a:lstStyle/>
          <a:p>
            <a:pPr defTabSz="685800"/>
            <a:r>
              <a:rPr lang="en-US" sz="1350" kern="1200" dirty="0" smtClean="0">
                <a:solidFill>
                  <a:prstClr val="black"/>
                </a:solidFill>
                <a:ea typeface="+mn-ea"/>
                <a:cs typeface="+mn-cs"/>
              </a:rPr>
              <a:t>0.001</a:t>
            </a:r>
            <a:endParaRPr lang="en-US" sz="1350" kern="1200" dirty="0">
              <a:solidFill>
                <a:prstClr val="black"/>
              </a:solidFill>
              <a:ea typeface="+mn-ea"/>
              <a:cs typeface="+mn-cs"/>
            </a:endParaRPr>
          </a:p>
        </p:txBody>
      </p:sp>
      <p:sp>
        <p:nvSpPr>
          <p:cNvPr id="49" name="Flowchart: Document 48"/>
          <p:cNvSpPr/>
          <p:nvPr/>
        </p:nvSpPr>
        <p:spPr bwMode="auto">
          <a:xfrm>
            <a:off x="1371600" y="685800"/>
            <a:ext cx="2286000" cy="10287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59.6  km/s  0.5  </a:t>
            </a:r>
            <a:r>
              <a:rPr lang="en-US" sz="1800" kern="1200" dirty="0">
                <a:solidFill>
                  <a:srgbClr val="FF0000"/>
                </a:solidFill>
                <a:latin typeface="Tahoma" pitchFamily="34" charset="0"/>
                <a:ea typeface="+mn-ea"/>
                <a:cs typeface="Arial" charset="0"/>
              </a:rPr>
              <a:t>0.99</a:t>
            </a:r>
            <a:r>
              <a:rPr lang="en-US" sz="1800" kern="1200" dirty="0">
                <a:solidFill>
                  <a:prstClr val="black"/>
                </a:solidFill>
                <a:latin typeface="Tahoma" pitchFamily="34" charset="0"/>
                <a:ea typeface="+mn-ea"/>
                <a:cs typeface="Arial" charset="0"/>
              </a:rPr>
              <a:t> 234   km/s  0.5  </a:t>
            </a:r>
            <a:r>
              <a:rPr lang="en-US" sz="1800" kern="1200" dirty="0">
                <a:solidFill>
                  <a:srgbClr val="FF0000"/>
                </a:solidFill>
                <a:latin typeface="Tahoma" pitchFamily="34" charset="0"/>
                <a:ea typeface="+mn-ea"/>
                <a:cs typeface="Arial" charset="0"/>
              </a:rPr>
              <a:t>0.01</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1.0  </a:t>
            </a:r>
            <a:r>
              <a:rPr lang="en-US" sz="2100" kern="1200" dirty="0">
                <a:solidFill>
                  <a:srgbClr val="FF0000"/>
                </a:solidFill>
                <a:latin typeface="Tahoma" pitchFamily="34" charset="0"/>
                <a:ea typeface="+mn-ea"/>
                <a:cs typeface="Arial" charset="0"/>
              </a:rPr>
              <a:t>1.0</a:t>
            </a:r>
          </a:p>
        </p:txBody>
      </p:sp>
      <p:sp>
        <p:nvSpPr>
          <p:cNvPr id="51" name="Title 1"/>
          <p:cNvSpPr txBox="1">
            <a:spLocks/>
          </p:cNvSpPr>
          <p:nvPr/>
        </p:nvSpPr>
        <p:spPr>
          <a:xfrm>
            <a:off x="1298971" y="-57150"/>
            <a:ext cx="6130529" cy="514350"/>
          </a:xfrm>
          <a:prstGeom prst="rect">
            <a:avLst/>
          </a:prstGeom>
        </p:spPr>
        <p:txBody>
          <a:bodyPr/>
          <a:lstStyle/>
          <a:p>
            <a:pPr defTabSz="685800" fontAlgn="base">
              <a:spcBef>
                <a:spcPct val="0"/>
              </a:spcBef>
              <a:spcAft>
                <a:spcPct val="0"/>
              </a:spcAft>
              <a:defRPr/>
            </a:pPr>
            <a:r>
              <a:rPr lang="en-US" sz="3000" dirty="0">
                <a:solidFill>
                  <a:srgbClr val="CC3300"/>
                </a:solidFill>
                <a:ea typeface="+mn-ea"/>
                <a:cs typeface="+mn-cs"/>
              </a:rPr>
              <a:t>Collective inference</a:t>
            </a:r>
            <a:endParaRPr lang="en-US" sz="3000" dirty="0">
              <a:solidFill>
                <a:srgbClr val="CC3300"/>
              </a:solidFill>
              <a:ea typeface="+mn-ea"/>
              <a:cs typeface="+mn-cs"/>
            </a:endParaRPr>
          </a:p>
        </p:txBody>
      </p:sp>
      <p:sp>
        <p:nvSpPr>
          <p:cNvPr id="52" name="Slide Number Placeholder 51"/>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67</a:t>
            </a:fld>
            <a:endParaRPr lang="en-US" kern="1200">
              <a:solidFill>
                <a:prstClr val="black"/>
              </a:solidFill>
              <a:ea typeface="+mn-ea"/>
            </a:endParaRPr>
          </a:p>
        </p:txBody>
      </p:sp>
      <p:sp>
        <p:nvSpPr>
          <p:cNvPr id="24" name="TextBox 23"/>
          <p:cNvSpPr txBox="1"/>
          <p:nvPr/>
        </p:nvSpPr>
        <p:spPr>
          <a:xfrm>
            <a:off x="6510481" y="2710355"/>
            <a:ext cx="2765501" cy="400110"/>
          </a:xfrm>
          <a:prstGeom prst="rect">
            <a:avLst/>
          </a:prstGeom>
          <a:solidFill>
            <a:srgbClr val="FFFF00"/>
          </a:solidFill>
        </p:spPr>
        <p:txBody>
          <a:bodyPr wrap="none" rtlCol="0">
            <a:spAutoFit/>
          </a:bodyPr>
          <a:lstStyle/>
          <a:p>
            <a:r>
              <a:rPr lang="en-IN" sz="2000" dirty="0" err="1" smtClean="0"/>
              <a:t>Pr</a:t>
            </a:r>
            <a:r>
              <a:rPr lang="en-IN" sz="2000" dirty="0" smtClean="0"/>
              <a:t>(</a:t>
            </a:r>
            <a:r>
              <a:rPr lang="en-IN" sz="2000" dirty="0" err="1" smtClean="0"/>
              <a:t>Speed|Query</a:t>
            </a:r>
            <a:r>
              <a:rPr lang="en-IN" sz="2000" dirty="0" smtClean="0"/>
              <a:t>)=0.99</a:t>
            </a:r>
            <a:endParaRPr lang="en-IN" sz="2000" dirty="0"/>
          </a:p>
        </p:txBody>
      </p:sp>
      <p:cxnSp>
        <p:nvCxnSpPr>
          <p:cNvPr id="8" name="Straight Arrow Connector 7"/>
          <p:cNvCxnSpPr>
            <a:stCxn id="24" idx="1"/>
            <a:endCxn id="14" idx="3"/>
          </p:cNvCxnSpPr>
          <p:nvPr/>
        </p:nvCxnSpPr>
        <p:spPr bwMode="auto">
          <a:xfrm flipH="1">
            <a:off x="6115050" y="2910410"/>
            <a:ext cx="395431" cy="4240"/>
          </a:xfrm>
          <a:prstGeom prst="straightConnector1">
            <a:avLst/>
          </a:prstGeom>
          <a:solidFill>
            <a:srgbClr val="FFFF99"/>
          </a:solidFill>
          <a:ln w="9525" cap="flat" cmpd="sng" algn="ctr">
            <a:solidFill>
              <a:schemeClr val="tx1"/>
            </a:solidFill>
            <a:prstDash val="solid"/>
            <a:miter lim="800000"/>
            <a:headEnd type="none" w="med" len="med"/>
            <a:tailEnd type="triangle"/>
          </a:ln>
          <a:effectLst/>
        </p:spPr>
      </p:cxnSp>
    </p:spTree>
    <p:extLst>
      <p:ext uri="{BB962C8B-B14F-4D97-AF65-F5344CB8AC3E}">
        <p14:creationId xmlns:p14="http://schemas.microsoft.com/office/powerpoint/2010/main" val="208385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33" grpId="0"/>
      <p:bldP spid="34" grpId="0"/>
      <p:bldP spid="37" grpId="0"/>
      <p:bldP spid="45" grpId="0" animBg="1"/>
      <p:bldP spid="46" grpId="0" animBg="1"/>
      <p:bldP spid="4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p:cNvSpPr/>
          <p:nvPr/>
        </p:nvSpPr>
        <p:spPr bwMode="auto">
          <a:xfrm>
            <a:off x="1314450" y="685800"/>
            <a:ext cx="2343150" cy="10287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59.6  km/s  0.5  </a:t>
            </a:r>
            <a:r>
              <a:rPr lang="en-US" sz="1800" kern="1200" dirty="0">
                <a:solidFill>
                  <a:srgbClr val="FF0000"/>
                </a:solidFill>
                <a:latin typeface="Tahoma" pitchFamily="34" charset="0"/>
                <a:ea typeface="+mn-ea"/>
                <a:cs typeface="Arial" charset="0"/>
              </a:rPr>
              <a:t>0.99</a:t>
            </a:r>
            <a:r>
              <a:rPr lang="en-US" sz="1800" kern="1200" dirty="0">
                <a:solidFill>
                  <a:prstClr val="black"/>
                </a:solidFill>
                <a:latin typeface="Tahoma" pitchFamily="34" charset="0"/>
                <a:ea typeface="+mn-ea"/>
                <a:cs typeface="Arial" charset="0"/>
              </a:rPr>
              <a:t> 234   km/s  0.5  </a:t>
            </a:r>
            <a:r>
              <a:rPr lang="en-US" sz="1800" kern="1200" dirty="0">
                <a:solidFill>
                  <a:srgbClr val="FF0000"/>
                </a:solidFill>
                <a:latin typeface="Tahoma" pitchFamily="34" charset="0"/>
                <a:ea typeface="+mn-ea"/>
                <a:cs typeface="Arial" charset="0"/>
              </a:rPr>
              <a:t>0.01</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1.0  </a:t>
            </a:r>
            <a:r>
              <a:rPr lang="en-US" sz="2100" kern="1200" dirty="0">
                <a:solidFill>
                  <a:srgbClr val="FF0000"/>
                </a:solidFill>
                <a:latin typeface="Tahoma" pitchFamily="34" charset="0"/>
                <a:ea typeface="+mn-ea"/>
                <a:cs typeface="Arial" charset="0"/>
              </a:rPr>
              <a:t>1.0</a:t>
            </a:r>
          </a:p>
        </p:txBody>
      </p:sp>
      <p:sp>
        <p:nvSpPr>
          <p:cNvPr id="3" name="Flowchart: Document 2"/>
          <p:cNvSpPr/>
          <p:nvPr/>
        </p:nvSpPr>
        <p:spPr bwMode="auto">
          <a:xfrm>
            <a:off x="1371600" y="2057400"/>
            <a:ext cx="2343150" cy="9144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    0.7   </a:t>
            </a:r>
            <a:r>
              <a:rPr lang="en-US" sz="1800" kern="1200" dirty="0">
                <a:solidFill>
                  <a:srgbClr val="FF0000"/>
                </a:solidFill>
                <a:latin typeface="Tahoma" pitchFamily="34" charset="0"/>
                <a:ea typeface="+mn-ea"/>
                <a:cs typeface="Arial" charset="0"/>
              </a:rPr>
              <a:t>0.7</a:t>
            </a:r>
          </a:p>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a:t>
            </a:r>
            <a:r>
              <a:rPr lang="en-US" sz="1800" kern="1200" baseline="30000" dirty="0">
                <a:solidFill>
                  <a:prstClr val="black"/>
                </a:solidFill>
                <a:latin typeface="Tahoma" pitchFamily="34" charset="0"/>
                <a:ea typeface="+mn-ea"/>
                <a:cs typeface="Arial" charset="0"/>
              </a:rPr>
              <a:t>2 </a:t>
            </a:r>
            <a:r>
              <a:rPr lang="en-US" sz="1800" kern="1200" dirty="0">
                <a:solidFill>
                  <a:prstClr val="black"/>
                </a:solidFill>
                <a:latin typeface="Tahoma" pitchFamily="34" charset="0"/>
                <a:ea typeface="+mn-ea"/>
                <a:cs typeface="Arial" charset="0"/>
              </a:rPr>
              <a:t>  0.3   </a:t>
            </a:r>
            <a:r>
              <a:rPr lang="en-US" sz="1800" kern="1200" dirty="0">
                <a:solidFill>
                  <a:srgbClr val="FF0000"/>
                </a:solidFill>
                <a:latin typeface="Tahoma" pitchFamily="34" charset="0"/>
                <a:ea typeface="+mn-ea"/>
                <a:cs typeface="Arial" charset="0"/>
              </a:rPr>
              <a:t>0.3</a:t>
            </a:r>
            <a:endParaRPr lang="en-US" sz="1800" kern="1200" baseline="30000" dirty="0">
              <a:solidFill>
                <a:srgbClr val="FF0000"/>
              </a:solidFill>
              <a:latin typeface="Tahoma" pitchFamily="34" charset="0"/>
              <a:ea typeface="+mn-ea"/>
              <a:cs typeface="Arial" charset="0"/>
            </a:endParaRP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  </a:t>
            </a:r>
            <a:r>
              <a:rPr lang="en-US" sz="2100" kern="1200" dirty="0">
                <a:solidFill>
                  <a:srgbClr val="FF0000"/>
                </a:solidFill>
                <a:latin typeface="Tahoma" pitchFamily="34" charset="0"/>
                <a:ea typeface="+mn-ea"/>
                <a:cs typeface="Arial" charset="0"/>
              </a:rPr>
              <a:t>0.9</a:t>
            </a:r>
          </a:p>
        </p:txBody>
      </p:sp>
      <p:sp>
        <p:nvSpPr>
          <p:cNvPr id="5" name="Flowchart: Document 4"/>
          <p:cNvSpPr/>
          <p:nvPr/>
        </p:nvSpPr>
        <p:spPr bwMode="auto">
          <a:xfrm>
            <a:off x="1371600" y="4171950"/>
            <a:ext cx="2286000" cy="6858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2.56  km/s  1.0   </a:t>
            </a:r>
            <a:r>
              <a:rPr lang="en-US" sz="1800" kern="1200" dirty="0">
                <a:solidFill>
                  <a:srgbClr val="FF0000"/>
                </a:solidFill>
                <a:latin typeface="Tahoma" pitchFamily="34" charset="0"/>
                <a:ea typeface="+mn-ea"/>
                <a:cs typeface="Arial" charset="0"/>
              </a:rPr>
              <a:t>1.0</a:t>
            </a:r>
            <a:r>
              <a:rPr lang="en-US" sz="1800" kern="1200" dirty="0">
                <a:solidFill>
                  <a:prstClr val="black"/>
                </a:solidFill>
                <a:latin typeface="Tahoma" pitchFamily="34" charset="0"/>
                <a:ea typeface="+mn-ea"/>
                <a:cs typeface="Arial" charset="0"/>
              </a:rPr>
              <a:t>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0.6  </a:t>
            </a:r>
            <a:r>
              <a:rPr lang="en-US" sz="2100" kern="1200" dirty="0">
                <a:solidFill>
                  <a:srgbClr val="FF0000"/>
                </a:solidFill>
                <a:latin typeface="Tahoma" pitchFamily="34" charset="0"/>
                <a:ea typeface="+mn-ea"/>
                <a:cs typeface="Arial" charset="0"/>
              </a:rPr>
              <a:t>0.6</a:t>
            </a:r>
          </a:p>
        </p:txBody>
      </p:sp>
      <p:sp>
        <p:nvSpPr>
          <p:cNvPr id="6" name="Flowchart: Document 5"/>
          <p:cNvSpPr/>
          <p:nvPr/>
        </p:nvSpPr>
        <p:spPr bwMode="auto">
          <a:xfrm>
            <a:off x="1371600" y="3143250"/>
            <a:ext cx="2343150" cy="74295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60.2  km/s  1.0  </a:t>
            </a:r>
            <a:r>
              <a:rPr lang="en-US" sz="1800" kern="1200" dirty="0">
                <a:solidFill>
                  <a:srgbClr val="FF0000"/>
                </a:solidFill>
                <a:latin typeface="Tahoma" pitchFamily="34" charset="0"/>
                <a:ea typeface="+mn-ea"/>
                <a:cs typeface="Arial" charset="0"/>
              </a:rPr>
              <a:t>1.0</a:t>
            </a:r>
            <a:r>
              <a:rPr lang="en-US" sz="1800" kern="1200" dirty="0">
                <a:solidFill>
                  <a:prstClr val="black"/>
                </a:solidFill>
                <a:latin typeface="Tahoma" pitchFamily="34" charset="0"/>
                <a:ea typeface="+mn-ea"/>
                <a:cs typeface="Arial" charset="0"/>
              </a:rPr>
              <a:t>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0.95 </a:t>
            </a:r>
            <a:r>
              <a:rPr lang="en-US" sz="2100" kern="1200" dirty="0">
                <a:solidFill>
                  <a:srgbClr val="FF0000"/>
                </a:solidFill>
                <a:latin typeface="Tahoma" pitchFamily="34" charset="0"/>
                <a:ea typeface="+mn-ea"/>
                <a:cs typeface="Arial" charset="0"/>
              </a:rPr>
              <a:t>0.95</a:t>
            </a:r>
          </a:p>
          <a:p>
            <a:pPr defTabSz="685800" fontAlgn="base">
              <a:spcBef>
                <a:spcPct val="0"/>
              </a:spcBef>
              <a:spcAft>
                <a:spcPct val="0"/>
              </a:spcAft>
            </a:pPr>
            <a:endParaRPr lang="en-US" sz="2100" kern="1200" dirty="0">
              <a:solidFill>
                <a:prstClr val="black"/>
              </a:solidFill>
              <a:latin typeface="Tahoma" pitchFamily="34" charset="0"/>
              <a:ea typeface="+mn-ea"/>
              <a:cs typeface="Arial" charset="0"/>
            </a:endParaRPr>
          </a:p>
        </p:txBody>
      </p:sp>
      <p:sp>
        <p:nvSpPr>
          <p:cNvPr id="7" name="Oval 6"/>
          <p:cNvSpPr/>
          <p:nvPr/>
        </p:nvSpPr>
        <p:spPr bwMode="auto">
          <a:xfrm>
            <a:off x="1371600" y="2000250"/>
            <a:ext cx="1885950" cy="971550"/>
          </a:xfrm>
          <a:prstGeom prst="ellipse">
            <a:avLst/>
          </a:prstGeom>
          <a:solidFill>
            <a:schemeClr val="bg1">
              <a:lumMod val="65000"/>
            </a:schemeClr>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en-US" sz="1800" kern="1200">
              <a:solidFill>
                <a:prstClr val="black"/>
              </a:solidFill>
              <a:latin typeface="Tahoma" pitchFamily="34" charset="0"/>
              <a:ea typeface="+mn-ea"/>
              <a:cs typeface="Arial" charset="0"/>
            </a:endParaRPr>
          </a:p>
        </p:txBody>
      </p:sp>
      <p:cxnSp>
        <p:nvCxnSpPr>
          <p:cNvPr id="9" name="Straight Arrow Connector 8"/>
          <p:cNvCxnSpPr>
            <a:stCxn id="2" idx="3"/>
            <a:endCxn id="14" idx="1"/>
          </p:cNvCxnSpPr>
          <p:nvPr/>
        </p:nvCxnSpPr>
        <p:spPr bwMode="auto">
          <a:xfrm>
            <a:off x="3657600" y="1200150"/>
            <a:ext cx="685800" cy="1714500"/>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11" name="Straight Arrow Connector 10"/>
          <p:cNvCxnSpPr>
            <a:stCxn id="6" idx="3"/>
            <a:endCxn id="14" idx="1"/>
          </p:cNvCxnSpPr>
          <p:nvPr/>
        </p:nvCxnSpPr>
        <p:spPr bwMode="auto">
          <a:xfrm flipV="1">
            <a:off x="3714750" y="2914650"/>
            <a:ext cx="628650" cy="600075"/>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cxnSp>
        <p:nvCxnSpPr>
          <p:cNvPr id="13" name="Straight Arrow Connector 12"/>
          <p:cNvCxnSpPr>
            <a:stCxn id="5" idx="3"/>
          </p:cNvCxnSpPr>
          <p:nvPr/>
        </p:nvCxnSpPr>
        <p:spPr bwMode="auto">
          <a:xfrm flipV="1">
            <a:off x="3657600" y="3028950"/>
            <a:ext cx="685800" cy="1485900"/>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sp>
        <p:nvSpPr>
          <p:cNvPr id="14" name="Rectangle 13"/>
          <p:cNvSpPr/>
          <p:nvPr/>
        </p:nvSpPr>
        <p:spPr bwMode="auto">
          <a:xfrm>
            <a:off x="4343400" y="2514600"/>
            <a:ext cx="1771650" cy="8001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Estimate global distribution</a:t>
            </a:r>
          </a:p>
        </p:txBody>
      </p:sp>
      <p:pic>
        <p:nvPicPr>
          <p:cNvPr id="32" name="Picture 31" descr="02_image_01.gif"/>
          <p:cNvPicPr>
            <a:picLocks noChangeAspect="1"/>
          </p:cNvPicPr>
          <p:nvPr/>
        </p:nvPicPr>
        <p:blipFill>
          <a:blip r:embed="rId3"/>
          <a:stretch>
            <a:fillRect/>
          </a:stretch>
        </p:blipFill>
        <p:spPr>
          <a:xfrm>
            <a:off x="4414838" y="848499"/>
            <a:ext cx="1730573" cy="685800"/>
          </a:xfrm>
          <a:prstGeom prst="rect">
            <a:avLst/>
          </a:prstGeom>
        </p:spPr>
      </p:pic>
      <p:sp>
        <p:nvSpPr>
          <p:cNvPr id="33" name="TextBox 32"/>
          <p:cNvSpPr txBox="1"/>
          <p:nvPr/>
        </p:nvSpPr>
        <p:spPr>
          <a:xfrm>
            <a:off x="4471988" y="562749"/>
            <a:ext cx="579005" cy="300082"/>
          </a:xfrm>
          <a:prstGeom prst="rect">
            <a:avLst/>
          </a:prstGeom>
          <a:noFill/>
        </p:spPr>
        <p:txBody>
          <a:bodyPr wrap="none" rtlCol="0">
            <a:spAutoFit/>
          </a:bodyPr>
          <a:lstStyle/>
          <a:p>
            <a:pPr defTabSz="685800"/>
            <a:r>
              <a:rPr lang="en-US" sz="1350" kern="1200" dirty="0">
                <a:solidFill>
                  <a:prstClr val="black"/>
                </a:solidFill>
                <a:ea typeface="+mn-ea"/>
                <a:cs typeface="+mn-cs"/>
              </a:rPr>
              <a:t>Km/s</a:t>
            </a:r>
            <a:endParaRPr lang="en-US" sz="1350" kern="1200" dirty="0">
              <a:solidFill>
                <a:prstClr val="black"/>
              </a:solidFill>
              <a:ea typeface="+mn-ea"/>
              <a:cs typeface="+mn-cs"/>
            </a:endParaRPr>
          </a:p>
        </p:txBody>
      </p:sp>
      <p:cxnSp>
        <p:nvCxnSpPr>
          <p:cNvPr id="36" name="Straight Arrow Connector 35"/>
          <p:cNvCxnSpPr>
            <a:stCxn id="49" idx="3"/>
            <a:endCxn id="32" idx="1"/>
          </p:cNvCxnSpPr>
          <p:nvPr/>
        </p:nvCxnSpPr>
        <p:spPr bwMode="auto">
          <a:xfrm flipV="1">
            <a:off x="3714750" y="1191399"/>
            <a:ext cx="700088" cy="1323201"/>
          </a:xfrm>
          <a:prstGeom prst="straightConnector1">
            <a:avLst/>
          </a:prstGeom>
          <a:solidFill>
            <a:srgbClr val="FFFF99"/>
          </a:solidFill>
          <a:ln w="9525" cap="flat" cmpd="sng" algn="ctr">
            <a:solidFill>
              <a:schemeClr val="tx1"/>
            </a:solidFill>
            <a:prstDash val="solid"/>
            <a:miter lim="800000"/>
            <a:headEnd type="arrow" w="med" len="med"/>
            <a:tailEnd type="arrow" w="med" len="med"/>
          </a:ln>
          <a:effectLst/>
        </p:spPr>
      </p:cxnSp>
      <p:sp>
        <p:nvSpPr>
          <p:cNvPr id="37" name="TextBox 36"/>
          <p:cNvSpPr txBox="1"/>
          <p:nvPr/>
        </p:nvSpPr>
        <p:spPr>
          <a:xfrm>
            <a:off x="3314700" y="1257300"/>
            <a:ext cx="1200150" cy="1015663"/>
          </a:xfrm>
          <a:prstGeom prst="rect">
            <a:avLst/>
          </a:prstGeom>
          <a:noFill/>
        </p:spPr>
        <p:txBody>
          <a:bodyPr wrap="square" rtlCol="0">
            <a:spAutoFit/>
          </a:bodyPr>
          <a:lstStyle/>
          <a:p>
            <a:pPr defTabSz="685800"/>
            <a:r>
              <a:rPr lang="en-US" sz="1500" kern="1200" dirty="0">
                <a:solidFill>
                  <a:prstClr val="black"/>
                </a:solidFill>
                <a:ea typeface="+mn-ea"/>
                <a:cs typeface="+mn-cs"/>
              </a:rPr>
              <a:t>Re-calculate probabilities</a:t>
            </a:r>
          </a:p>
        </p:txBody>
      </p:sp>
      <p:cxnSp>
        <p:nvCxnSpPr>
          <p:cNvPr id="42" name="Straight Arrow Connector 41"/>
          <p:cNvCxnSpPr>
            <a:stCxn id="14" idx="0"/>
            <a:endCxn id="32" idx="2"/>
          </p:cNvCxnSpPr>
          <p:nvPr/>
        </p:nvCxnSpPr>
        <p:spPr bwMode="auto">
          <a:xfrm rot="5400000" flipH="1" flipV="1">
            <a:off x="4764524" y="1999000"/>
            <a:ext cx="980301" cy="50900"/>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sp>
        <p:nvSpPr>
          <p:cNvPr id="45" name="TextBox 44"/>
          <p:cNvSpPr txBox="1"/>
          <p:nvPr/>
        </p:nvSpPr>
        <p:spPr>
          <a:xfrm>
            <a:off x="5143500" y="514350"/>
            <a:ext cx="425116" cy="300082"/>
          </a:xfrm>
          <a:prstGeom prst="rect">
            <a:avLst/>
          </a:prstGeom>
          <a:solidFill>
            <a:srgbClr val="92D050"/>
          </a:solidFill>
        </p:spPr>
        <p:txBody>
          <a:bodyPr wrap="none" rtlCol="0">
            <a:spAutoFit/>
          </a:bodyPr>
          <a:lstStyle/>
          <a:p>
            <a:pPr defTabSz="685800"/>
            <a:r>
              <a:rPr lang="en-US" sz="1350" kern="1200" dirty="0">
                <a:solidFill>
                  <a:prstClr val="black"/>
                </a:solidFill>
                <a:ea typeface="+mn-ea"/>
                <a:cs typeface="+mn-cs"/>
              </a:rPr>
              <a:t>1.0</a:t>
            </a:r>
            <a:endParaRPr lang="en-US" sz="1350" kern="1200" dirty="0">
              <a:solidFill>
                <a:prstClr val="black"/>
              </a:solidFill>
              <a:ea typeface="+mn-ea"/>
              <a:cs typeface="+mn-cs"/>
            </a:endParaRPr>
          </a:p>
        </p:txBody>
      </p:sp>
      <p:sp>
        <p:nvSpPr>
          <p:cNvPr id="49" name="Flowchart: Document 48"/>
          <p:cNvSpPr/>
          <p:nvPr/>
        </p:nvSpPr>
        <p:spPr bwMode="auto">
          <a:xfrm>
            <a:off x="1428750" y="2000250"/>
            <a:ext cx="2286000" cy="10287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  0.7 </a:t>
            </a:r>
            <a:r>
              <a:rPr lang="en-US" sz="1800" kern="1200" dirty="0">
                <a:solidFill>
                  <a:srgbClr val="FF0000"/>
                </a:solidFill>
                <a:latin typeface="Tahoma" pitchFamily="34" charset="0"/>
                <a:ea typeface="+mn-ea"/>
                <a:cs typeface="Arial" charset="0"/>
              </a:rPr>
              <a:t>1.0   </a:t>
            </a:r>
            <a:r>
              <a:rPr lang="en-US" sz="1800" kern="1200" dirty="0">
                <a:solidFill>
                  <a:prstClr val="black"/>
                </a:solidFill>
                <a:latin typeface="Tahoma" pitchFamily="34" charset="0"/>
                <a:ea typeface="+mn-ea"/>
                <a:cs typeface="Arial" charset="0"/>
              </a:rPr>
              <a:t>60  km/s</a:t>
            </a:r>
            <a:r>
              <a:rPr lang="en-US" sz="1800" kern="1200" baseline="30000" dirty="0">
                <a:solidFill>
                  <a:prstClr val="black"/>
                </a:solidFill>
                <a:latin typeface="Tahoma" pitchFamily="34" charset="0"/>
                <a:ea typeface="+mn-ea"/>
                <a:cs typeface="Arial" charset="0"/>
              </a:rPr>
              <a:t>3</a:t>
            </a:r>
            <a:r>
              <a:rPr lang="en-US" sz="1800" kern="1200" dirty="0">
                <a:solidFill>
                  <a:prstClr val="black"/>
                </a:solidFill>
                <a:latin typeface="Tahoma" pitchFamily="34" charset="0"/>
                <a:ea typeface="+mn-ea"/>
                <a:cs typeface="Arial" charset="0"/>
              </a:rPr>
              <a:t> 0.3  </a:t>
            </a:r>
            <a:r>
              <a:rPr lang="en-US" sz="1800" kern="1200" dirty="0">
                <a:solidFill>
                  <a:srgbClr val="FF0000"/>
                </a:solidFill>
                <a:latin typeface="Tahoma" pitchFamily="34" charset="0"/>
                <a:ea typeface="+mn-ea"/>
                <a:cs typeface="Arial" charset="0"/>
              </a:rPr>
              <a:t>0</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a:t>
            </a:r>
            <a:r>
              <a:rPr lang="en-US" sz="2100" kern="1200" dirty="0">
                <a:solidFill>
                  <a:srgbClr val="FF0000"/>
                </a:solidFill>
                <a:latin typeface="Tahoma" pitchFamily="34" charset="0"/>
                <a:ea typeface="+mn-ea"/>
                <a:cs typeface="Arial" charset="0"/>
              </a:rPr>
              <a:t>  1.0</a:t>
            </a:r>
          </a:p>
        </p:txBody>
      </p:sp>
      <p:sp>
        <p:nvSpPr>
          <p:cNvPr id="27" name="Slide Number Placeholder 26"/>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68</a:t>
            </a:fld>
            <a:endParaRPr lang="en-US" kern="1200">
              <a:solidFill>
                <a:prstClr val="black"/>
              </a:solidFill>
              <a:ea typeface="+mn-ea"/>
            </a:endParaRPr>
          </a:p>
        </p:txBody>
      </p:sp>
      <p:sp>
        <p:nvSpPr>
          <p:cNvPr id="19" name="TextBox 18"/>
          <p:cNvSpPr txBox="1"/>
          <p:nvPr/>
        </p:nvSpPr>
        <p:spPr>
          <a:xfrm>
            <a:off x="6510481" y="2710355"/>
            <a:ext cx="2765501" cy="400110"/>
          </a:xfrm>
          <a:prstGeom prst="rect">
            <a:avLst/>
          </a:prstGeom>
          <a:solidFill>
            <a:srgbClr val="FFFF00"/>
          </a:solidFill>
        </p:spPr>
        <p:txBody>
          <a:bodyPr wrap="none" rtlCol="0">
            <a:spAutoFit/>
          </a:bodyPr>
          <a:lstStyle/>
          <a:p>
            <a:r>
              <a:rPr lang="en-IN" sz="2000" dirty="0" err="1" smtClean="0"/>
              <a:t>Pr</a:t>
            </a:r>
            <a:r>
              <a:rPr lang="en-IN" sz="2000" dirty="0" smtClean="0"/>
              <a:t>(</a:t>
            </a:r>
            <a:r>
              <a:rPr lang="en-IN" sz="2000" dirty="0" err="1" smtClean="0"/>
              <a:t>Speed|Query</a:t>
            </a:r>
            <a:r>
              <a:rPr lang="en-IN" sz="2000" dirty="0" smtClean="0"/>
              <a:t>)=0.99</a:t>
            </a:r>
            <a:endParaRPr lang="en-IN" sz="2000" dirty="0"/>
          </a:p>
        </p:txBody>
      </p:sp>
      <p:cxnSp>
        <p:nvCxnSpPr>
          <p:cNvPr id="20" name="Straight Arrow Connector 19"/>
          <p:cNvCxnSpPr>
            <a:stCxn id="19" idx="1"/>
          </p:cNvCxnSpPr>
          <p:nvPr/>
        </p:nvCxnSpPr>
        <p:spPr bwMode="auto">
          <a:xfrm flipH="1">
            <a:off x="6115050" y="2910410"/>
            <a:ext cx="395431" cy="4240"/>
          </a:xfrm>
          <a:prstGeom prst="straightConnector1">
            <a:avLst/>
          </a:prstGeom>
          <a:solidFill>
            <a:srgbClr val="FFFF99"/>
          </a:solidFill>
          <a:ln w="9525" cap="flat" cmpd="sng" algn="ctr">
            <a:solidFill>
              <a:schemeClr val="tx1"/>
            </a:solidFill>
            <a:prstDash val="solid"/>
            <a:miter lim="800000"/>
            <a:headEnd type="none" w="med" len="med"/>
            <a:tailEnd type="triangle"/>
          </a:ln>
          <a:effectLst/>
        </p:spPr>
      </p:cxnSp>
    </p:spTree>
    <p:extLst>
      <p:ext uri="{BB962C8B-B14F-4D97-AF65-F5344CB8AC3E}">
        <p14:creationId xmlns:p14="http://schemas.microsoft.com/office/powerpoint/2010/main" val="6420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p:bldP spid="37" grpId="0"/>
      <p:bldP spid="45" grpId="0" animBg="1"/>
      <p:bldP spid="4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p:cNvSpPr/>
          <p:nvPr/>
        </p:nvSpPr>
        <p:spPr bwMode="auto">
          <a:xfrm>
            <a:off x="1314450" y="685800"/>
            <a:ext cx="2343150" cy="10287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59.6  km/s  0.5  </a:t>
            </a:r>
            <a:r>
              <a:rPr lang="en-US" sz="1800" kern="1200" dirty="0">
                <a:solidFill>
                  <a:srgbClr val="FF0000"/>
                </a:solidFill>
                <a:latin typeface="Tahoma" pitchFamily="34" charset="0"/>
                <a:ea typeface="+mn-ea"/>
                <a:cs typeface="Arial" charset="0"/>
              </a:rPr>
              <a:t>0.99</a:t>
            </a:r>
            <a:r>
              <a:rPr lang="en-US" sz="1800" kern="1200" dirty="0">
                <a:solidFill>
                  <a:prstClr val="black"/>
                </a:solidFill>
                <a:latin typeface="Tahoma" pitchFamily="34" charset="0"/>
                <a:ea typeface="+mn-ea"/>
                <a:cs typeface="Arial" charset="0"/>
              </a:rPr>
              <a:t> 234   km/s  0.5  </a:t>
            </a:r>
            <a:r>
              <a:rPr lang="en-US" sz="1800" kern="1200" dirty="0">
                <a:solidFill>
                  <a:srgbClr val="FF0000"/>
                </a:solidFill>
                <a:latin typeface="Tahoma" pitchFamily="34" charset="0"/>
                <a:ea typeface="+mn-ea"/>
                <a:cs typeface="Arial" charset="0"/>
              </a:rPr>
              <a:t>0.01</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1.0 </a:t>
            </a:r>
            <a:r>
              <a:rPr lang="en-US" sz="2100" kern="1200" dirty="0">
                <a:solidFill>
                  <a:srgbClr val="FF0000"/>
                </a:solidFill>
                <a:latin typeface="Tahoma" pitchFamily="34" charset="0"/>
                <a:ea typeface="+mn-ea"/>
                <a:cs typeface="Arial" charset="0"/>
              </a:rPr>
              <a:t>1.0</a:t>
            </a:r>
          </a:p>
        </p:txBody>
      </p:sp>
      <p:sp>
        <p:nvSpPr>
          <p:cNvPr id="3" name="Flowchart: Document 2"/>
          <p:cNvSpPr/>
          <p:nvPr/>
        </p:nvSpPr>
        <p:spPr bwMode="auto">
          <a:xfrm>
            <a:off x="1314450" y="1885950"/>
            <a:ext cx="1943100" cy="9144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  0.5   km/s</a:t>
            </a:r>
          </a:p>
          <a:p>
            <a:pPr defTabSz="685800" fontAlgn="base">
              <a:spcBef>
                <a:spcPct val="0"/>
              </a:spcBef>
              <a:spcAft>
                <a:spcPct val="0"/>
              </a:spcAft>
            </a:pPr>
            <a:r>
              <a:rPr lang="en-US" sz="1800" kern="1200" dirty="0">
                <a:solidFill>
                  <a:prstClr val="black"/>
                </a:solidFill>
                <a:latin typeface="Tahoma" pitchFamily="34" charset="0"/>
                <a:ea typeface="+mn-ea"/>
                <a:cs typeface="Arial" charset="0"/>
              </a:rPr>
              <a:t>60  0.5   km/s</a:t>
            </a:r>
            <a:r>
              <a:rPr lang="en-US" sz="1800" kern="1200" baseline="30000" dirty="0">
                <a:solidFill>
                  <a:prstClr val="black"/>
                </a:solidFill>
                <a:latin typeface="Tahoma" pitchFamily="34" charset="0"/>
                <a:ea typeface="+mn-ea"/>
                <a:cs typeface="Arial" charset="0"/>
              </a:rPr>
              <a:t>2</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a:t>
            </a:r>
          </a:p>
        </p:txBody>
      </p:sp>
      <p:sp>
        <p:nvSpPr>
          <p:cNvPr id="5" name="Flowchart: Document 4"/>
          <p:cNvSpPr/>
          <p:nvPr/>
        </p:nvSpPr>
        <p:spPr bwMode="auto">
          <a:xfrm>
            <a:off x="1371600" y="4286250"/>
            <a:ext cx="2343150" cy="6858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2.56  km/s  1.0   </a:t>
            </a:r>
            <a:r>
              <a:rPr lang="en-US" sz="1800" kern="1200" dirty="0">
                <a:solidFill>
                  <a:srgbClr val="FF0000"/>
                </a:solidFill>
                <a:latin typeface="Tahoma" pitchFamily="34" charset="0"/>
                <a:ea typeface="+mn-ea"/>
                <a:cs typeface="Arial" charset="0"/>
              </a:rPr>
              <a:t>1.0</a:t>
            </a:r>
            <a:r>
              <a:rPr lang="en-US" sz="1800" kern="1200" dirty="0">
                <a:solidFill>
                  <a:prstClr val="black"/>
                </a:solidFill>
                <a:latin typeface="Tahoma" pitchFamily="34" charset="0"/>
                <a:ea typeface="+mn-ea"/>
                <a:cs typeface="Arial" charset="0"/>
              </a:rPr>
              <a:t>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0.6  </a:t>
            </a:r>
            <a:r>
              <a:rPr lang="en-US" sz="2100" kern="1200" dirty="0">
                <a:solidFill>
                  <a:srgbClr val="FF0000"/>
                </a:solidFill>
                <a:latin typeface="Tahoma" pitchFamily="34" charset="0"/>
                <a:ea typeface="+mn-ea"/>
                <a:cs typeface="Arial" charset="0"/>
              </a:rPr>
              <a:t>0.6</a:t>
            </a:r>
          </a:p>
        </p:txBody>
      </p:sp>
      <p:sp>
        <p:nvSpPr>
          <p:cNvPr id="6" name="Flowchart: Document 5"/>
          <p:cNvSpPr/>
          <p:nvPr/>
        </p:nvSpPr>
        <p:spPr bwMode="auto">
          <a:xfrm>
            <a:off x="1371600" y="3086100"/>
            <a:ext cx="2343150" cy="74295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60.2  km/s  1.0   </a:t>
            </a:r>
            <a:r>
              <a:rPr lang="en-US" sz="1800" kern="1200" dirty="0">
                <a:solidFill>
                  <a:srgbClr val="FF0000"/>
                </a:solidFill>
                <a:latin typeface="Tahoma" pitchFamily="34" charset="0"/>
                <a:ea typeface="+mn-ea"/>
                <a:cs typeface="Arial" charset="0"/>
              </a:rPr>
              <a:t>1.0</a:t>
            </a:r>
            <a:r>
              <a:rPr lang="en-US" sz="1800" kern="1200" dirty="0">
                <a:solidFill>
                  <a:prstClr val="black"/>
                </a:solidFill>
                <a:latin typeface="Tahoma" pitchFamily="34" charset="0"/>
                <a:ea typeface="+mn-ea"/>
                <a:cs typeface="Arial" charset="0"/>
              </a:rPr>
              <a:t>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0.95  </a:t>
            </a:r>
            <a:r>
              <a:rPr lang="en-US" sz="2100" kern="1200" dirty="0">
                <a:solidFill>
                  <a:srgbClr val="FF0000"/>
                </a:solidFill>
                <a:latin typeface="Tahoma" pitchFamily="34" charset="0"/>
                <a:ea typeface="+mn-ea"/>
                <a:cs typeface="Arial" charset="0"/>
              </a:rPr>
              <a:t>0.95</a:t>
            </a:r>
          </a:p>
          <a:p>
            <a:pPr defTabSz="685800" fontAlgn="base">
              <a:spcBef>
                <a:spcPct val="0"/>
              </a:spcBef>
              <a:spcAft>
                <a:spcPct val="0"/>
              </a:spcAft>
            </a:pPr>
            <a:endParaRPr lang="en-US" sz="2100" kern="1200" dirty="0">
              <a:solidFill>
                <a:prstClr val="black"/>
              </a:solidFill>
              <a:latin typeface="Tahoma" pitchFamily="34" charset="0"/>
              <a:ea typeface="+mn-ea"/>
              <a:cs typeface="Arial" charset="0"/>
            </a:endParaRPr>
          </a:p>
        </p:txBody>
      </p:sp>
      <p:sp>
        <p:nvSpPr>
          <p:cNvPr id="7" name="Oval 6"/>
          <p:cNvSpPr/>
          <p:nvPr/>
        </p:nvSpPr>
        <p:spPr bwMode="auto">
          <a:xfrm>
            <a:off x="1428750" y="2971800"/>
            <a:ext cx="1885950" cy="971550"/>
          </a:xfrm>
          <a:prstGeom prst="ellipse">
            <a:avLst/>
          </a:prstGeom>
          <a:solidFill>
            <a:schemeClr val="bg1">
              <a:lumMod val="65000"/>
            </a:schemeClr>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en-US" sz="1800" kern="1200">
              <a:solidFill>
                <a:prstClr val="black"/>
              </a:solidFill>
              <a:latin typeface="Tahoma" pitchFamily="34" charset="0"/>
              <a:ea typeface="+mn-ea"/>
              <a:cs typeface="Arial" charset="0"/>
            </a:endParaRPr>
          </a:p>
        </p:txBody>
      </p:sp>
      <p:sp>
        <p:nvSpPr>
          <p:cNvPr id="14" name="Rectangle 13"/>
          <p:cNvSpPr/>
          <p:nvPr/>
        </p:nvSpPr>
        <p:spPr bwMode="auto">
          <a:xfrm>
            <a:off x="4343400" y="2514600"/>
            <a:ext cx="1771650" cy="8001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Estimate global distribution</a:t>
            </a:r>
          </a:p>
        </p:txBody>
      </p:sp>
      <p:pic>
        <p:nvPicPr>
          <p:cNvPr id="32" name="Picture 31" descr="02_image_01.gif"/>
          <p:cNvPicPr>
            <a:picLocks noChangeAspect="1"/>
          </p:cNvPicPr>
          <p:nvPr/>
        </p:nvPicPr>
        <p:blipFill>
          <a:blip r:embed="rId2"/>
          <a:stretch>
            <a:fillRect/>
          </a:stretch>
        </p:blipFill>
        <p:spPr>
          <a:xfrm>
            <a:off x="4414838" y="848499"/>
            <a:ext cx="1730573" cy="685800"/>
          </a:xfrm>
          <a:prstGeom prst="rect">
            <a:avLst/>
          </a:prstGeom>
        </p:spPr>
      </p:pic>
      <p:sp>
        <p:nvSpPr>
          <p:cNvPr id="33" name="TextBox 32"/>
          <p:cNvSpPr txBox="1"/>
          <p:nvPr/>
        </p:nvSpPr>
        <p:spPr>
          <a:xfrm>
            <a:off x="4471988" y="562749"/>
            <a:ext cx="579005" cy="300082"/>
          </a:xfrm>
          <a:prstGeom prst="rect">
            <a:avLst/>
          </a:prstGeom>
          <a:noFill/>
        </p:spPr>
        <p:txBody>
          <a:bodyPr wrap="none" rtlCol="0">
            <a:spAutoFit/>
          </a:bodyPr>
          <a:lstStyle/>
          <a:p>
            <a:pPr defTabSz="685800"/>
            <a:r>
              <a:rPr lang="en-US" sz="1350" kern="1200" dirty="0">
                <a:solidFill>
                  <a:prstClr val="black"/>
                </a:solidFill>
                <a:ea typeface="+mn-ea"/>
                <a:cs typeface="+mn-cs"/>
              </a:rPr>
              <a:t>Km/s</a:t>
            </a:r>
            <a:endParaRPr lang="en-US" sz="1350" kern="1200" dirty="0">
              <a:solidFill>
                <a:prstClr val="black"/>
              </a:solidFill>
              <a:ea typeface="+mn-ea"/>
              <a:cs typeface="+mn-cs"/>
            </a:endParaRPr>
          </a:p>
        </p:txBody>
      </p:sp>
      <p:cxnSp>
        <p:nvCxnSpPr>
          <p:cNvPr id="42" name="Straight Arrow Connector 41"/>
          <p:cNvCxnSpPr>
            <a:stCxn id="14" idx="0"/>
            <a:endCxn id="32" idx="2"/>
          </p:cNvCxnSpPr>
          <p:nvPr/>
        </p:nvCxnSpPr>
        <p:spPr bwMode="auto">
          <a:xfrm rot="5400000" flipH="1" flipV="1">
            <a:off x="4764524" y="1999000"/>
            <a:ext cx="980301" cy="50900"/>
          </a:xfrm>
          <a:prstGeom prst="straightConnector1">
            <a:avLst/>
          </a:prstGeom>
          <a:solidFill>
            <a:srgbClr val="FFFF99"/>
          </a:solidFill>
          <a:ln w="9525" cap="flat" cmpd="sng" algn="ctr">
            <a:solidFill>
              <a:schemeClr val="tx1"/>
            </a:solidFill>
            <a:prstDash val="solid"/>
            <a:miter lim="800000"/>
            <a:headEnd type="none" w="med" len="med"/>
            <a:tailEnd type="arrow"/>
          </a:ln>
          <a:effectLst/>
        </p:spPr>
      </p:cxnSp>
      <p:sp>
        <p:nvSpPr>
          <p:cNvPr id="45" name="TextBox 44"/>
          <p:cNvSpPr txBox="1"/>
          <p:nvPr/>
        </p:nvSpPr>
        <p:spPr>
          <a:xfrm>
            <a:off x="5143500" y="514350"/>
            <a:ext cx="425116" cy="300082"/>
          </a:xfrm>
          <a:prstGeom prst="rect">
            <a:avLst/>
          </a:prstGeom>
          <a:solidFill>
            <a:srgbClr val="92D050"/>
          </a:solidFill>
        </p:spPr>
        <p:txBody>
          <a:bodyPr wrap="none" rtlCol="0">
            <a:spAutoFit/>
          </a:bodyPr>
          <a:lstStyle/>
          <a:p>
            <a:pPr defTabSz="685800"/>
            <a:r>
              <a:rPr lang="en-US" sz="1350" kern="1200" dirty="0">
                <a:solidFill>
                  <a:prstClr val="black"/>
                </a:solidFill>
                <a:ea typeface="+mn-ea"/>
                <a:cs typeface="+mn-cs"/>
              </a:rPr>
              <a:t>1.0</a:t>
            </a:r>
            <a:endParaRPr lang="en-US" sz="1350" kern="1200" dirty="0">
              <a:solidFill>
                <a:prstClr val="black"/>
              </a:solidFill>
              <a:ea typeface="+mn-ea"/>
              <a:cs typeface="+mn-cs"/>
            </a:endParaRPr>
          </a:p>
        </p:txBody>
      </p:sp>
      <p:sp>
        <p:nvSpPr>
          <p:cNvPr id="49" name="Flowchart: Document 48"/>
          <p:cNvSpPr/>
          <p:nvPr/>
        </p:nvSpPr>
        <p:spPr bwMode="auto">
          <a:xfrm>
            <a:off x="1371600" y="1885950"/>
            <a:ext cx="2286000" cy="10287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  km/s   0.7   </a:t>
            </a:r>
            <a:r>
              <a:rPr lang="en-US" sz="1800" kern="1200" dirty="0">
                <a:solidFill>
                  <a:srgbClr val="FF0000"/>
                </a:solidFill>
                <a:latin typeface="Tahoma" pitchFamily="34" charset="0"/>
                <a:ea typeface="+mn-ea"/>
                <a:cs typeface="Arial" charset="0"/>
              </a:rPr>
              <a:t>1.0   </a:t>
            </a:r>
            <a:r>
              <a:rPr lang="en-US" sz="1800" kern="1200" dirty="0">
                <a:solidFill>
                  <a:prstClr val="black"/>
                </a:solidFill>
                <a:latin typeface="Tahoma" pitchFamily="34" charset="0"/>
                <a:ea typeface="+mn-ea"/>
                <a:cs typeface="Arial" charset="0"/>
              </a:rPr>
              <a:t>60  km/s</a:t>
            </a:r>
            <a:r>
              <a:rPr lang="en-US" sz="1800" kern="1200" baseline="30000" dirty="0">
                <a:solidFill>
                  <a:prstClr val="black"/>
                </a:solidFill>
                <a:latin typeface="Tahoma" pitchFamily="34" charset="0"/>
                <a:ea typeface="+mn-ea"/>
                <a:cs typeface="Arial" charset="0"/>
              </a:rPr>
              <a:t>3 </a:t>
            </a:r>
            <a:r>
              <a:rPr lang="en-US" sz="1800" kern="1200" dirty="0">
                <a:solidFill>
                  <a:prstClr val="black"/>
                </a:solidFill>
                <a:latin typeface="Tahoma" pitchFamily="34" charset="0"/>
                <a:ea typeface="+mn-ea"/>
                <a:cs typeface="Arial" charset="0"/>
              </a:rPr>
              <a:t> 0.3   </a:t>
            </a:r>
            <a:r>
              <a:rPr lang="en-US" sz="1800" kern="1200" dirty="0">
                <a:solidFill>
                  <a:srgbClr val="FF0000"/>
                </a:solidFill>
                <a:latin typeface="Tahoma" pitchFamily="34" charset="0"/>
                <a:ea typeface="+mn-ea"/>
                <a:cs typeface="Arial" charset="0"/>
              </a:rPr>
              <a:t>0</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1.0 </a:t>
            </a:r>
            <a:r>
              <a:rPr lang="en-US" sz="2100" kern="1200" dirty="0">
                <a:solidFill>
                  <a:srgbClr val="FF0000"/>
                </a:solidFill>
                <a:latin typeface="Tahoma" pitchFamily="34" charset="0"/>
                <a:ea typeface="+mn-ea"/>
                <a:cs typeface="Arial" charset="0"/>
              </a:rPr>
              <a:t>1.0</a:t>
            </a:r>
          </a:p>
        </p:txBody>
      </p:sp>
      <p:sp>
        <p:nvSpPr>
          <p:cNvPr id="18" name="Oval 17"/>
          <p:cNvSpPr/>
          <p:nvPr/>
        </p:nvSpPr>
        <p:spPr bwMode="auto">
          <a:xfrm>
            <a:off x="1371600" y="4171950"/>
            <a:ext cx="1885950" cy="971550"/>
          </a:xfrm>
          <a:prstGeom prst="ellipse">
            <a:avLst/>
          </a:prstGeom>
          <a:solidFill>
            <a:schemeClr val="bg1">
              <a:lumMod val="65000"/>
            </a:schemeClr>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en-US" sz="1800" kern="1200">
              <a:solidFill>
                <a:prstClr val="black"/>
              </a:solidFill>
              <a:latin typeface="Tahoma" pitchFamily="34" charset="0"/>
              <a:ea typeface="+mn-ea"/>
              <a:cs typeface="Arial" charset="0"/>
            </a:endParaRPr>
          </a:p>
        </p:txBody>
      </p:sp>
      <p:sp>
        <p:nvSpPr>
          <p:cNvPr id="19" name="Flowchart: Document 18"/>
          <p:cNvSpPr/>
          <p:nvPr/>
        </p:nvSpPr>
        <p:spPr bwMode="auto">
          <a:xfrm>
            <a:off x="1428750" y="3143250"/>
            <a:ext cx="2343150" cy="74295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60.2  km/s   1.0   </a:t>
            </a:r>
            <a:r>
              <a:rPr lang="en-US" sz="1800" kern="1200" dirty="0">
                <a:solidFill>
                  <a:srgbClr val="FF0000"/>
                </a:solidFill>
                <a:latin typeface="Tahoma" pitchFamily="34" charset="0"/>
                <a:ea typeface="+mn-ea"/>
                <a:cs typeface="Arial" charset="0"/>
              </a:rPr>
              <a:t>1.0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0.95</a:t>
            </a:r>
            <a:r>
              <a:rPr lang="en-US" sz="2100" kern="1200" dirty="0">
                <a:solidFill>
                  <a:srgbClr val="FF0000"/>
                </a:solidFill>
                <a:latin typeface="Tahoma" pitchFamily="34" charset="0"/>
                <a:ea typeface="+mn-ea"/>
                <a:cs typeface="Arial" charset="0"/>
              </a:rPr>
              <a:t>  0.99</a:t>
            </a:r>
          </a:p>
        </p:txBody>
      </p:sp>
      <p:sp>
        <p:nvSpPr>
          <p:cNvPr id="20" name="Flowchart: Document 19"/>
          <p:cNvSpPr/>
          <p:nvPr/>
        </p:nvSpPr>
        <p:spPr bwMode="auto">
          <a:xfrm>
            <a:off x="1428750" y="4286250"/>
            <a:ext cx="2286000" cy="685800"/>
          </a:xfrm>
          <a:prstGeom prst="flowChartDocumen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r>
              <a:rPr lang="en-US" sz="1800" kern="1200" dirty="0">
                <a:solidFill>
                  <a:prstClr val="black"/>
                </a:solidFill>
                <a:latin typeface="Tahoma" pitchFamily="34" charset="0"/>
                <a:ea typeface="+mn-ea"/>
                <a:cs typeface="Arial" charset="0"/>
              </a:rPr>
              <a:t>2.56  km/s  1.0  </a:t>
            </a:r>
            <a:r>
              <a:rPr lang="en-US" sz="1800" kern="1200" dirty="0">
                <a:solidFill>
                  <a:srgbClr val="FF0000"/>
                </a:solidFill>
                <a:latin typeface="Tahoma" pitchFamily="34" charset="0"/>
                <a:ea typeface="+mn-ea"/>
                <a:cs typeface="Arial" charset="0"/>
              </a:rPr>
              <a:t>1.0 </a:t>
            </a:r>
          </a:p>
          <a:p>
            <a:pPr defTabSz="685800" fontAlgn="base">
              <a:spcBef>
                <a:spcPct val="0"/>
              </a:spcBef>
              <a:spcAft>
                <a:spcPct val="0"/>
              </a:spcAft>
            </a:pPr>
            <a:r>
              <a:rPr lang="en-US" sz="2100" kern="1200" dirty="0">
                <a:solidFill>
                  <a:prstClr val="black"/>
                </a:solidFill>
                <a:latin typeface="Tahoma" pitchFamily="34" charset="0"/>
                <a:ea typeface="+mn-ea"/>
                <a:cs typeface="Arial" charset="0"/>
              </a:rPr>
              <a:t>0.6</a:t>
            </a:r>
            <a:r>
              <a:rPr lang="en-US" sz="2100" kern="1200" dirty="0">
                <a:solidFill>
                  <a:srgbClr val="FF0000"/>
                </a:solidFill>
                <a:latin typeface="Tahoma" pitchFamily="34" charset="0"/>
                <a:ea typeface="+mn-ea"/>
                <a:cs typeface="Arial" charset="0"/>
              </a:rPr>
              <a:t>  0.01</a:t>
            </a:r>
          </a:p>
        </p:txBody>
      </p:sp>
      <p:sp>
        <p:nvSpPr>
          <p:cNvPr id="22" name="Curved Left Arrow 21"/>
          <p:cNvSpPr/>
          <p:nvPr/>
        </p:nvSpPr>
        <p:spPr bwMode="auto">
          <a:xfrm flipV="1">
            <a:off x="3657600" y="1085850"/>
            <a:ext cx="571500" cy="3486150"/>
          </a:xfrm>
          <a:prstGeom prst="curvedLeftArrow">
            <a:avLst/>
          </a:prstGeom>
          <a:solidFill>
            <a:srgbClr val="FFFF99"/>
          </a:solidFill>
          <a:ln w="9525" cap="flat" cmpd="sng" algn="ctr">
            <a:solidFill>
              <a:schemeClr val="tx1"/>
            </a:solidFill>
            <a:prstDash val="solid"/>
            <a:miter lim="800000"/>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en-US" sz="1800" kern="1200">
              <a:solidFill>
                <a:prstClr val="black"/>
              </a:solidFill>
              <a:latin typeface="Tahoma" pitchFamily="34" charset="0"/>
              <a:ea typeface="+mn-ea"/>
              <a:cs typeface="Arial" charset="0"/>
            </a:endParaRPr>
          </a:p>
        </p:txBody>
      </p:sp>
      <p:sp>
        <p:nvSpPr>
          <p:cNvPr id="23" name="Slide Number Placeholder 22"/>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69</a:t>
            </a:fld>
            <a:endParaRPr lang="en-US" kern="1200">
              <a:solidFill>
                <a:prstClr val="black"/>
              </a:solidFill>
              <a:ea typeface="+mn-ea"/>
            </a:endParaRPr>
          </a:p>
        </p:txBody>
      </p:sp>
      <p:sp>
        <p:nvSpPr>
          <p:cNvPr id="21" name="TextBox 20"/>
          <p:cNvSpPr txBox="1"/>
          <p:nvPr/>
        </p:nvSpPr>
        <p:spPr>
          <a:xfrm>
            <a:off x="6510481" y="2710355"/>
            <a:ext cx="2765501" cy="400110"/>
          </a:xfrm>
          <a:prstGeom prst="rect">
            <a:avLst/>
          </a:prstGeom>
          <a:solidFill>
            <a:srgbClr val="FFFF00"/>
          </a:solidFill>
        </p:spPr>
        <p:txBody>
          <a:bodyPr wrap="none" rtlCol="0">
            <a:spAutoFit/>
          </a:bodyPr>
          <a:lstStyle/>
          <a:p>
            <a:r>
              <a:rPr lang="en-IN" sz="2000" dirty="0" err="1" smtClean="0"/>
              <a:t>Pr</a:t>
            </a:r>
            <a:r>
              <a:rPr lang="en-IN" sz="2000" dirty="0" smtClean="0"/>
              <a:t>(</a:t>
            </a:r>
            <a:r>
              <a:rPr lang="en-IN" sz="2000" dirty="0" err="1" smtClean="0"/>
              <a:t>Speed|Query</a:t>
            </a:r>
            <a:r>
              <a:rPr lang="en-IN" sz="2000" dirty="0" smtClean="0"/>
              <a:t>)=0.99</a:t>
            </a:r>
            <a:endParaRPr lang="en-IN" sz="2000" dirty="0"/>
          </a:p>
        </p:txBody>
      </p:sp>
      <p:cxnSp>
        <p:nvCxnSpPr>
          <p:cNvPr id="24" name="Straight Arrow Connector 23"/>
          <p:cNvCxnSpPr>
            <a:stCxn id="21" idx="1"/>
          </p:cNvCxnSpPr>
          <p:nvPr/>
        </p:nvCxnSpPr>
        <p:spPr bwMode="auto">
          <a:xfrm flipH="1">
            <a:off x="6115050" y="2910410"/>
            <a:ext cx="395431" cy="4240"/>
          </a:xfrm>
          <a:prstGeom prst="straightConnector1">
            <a:avLst/>
          </a:prstGeom>
          <a:solidFill>
            <a:srgbClr val="FFFF99"/>
          </a:solidFill>
          <a:ln w="9525" cap="flat" cmpd="sng" algn="ctr">
            <a:solidFill>
              <a:schemeClr val="tx1"/>
            </a:solidFill>
            <a:prstDash val="solid"/>
            <a:miter lim="800000"/>
            <a:headEnd type="none" w="med" len="med"/>
            <a:tailEnd type="triangle"/>
          </a:ln>
          <a:effectLst/>
        </p:spPr>
      </p:cxnSp>
    </p:spTree>
    <p:extLst>
      <p:ext uri="{BB962C8B-B14F-4D97-AF65-F5344CB8AC3E}">
        <p14:creationId xmlns:p14="http://schemas.microsoft.com/office/powerpoint/2010/main" val="368520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P spid="20"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List Query </a:t>
            </a:r>
          </a:p>
        </p:txBody>
      </p:sp>
      <p:sp>
        <p:nvSpPr>
          <p:cNvPr id="335" name="Shape 335"/>
          <p:cNvSpPr txBox="1">
            <a:spLocks noGrp="1"/>
          </p:cNvSpPr>
          <p:nvPr>
            <p:ph type="body" idx="1"/>
          </p:nvPr>
        </p:nvSpPr>
        <p:spPr>
          <a:xfrm>
            <a:off x="2110150" y="1440275"/>
            <a:ext cx="6722100" cy="31287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3000">
                <a:solidFill>
                  <a:srgbClr val="000000"/>
                </a:solidFill>
              </a:rPr>
              <a:t>US Presidential candidates 2016</a:t>
            </a:r>
          </a:p>
          <a:p>
            <a:pPr lvl="0" rtl="0">
              <a:spcBef>
                <a:spcPts val="0"/>
              </a:spcBef>
              <a:buNone/>
            </a:pP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130529" cy="514350"/>
          </a:xfrm>
        </p:spPr>
        <p:txBody>
          <a:bodyPr/>
          <a:lstStyle/>
          <a:p>
            <a:r>
              <a:rPr lang="en-IN" dirty="0" smtClean="0"/>
              <a:t>Unit Annotation</a:t>
            </a:r>
            <a:endParaRPr lang="en-IN" dirty="0"/>
          </a:p>
        </p:txBody>
      </p:sp>
      <p:sp>
        <p:nvSpPr>
          <p:cNvPr id="95" name="AutoShape 5"/>
          <p:cNvSpPr>
            <a:spLocks noChangeAspect="1" noChangeArrowheads="1"/>
          </p:cNvSpPr>
          <p:nvPr/>
        </p:nvSpPr>
        <p:spPr bwMode="auto">
          <a:xfrm>
            <a:off x="3483361" y="601623"/>
            <a:ext cx="2519924" cy="2229354"/>
          </a:xfrm>
          <a:prstGeom prst="roundRect">
            <a:avLst>
              <a:gd name="adj" fmla="val 5810"/>
            </a:avLst>
          </a:prstGeom>
          <a:solidFill>
            <a:schemeClr val="accent5">
              <a:lumMod val="60000"/>
              <a:lumOff val="40000"/>
            </a:schemeClr>
          </a:solidFill>
          <a:ln w="9525">
            <a:noFill/>
            <a:round/>
            <a:headEnd/>
            <a:tailEnd/>
          </a:ln>
          <a:effectLst/>
        </p:spPr>
        <p:txBody>
          <a:bodyPr wrap="none" lIns="62209" tIns="31105" rIns="62209" bIns="31105" anchor="ctr"/>
          <a:lstStyle/>
          <a:p>
            <a:pPr defTabSz="685800"/>
            <a:r>
              <a:rPr lang="en-US" sz="1875" kern="1200" dirty="0" err="1">
                <a:solidFill>
                  <a:prstClr val="black"/>
                </a:solidFill>
                <a:ea typeface="+mn-ea"/>
                <a:cs typeface="+mn-cs"/>
              </a:rPr>
              <a:t>QuTree</a:t>
            </a:r>
            <a:endParaRPr lang="en-US" sz="1875" kern="1200" dirty="0">
              <a:solidFill>
                <a:prstClr val="black"/>
              </a:solidFill>
              <a:ea typeface="+mn-ea"/>
              <a:cs typeface="+mn-cs"/>
            </a:endParaRPr>
          </a:p>
          <a:p>
            <a:pPr defTabSz="685800"/>
            <a:endParaRPr lang="en-US" sz="1875" kern="1200" dirty="0">
              <a:solidFill>
                <a:prstClr val="black"/>
              </a:solidFill>
              <a:ea typeface="+mn-ea"/>
              <a:cs typeface="+mn-cs"/>
            </a:endParaRPr>
          </a:p>
          <a:p>
            <a:pPr defTabSz="685800"/>
            <a:endParaRPr lang="en-US" sz="1875" kern="1200" dirty="0">
              <a:solidFill>
                <a:prstClr val="black"/>
              </a:solidFill>
              <a:ea typeface="+mn-ea"/>
              <a:cs typeface="+mn-cs"/>
            </a:endParaRPr>
          </a:p>
          <a:p>
            <a:pPr defTabSz="685800"/>
            <a:endParaRPr lang="en-US" sz="1875" kern="1200" dirty="0">
              <a:solidFill>
                <a:prstClr val="black"/>
              </a:solidFill>
              <a:ea typeface="+mn-ea"/>
              <a:cs typeface="+mn-cs"/>
            </a:endParaRPr>
          </a:p>
          <a:p>
            <a:pPr defTabSz="685800"/>
            <a:endParaRPr lang="en-US" sz="1875" kern="1200" dirty="0">
              <a:solidFill>
                <a:prstClr val="black"/>
              </a:solidFill>
              <a:ea typeface="+mn-ea"/>
              <a:cs typeface="+mn-cs"/>
            </a:endParaRPr>
          </a:p>
          <a:p>
            <a:pPr defTabSz="685800"/>
            <a:endParaRPr lang="en-US" sz="1875" kern="1200" dirty="0">
              <a:solidFill>
                <a:prstClr val="black"/>
              </a:solidFill>
              <a:ea typeface="+mn-ea"/>
              <a:cs typeface="+mn-cs"/>
            </a:endParaRPr>
          </a:p>
          <a:p>
            <a:pPr defTabSz="685800"/>
            <a:endParaRPr lang="en-US" sz="1875" kern="1200" dirty="0">
              <a:solidFill>
                <a:prstClr val="black"/>
              </a:solidFill>
              <a:ea typeface="+mn-ea"/>
              <a:cs typeface="+mn-cs"/>
            </a:endParaRPr>
          </a:p>
          <a:p>
            <a:pPr defTabSz="685800"/>
            <a:endParaRPr lang="en-US" sz="1875" kern="1200" dirty="0">
              <a:solidFill>
                <a:prstClr val="black"/>
              </a:solidFill>
              <a:ea typeface="+mn-ea"/>
              <a:cs typeface="+mn-cs"/>
            </a:endParaRPr>
          </a:p>
        </p:txBody>
      </p:sp>
      <p:sp>
        <p:nvSpPr>
          <p:cNvPr id="96" name="AutoShape 6"/>
          <p:cNvSpPr>
            <a:spLocks noChangeAspect="1" noChangeArrowheads="1"/>
          </p:cNvSpPr>
          <p:nvPr/>
        </p:nvSpPr>
        <p:spPr bwMode="auto">
          <a:xfrm flipV="1">
            <a:off x="3483361" y="1482995"/>
            <a:ext cx="2384639" cy="369567"/>
          </a:xfrm>
          <a:custGeom>
            <a:avLst/>
            <a:gdLst>
              <a:gd name="G0" fmla="+- 4993 0 0"/>
              <a:gd name="G1" fmla="+- 21600 0 4993"/>
              <a:gd name="G2" fmla="*/ 4993 1 2"/>
              <a:gd name="G3" fmla="+- 21600 0 G2"/>
              <a:gd name="G4" fmla="+/ 4993 21600 2"/>
              <a:gd name="G5" fmla="+/ G1 0 2"/>
              <a:gd name="G6" fmla="*/ 21600 21600 4993"/>
              <a:gd name="G7" fmla="*/ G6 1 2"/>
              <a:gd name="G8" fmla="+- 21600 0 G7"/>
              <a:gd name="G9" fmla="*/ 21600 1 2"/>
              <a:gd name="G10" fmla="+- 4993 0 G9"/>
              <a:gd name="G11" fmla="?: G10 G8 0"/>
              <a:gd name="G12" fmla="?: G10 G7 21600"/>
              <a:gd name="T0" fmla="*/ 19103 w 21600"/>
              <a:gd name="T1" fmla="*/ 10800 h 21600"/>
              <a:gd name="T2" fmla="*/ 10800 w 21600"/>
              <a:gd name="T3" fmla="*/ 21600 h 21600"/>
              <a:gd name="T4" fmla="*/ 2497 w 21600"/>
              <a:gd name="T5" fmla="*/ 10800 h 21600"/>
              <a:gd name="T6" fmla="*/ 10800 w 21600"/>
              <a:gd name="T7" fmla="*/ 0 h 21600"/>
              <a:gd name="T8" fmla="*/ 4297 w 21600"/>
              <a:gd name="T9" fmla="*/ 4297 h 21600"/>
              <a:gd name="T10" fmla="*/ 17303 w 21600"/>
              <a:gd name="T11" fmla="*/ 17303 h 21600"/>
            </a:gdLst>
            <a:ahLst/>
            <a:cxnLst>
              <a:cxn ang="0">
                <a:pos x="T0" y="T1"/>
              </a:cxn>
              <a:cxn ang="0">
                <a:pos x="T2" y="T3"/>
              </a:cxn>
              <a:cxn ang="0">
                <a:pos x="T4" y="T5"/>
              </a:cxn>
              <a:cxn ang="0">
                <a:pos x="T6" y="T7"/>
              </a:cxn>
            </a:cxnLst>
            <a:rect l="T8" t="T9" r="T10" b="T11"/>
            <a:pathLst>
              <a:path w="21600" h="21600">
                <a:moveTo>
                  <a:pt x="0" y="0"/>
                </a:moveTo>
                <a:lnTo>
                  <a:pt x="4993" y="21600"/>
                </a:lnTo>
                <a:lnTo>
                  <a:pt x="16607" y="21600"/>
                </a:lnTo>
                <a:lnTo>
                  <a:pt x="21600" y="0"/>
                </a:lnTo>
                <a:close/>
              </a:path>
            </a:pathLst>
          </a:custGeom>
          <a:gradFill rotWithShape="1">
            <a:gsLst>
              <a:gs pos="0">
                <a:schemeClr val="bg1"/>
              </a:gs>
              <a:gs pos="100000">
                <a:srgbClr val="CC99FF"/>
              </a:gs>
            </a:gsLst>
            <a:lin ang="5400000" scaled="1"/>
          </a:gradFill>
          <a:ln w="9525">
            <a:solidFill>
              <a:srgbClr val="DDDDDD"/>
            </a:solidFill>
            <a:miter lim="800000"/>
            <a:headEnd/>
            <a:tailEnd/>
          </a:ln>
          <a:effectLst/>
        </p:spPr>
        <p:txBody>
          <a:bodyPr wrap="none" lIns="62209" tIns="31105" rIns="62209" bIns="31105" anchor="ctr"/>
          <a:lstStyle/>
          <a:p>
            <a:pPr defTabSz="685800"/>
            <a:endParaRPr lang="en-US" sz="1875" kern="1200" dirty="0">
              <a:solidFill>
                <a:prstClr val="black"/>
              </a:solidFill>
              <a:ea typeface="+mn-ea"/>
              <a:cs typeface="+mn-cs"/>
            </a:endParaRPr>
          </a:p>
        </p:txBody>
      </p:sp>
      <p:sp>
        <p:nvSpPr>
          <p:cNvPr id="97" name="AutoShape 7"/>
          <p:cNvSpPr>
            <a:spLocks noChangeAspect="1" noChangeArrowheads="1"/>
          </p:cNvSpPr>
          <p:nvPr/>
        </p:nvSpPr>
        <p:spPr bwMode="auto">
          <a:xfrm flipV="1">
            <a:off x="3949920" y="901403"/>
            <a:ext cx="1451520" cy="625934"/>
          </a:xfrm>
          <a:custGeom>
            <a:avLst/>
            <a:gdLst>
              <a:gd name="G0" fmla="+- 7097 0 0"/>
              <a:gd name="G1" fmla="+- 21600 0 7097"/>
              <a:gd name="G2" fmla="*/ 7097 1 2"/>
              <a:gd name="G3" fmla="+- 21600 0 G2"/>
              <a:gd name="G4" fmla="+/ 7097 21600 2"/>
              <a:gd name="G5" fmla="+/ G1 0 2"/>
              <a:gd name="G6" fmla="*/ 21600 21600 7097"/>
              <a:gd name="G7" fmla="*/ G6 1 2"/>
              <a:gd name="G8" fmla="+- 21600 0 G7"/>
              <a:gd name="G9" fmla="*/ 21600 1 2"/>
              <a:gd name="G10" fmla="+- 7097 0 G9"/>
              <a:gd name="G11" fmla="?: G10 G8 0"/>
              <a:gd name="G12" fmla="?: G10 G7 21600"/>
              <a:gd name="T0" fmla="*/ 18051 w 21600"/>
              <a:gd name="T1" fmla="*/ 10800 h 21600"/>
              <a:gd name="T2" fmla="*/ 10800 w 21600"/>
              <a:gd name="T3" fmla="*/ 21600 h 21600"/>
              <a:gd name="T4" fmla="*/ 3549 w 21600"/>
              <a:gd name="T5" fmla="*/ 10800 h 21600"/>
              <a:gd name="T6" fmla="*/ 10800 w 21600"/>
              <a:gd name="T7" fmla="*/ 0 h 21600"/>
              <a:gd name="T8" fmla="*/ 5349 w 21600"/>
              <a:gd name="T9" fmla="*/ 5349 h 21600"/>
              <a:gd name="T10" fmla="*/ 16251 w 21600"/>
              <a:gd name="T11" fmla="*/ 16251 h 21600"/>
            </a:gdLst>
            <a:ahLst/>
            <a:cxnLst>
              <a:cxn ang="0">
                <a:pos x="T0" y="T1"/>
              </a:cxn>
              <a:cxn ang="0">
                <a:pos x="T2" y="T3"/>
              </a:cxn>
              <a:cxn ang="0">
                <a:pos x="T4" y="T5"/>
              </a:cxn>
              <a:cxn ang="0">
                <a:pos x="T6" y="T7"/>
              </a:cxn>
            </a:cxnLst>
            <a:rect l="T8" t="T9" r="T10" b="T11"/>
            <a:pathLst>
              <a:path w="21600" h="21600">
                <a:moveTo>
                  <a:pt x="0" y="0"/>
                </a:moveTo>
                <a:lnTo>
                  <a:pt x="7097" y="21600"/>
                </a:lnTo>
                <a:lnTo>
                  <a:pt x="14503" y="21600"/>
                </a:lnTo>
                <a:lnTo>
                  <a:pt x="21600" y="0"/>
                </a:lnTo>
                <a:close/>
              </a:path>
            </a:pathLst>
          </a:custGeom>
          <a:gradFill rotWithShape="1">
            <a:gsLst>
              <a:gs pos="0">
                <a:srgbClr val="99CCFF"/>
              </a:gs>
              <a:gs pos="100000">
                <a:schemeClr val="bg1"/>
              </a:gs>
            </a:gsLst>
            <a:lin ang="5400000" scaled="1"/>
          </a:gradFill>
          <a:ln w="9525">
            <a:solidFill>
              <a:srgbClr val="DDDDDD"/>
            </a:solidFill>
            <a:miter lim="800000"/>
            <a:headEnd/>
            <a:tailEnd/>
          </a:ln>
          <a:effectLst/>
        </p:spPr>
        <p:txBody>
          <a:bodyPr wrap="none" lIns="62209" tIns="31105" rIns="62209" bIns="31105" anchor="ctr"/>
          <a:lstStyle/>
          <a:p>
            <a:pPr defTabSz="685800"/>
            <a:endParaRPr lang="en-US" sz="1875" kern="1200" dirty="0">
              <a:solidFill>
                <a:prstClr val="black"/>
              </a:solidFill>
              <a:ea typeface="+mn-ea"/>
              <a:cs typeface="+mn-cs"/>
            </a:endParaRPr>
          </a:p>
        </p:txBody>
      </p:sp>
      <p:sp>
        <p:nvSpPr>
          <p:cNvPr id="98" name="AutoShape 8"/>
          <p:cNvSpPr>
            <a:spLocks noChangeAspect="1" noChangeArrowheads="1"/>
          </p:cNvSpPr>
          <p:nvPr/>
        </p:nvSpPr>
        <p:spPr bwMode="auto">
          <a:xfrm>
            <a:off x="4934880" y="1379304"/>
            <a:ext cx="330104" cy="127695"/>
          </a:xfrm>
          <a:prstGeom prst="roundRect">
            <a:avLst>
              <a:gd name="adj" fmla="val 16667"/>
            </a:avLst>
          </a:prstGeom>
          <a:solidFill>
            <a:schemeClr val="accent1"/>
          </a:solidFill>
          <a:ln w="9525">
            <a:solidFill>
              <a:schemeClr val="bg2"/>
            </a:solidFill>
            <a:round/>
            <a:headEnd/>
            <a:tailEnd/>
          </a:ln>
          <a:effectLst/>
        </p:spPr>
        <p:txBody>
          <a:bodyPr wrap="square" lIns="0" tIns="0" rIns="0" bIns="0" anchor="ctr">
            <a:spAutoFit/>
          </a:bodyPr>
          <a:lstStyle/>
          <a:p>
            <a:pPr algn="ctr" defTabSz="2840442"/>
            <a:r>
              <a:rPr lang="en-US" sz="750" kern="1200" dirty="0">
                <a:solidFill>
                  <a:prstClr val="black"/>
                </a:solidFill>
                <a:ea typeface="+mn-ea"/>
                <a:cs typeface="+mn-cs"/>
              </a:rPr>
              <a:t>Length</a:t>
            </a:r>
            <a:endParaRPr lang="en-US" sz="750" kern="1200" dirty="0">
              <a:solidFill>
                <a:prstClr val="black"/>
              </a:solidFill>
              <a:ea typeface="+mn-ea"/>
              <a:cs typeface="+mn-cs"/>
            </a:endParaRPr>
          </a:p>
        </p:txBody>
      </p:sp>
      <p:sp>
        <p:nvSpPr>
          <p:cNvPr id="99" name="AutoShape 9"/>
          <p:cNvSpPr>
            <a:spLocks noChangeAspect="1" noChangeArrowheads="1"/>
          </p:cNvSpPr>
          <p:nvPr/>
        </p:nvSpPr>
        <p:spPr bwMode="auto">
          <a:xfrm>
            <a:off x="3949920" y="1275614"/>
            <a:ext cx="428112" cy="127695"/>
          </a:xfrm>
          <a:prstGeom prst="roundRect">
            <a:avLst>
              <a:gd name="adj" fmla="val 16667"/>
            </a:avLst>
          </a:prstGeom>
          <a:solidFill>
            <a:schemeClr val="bg1"/>
          </a:solidFill>
          <a:ln w="9525">
            <a:solidFill>
              <a:schemeClr val="bg2"/>
            </a:solidFill>
            <a:round/>
            <a:headEnd/>
            <a:tailEnd/>
          </a:ln>
          <a:effectLst/>
        </p:spPr>
        <p:txBody>
          <a:bodyPr wrap="square" lIns="0" tIns="0" rIns="0" bIns="0" anchor="ctr">
            <a:spAutoFit/>
          </a:bodyPr>
          <a:lstStyle/>
          <a:p>
            <a:pPr algn="ctr" defTabSz="2840442"/>
            <a:r>
              <a:rPr lang="en-US" sz="750" kern="1200" dirty="0">
                <a:solidFill>
                  <a:prstClr val="black"/>
                </a:solidFill>
                <a:ea typeface="+mn-ea"/>
                <a:cs typeface="+mn-cs"/>
              </a:rPr>
              <a:t>Multiplier</a:t>
            </a:r>
            <a:endParaRPr lang="en-US" sz="750" kern="1200" dirty="0">
              <a:solidFill>
                <a:prstClr val="black"/>
              </a:solidFill>
              <a:ea typeface="+mn-ea"/>
              <a:cs typeface="+mn-cs"/>
            </a:endParaRPr>
          </a:p>
        </p:txBody>
      </p:sp>
      <p:sp>
        <p:nvSpPr>
          <p:cNvPr id="100" name="AutoShape 11"/>
          <p:cNvSpPr>
            <a:spLocks noChangeAspect="1" noChangeArrowheads="1"/>
          </p:cNvSpPr>
          <p:nvPr/>
        </p:nvSpPr>
        <p:spPr bwMode="auto">
          <a:xfrm>
            <a:off x="4416480" y="757159"/>
            <a:ext cx="480688" cy="140464"/>
          </a:xfrm>
          <a:prstGeom prst="roundRect">
            <a:avLst>
              <a:gd name="adj" fmla="val 16667"/>
            </a:avLst>
          </a:prstGeom>
          <a:solidFill>
            <a:srgbClr val="66CCFF"/>
          </a:solidFill>
          <a:ln w="9525">
            <a:solidFill>
              <a:schemeClr val="bg2"/>
            </a:solidFill>
            <a:round/>
            <a:headEnd/>
            <a:tailEnd/>
          </a:ln>
          <a:effectLst/>
        </p:spPr>
        <p:txBody>
          <a:bodyPr wrap="square" lIns="0" tIns="0" rIns="0" bIns="0" anchor="ctr">
            <a:spAutoFit/>
          </a:bodyPr>
          <a:lstStyle/>
          <a:p>
            <a:pPr algn="ctr" defTabSz="2840442"/>
            <a:r>
              <a:rPr lang="en-US" sz="825" kern="1200" dirty="0">
                <a:solidFill>
                  <a:prstClr val="black"/>
                </a:solidFill>
                <a:ea typeface="+mn-ea"/>
                <a:cs typeface="+mn-cs"/>
              </a:rPr>
              <a:t>Quantity</a:t>
            </a:r>
            <a:endParaRPr lang="en-US" sz="825" kern="1200" dirty="0">
              <a:solidFill>
                <a:prstClr val="black"/>
              </a:solidFill>
              <a:ea typeface="+mn-ea"/>
              <a:cs typeface="+mn-cs"/>
            </a:endParaRPr>
          </a:p>
        </p:txBody>
      </p:sp>
      <p:cxnSp>
        <p:nvCxnSpPr>
          <p:cNvPr id="101" name="AutoShape 13"/>
          <p:cNvCxnSpPr>
            <a:cxnSpLocks noChangeAspect="1" noChangeShapeType="1"/>
            <a:stCxn id="100" idx="2"/>
            <a:endCxn id="99" idx="0"/>
          </p:cNvCxnSpPr>
          <p:nvPr/>
        </p:nvCxnSpPr>
        <p:spPr bwMode="auto">
          <a:xfrm rot="5400000">
            <a:off x="4221406" y="840195"/>
            <a:ext cx="377990" cy="492848"/>
          </a:xfrm>
          <a:prstGeom prst="straightConnector1">
            <a:avLst/>
          </a:prstGeom>
          <a:noFill/>
          <a:ln w="9525">
            <a:solidFill>
              <a:schemeClr val="tx1"/>
            </a:solidFill>
            <a:round/>
            <a:headEnd/>
            <a:tailEnd type="triangle" w="med" len="med"/>
          </a:ln>
          <a:effectLst/>
        </p:spPr>
      </p:cxnSp>
      <p:cxnSp>
        <p:nvCxnSpPr>
          <p:cNvPr id="102" name="AutoShape 15"/>
          <p:cNvCxnSpPr>
            <a:cxnSpLocks noChangeAspect="1" noChangeShapeType="1"/>
            <a:stCxn id="98" idx="2"/>
            <a:endCxn id="109" idx="0"/>
          </p:cNvCxnSpPr>
          <p:nvPr/>
        </p:nvCxnSpPr>
        <p:spPr bwMode="auto">
          <a:xfrm rot="16200000" flipH="1">
            <a:off x="5189496" y="1417434"/>
            <a:ext cx="200513" cy="379642"/>
          </a:xfrm>
          <a:prstGeom prst="straightConnector1">
            <a:avLst/>
          </a:prstGeom>
          <a:noFill/>
          <a:ln w="9525">
            <a:solidFill>
              <a:schemeClr val="tx1"/>
            </a:solidFill>
            <a:prstDash val="dash"/>
            <a:round/>
            <a:headEnd/>
            <a:tailEnd type="triangle" w="med" len="med"/>
          </a:ln>
          <a:effectLst/>
        </p:spPr>
      </p:cxnSp>
      <p:sp>
        <p:nvSpPr>
          <p:cNvPr id="103" name="Text Box 16"/>
          <p:cNvSpPr txBox="1">
            <a:spLocks noChangeAspect="1" noChangeArrowheads="1"/>
          </p:cNvSpPr>
          <p:nvPr/>
        </p:nvSpPr>
        <p:spPr bwMode="auto">
          <a:xfrm>
            <a:off x="4730488" y="1529127"/>
            <a:ext cx="488271" cy="126958"/>
          </a:xfrm>
          <a:prstGeom prst="rect">
            <a:avLst/>
          </a:prstGeom>
          <a:noFill/>
          <a:ln w="9525">
            <a:noFill/>
            <a:miter lim="800000"/>
            <a:headEnd/>
            <a:tailEnd/>
          </a:ln>
          <a:effectLst/>
        </p:spPr>
        <p:txBody>
          <a:bodyPr wrap="square" lIns="0" tIns="0" rIns="0" bIns="0">
            <a:spAutoFit/>
          </a:bodyPr>
          <a:lstStyle/>
          <a:p>
            <a:pPr defTabSz="2840442"/>
            <a:r>
              <a:rPr lang="en-US" sz="825" kern="1200" dirty="0">
                <a:solidFill>
                  <a:prstClr val="black"/>
                </a:solidFill>
                <a:ea typeface="+mn-ea"/>
                <a:cs typeface="+mn-cs"/>
              </a:rPr>
              <a:t>Concepts</a:t>
            </a:r>
            <a:endParaRPr lang="en-US" sz="825" kern="1200" dirty="0">
              <a:solidFill>
                <a:prstClr val="black"/>
              </a:solidFill>
              <a:ea typeface="+mn-ea"/>
              <a:cs typeface="+mn-cs"/>
            </a:endParaRPr>
          </a:p>
        </p:txBody>
      </p:sp>
      <p:sp>
        <p:nvSpPr>
          <p:cNvPr id="104" name="AutoShape 17"/>
          <p:cNvSpPr>
            <a:spLocks noChangeAspect="1" noChangeArrowheads="1"/>
          </p:cNvSpPr>
          <p:nvPr/>
        </p:nvSpPr>
        <p:spPr bwMode="auto">
          <a:xfrm flipV="1">
            <a:off x="3638880" y="1897759"/>
            <a:ext cx="2239503" cy="252560"/>
          </a:xfrm>
          <a:custGeom>
            <a:avLst/>
            <a:gdLst>
              <a:gd name="G0" fmla="+- 1369 0 0"/>
              <a:gd name="G1" fmla="+- 21600 0 1369"/>
              <a:gd name="G2" fmla="*/ 1369 1 2"/>
              <a:gd name="G3" fmla="+- 21600 0 G2"/>
              <a:gd name="G4" fmla="+/ 1369 21600 2"/>
              <a:gd name="G5" fmla="+/ G1 0 2"/>
              <a:gd name="G6" fmla="*/ 21600 21600 1369"/>
              <a:gd name="G7" fmla="*/ G6 1 2"/>
              <a:gd name="G8" fmla="+- 21600 0 G7"/>
              <a:gd name="G9" fmla="*/ 21600 1 2"/>
              <a:gd name="G10" fmla="+- 1369 0 G9"/>
              <a:gd name="G11" fmla="?: G10 G8 0"/>
              <a:gd name="G12" fmla="?: G10 G7 21600"/>
              <a:gd name="T0" fmla="*/ 20915 w 21600"/>
              <a:gd name="T1" fmla="*/ 10800 h 21600"/>
              <a:gd name="T2" fmla="*/ 10800 w 21600"/>
              <a:gd name="T3" fmla="*/ 21600 h 21600"/>
              <a:gd name="T4" fmla="*/ 685 w 21600"/>
              <a:gd name="T5" fmla="*/ 10800 h 21600"/>
              <a:gd name="T6" fmla="*/ 10800 w 21600"/>
              <a:gd name="T7" fmla="*/ 0 h 21600"/>
              <a:gd name="T8" fmla="*/ 2485 w 21600"/>
              <a:gd name="T9" fmla="*/ 2485 h 21600"/>
              <a:gd name="T10" fmla="*/ 19115 w 21600"/>
              <a:gd name="T11" fmla="*/ 19115 h 21600"/>
            </a:gdLst>
            <a:ahLst/>
            <a:cxnLst>
              <a:cxn ang="0">
                <a:pos x="T0" y="T1"/>
              </a:cxn>
              <a:cxn ang="0">
                <a:pos x="T2" y="T3"/>
              </a:cxn>
              <a:cxn ang="0">
                <a:pos x="T4" y="T5"/>
              </a:cxn>
              <a:cxn ang="0">
                <a:pos x="T6" y="T7"/>
              </a:cxn>
            </a:cxnLst>
            <a:rect l="T8" t="T9" r="T10" b="T11"/>
            <a:pathLst>
              <a:path w="21600" h="21600">
                <a:moveTo>
                  <a:pt x="0" y="0"/>
                </a:moveTo>
                <a:lnTo>
                  <a:pt x="1369" y="21600"/>
                </a:lnTo>
                <a:lnTo>
                  <a:pt x="20231" y="21600"/>
                </a:lnTo>
                <a:lnTo>
                  <a:pt x="21600" y="0"/>
                </a:lnTo>
                <a:close/>
              </a:path>
            </a:pathLst>
          </a:custGeom>
          <a:gradFill rotWithShape="1">
            <a:gsLst>
              <a:gs pos="0">
                <a:srgbClr val="808000"/>
              </a:gs>
              <a:gs pos="100000">
                <a:srgbClr val="CCFF99"/>
              </a:gs>
            </a:gsLst>
            <a:lin ang="5400000" scaled="1"/>
          </a:gradFill>
          <a:ln w="9525">
            <a:solidFill>
              <a:srgbClr val="DDDDDD"/>
            </a:solidFill>
            <a:miter lim="800000"/>
            <a:headEnd/>
            <a:tailEnd/>
          </a:ln>
          <a:effectLst/>
        </p:spPr>
        <p:txBody>
          <a:bodyPr wrap="none" lIns="62209" tIns="31105" rIns="62209" bIns="31105" anchor="ctr"/>
          <a:lstStyle/>
          <a:p>
            <a:pPr defTabSz="685800"/>
            <a:endParaRPr lang="en-US" sz="1875" kern="1200" dirty="0">
              <a:solidFill>
                <a:prstClr val="black"/>
              </a:solidFill>
              <a:ea typeface="+mn-ea"/>
              <a:cs typeface="+mn-cs"/>
            </a:endParaRPr>
          </a:p>
        </p:txBody>
      </p:sp>
      <p:sp>
        <p:nvSpPr>
          <p:cNvPr id="105" name="Text Box 18"/>
          <p:cNvSpPr txBox="1">
            <a:spLocks noChangeAspect="1" noChangeArrowheads="1"/>
          </p:cNvSpPr>
          <p:nvPr/>
        </p:nvSpPr>
        <p:spPr bwMode="auto">
          <a:xfrm>
            <a:off x="5098690" y="1800122"/>
            <a:ext cx="236913" cy="115416"/>
          </a:xfrm>
          <a:prstGeom prst="rect">
            <a:avLst/>
          </a:prstGeom>
          <a:noFill/>
          <a:ln w="9525">
            <a:noFill/>
            <a:miter lim="800000"/>
            <a:headEnd/>
            <a:tailEnd/>
          </a:ln>
          <a:effectLst/>
        </p:spPr>
        <p:txBody>
          <a:bodyPr wrap="square" lIns="0" tIns="0" rIns="0" bIns="0">
            <a:spAutoFit/>
          </a:bodyPr>
          <a:lstStyle/>
          <a:p>
            <a:pPr defTabSz="2840442"/>
            <a:r>
              <a:rPr lang="en-US" sz="750" kern="1200" dirty="0">
                <a:solidFill>
                  <a:prstClr val="black"/>
                </a:solidFill>
                <a:ea typeface="+mn-ea"/>
                <a:cs typeface="+mn-cs"/>
              </a:rPr>
              <a:t>Units</a:t>
            </a:r>
            <a:endParaRPr lang="en-US" sz="750" kern="1200" dirty="0">
              <a:solidFill>
                <a:prstClr val="black"/>
              </a:solidFill>
              <a:ea typeface="+mn-ea"/>
              <a:cs typeface="+mn-cs"/>
            </a:endParaRPr>
          </a:p>
        </p:txBody>
      </p:sp>
      <p:sp>
        <p:nvSpPr>
          <p:cNvPr id="108" name="AutoShape 20"/>
          <p:cNvSpPr>
            <a:spLocks noChangeAspect="1" noChangeArrowheads="1"/>
          </p:cNvSpPr>
          <p:nvPr/>
        </p:nvSpPr>
        <p:spPr bwMode="auto">
          <a:xfrm>
            <a:off x="3899193" y="1800458"/>
            <a:ext cx="258087" cy="114925"/>
          </a:xfrm>
          <a:prstGeom prst="roundRect">
            <a:avLst>
              <a:gd name="adj" fmla="val 16667"/>
            </a:avLst>
          </a:prstGeom>
          <a:solidFill>
            <a:schemeClr val="accent2"/>
          </a:solidFill>
          <a:ln w="9525">
            <a:solidFill>
              <a:schemeClr val="bg2"/>
            </a:solidFill>
            <a:round/>
            <a:headEnd/>
            <a:tailEnd/>
          </a:ln>
          <a:effectLst/>
        </p:spPr>
        <p:txBody>
          <a:bodyPr wrap="square" lIns="0" tIns="0" rIns="0" bIns="0" anchor="ctr">
            <a:spAutoFit/>
          </a:bodyPr>
          <a:lstStyle/>
          <a:p>
            <a:pPr algn="ctr" defTabSz="2840442"/>
            <a:r>
              <a:rPr lang="en-US" sz="675" kern="1200" dirty="0">
                <a:solidFill>
                  <a:prstClr val="white"/>
                </a:solidFill>
                <a:ea typeface="+mn-ea"/>
                <a:cs typeface="+mn-cs"/>
              </a:rPr>
              <a:t>gram</a:t>
            </a:r>
            <a:endParaRPr lang="en-US" sz="675" kern="1200" dirty="0">
              <a:solidFill>
                <a:prstClr val="white"/>
              </a:solidFill>
              <a:ea typeface="+mn-ea"/>
              <a:cs typeface="+mn-cs"/>
            </a:endParaRPr>
          </a:p>
        </p:txBody>
      </p:sp>
      <p:sp>
        <p:nvSpPr>
          <p:cNvPr id="109" name="AutoShape 21"/>
          <p:cNvSpPr>
            <a:spLocks noChangeAspect="1" noChangeArrowheads="1"/>
          </p:cNvSpPr>
          <p:nvPr/>
        </p:nvSpPr>
        <p:spPr bwMode="auto">
          <a:xfrm>
            <a:off x="5349601" y="1707512"/>
            <a:ext cx="259946" cy="114925"/>
          </a:xfrm>
          <a:prstGeom prst="roundRect">
            <a:avLst>
              <a:gd name="adj" fmla="val 16667"/>
            </a:avLst>
          </a:prstGeom>
          <a:solidFill>
            <a:schemeClr val="accent2"/>
          </a:solidFill>
          <a:ln w="9525">
            <a:solidFill>
              <a:schemeClr val="bg2"/>
            </a:solidFill>
            <a:round/>
            <a:headEnd/>
            <a:tailEnd/>
          </a:ln>
          <a:effectLst/>
        </p:spPr>
        <p:txBody>
          <a:bodyPr wrap="square" lIns="0" tIns="0" rIns="0" bIns="0" anchor="ctr">
            <a:spAutoFit/>
          </a:bodyPr>
          <a:lstStyle/>
          <a:p>
            <a:pPr algn="ctr" defTabSz="2840442"/>
            <a:r>
              <a:rPr lang="en-US" sz="675" kern="1200" dirty="0">
                <a:solidFill>
                  <a:prstClr val="white"/>
                </a:solidFill>
                <a:ea typeface="+mn-ea"/>
                <a:cs typeface="+mn-cs"/>
              </a:rPr>
              <a:t>meter</a:t>
            </a:r>
            <a:endParaRPr lang="en-US" sz="675" kern="1200" dirty="0">
              <a:solidFill>
                <a:prstClr val="white"/>
              </a:solidFill>
              <a:ea typeface="+mn-ea"/>
              <a:cs typeface="+mn-cs"/>
            </a:endParaRPr>
          </a:p>
        </p:txBody>
      </p:sp>
      <p:sp>
        <p:nvSpPr>
          <p:cNvPr id="110" name="AutoShape 22"/>
          <p:cNvSpPr>
            <a:spLocks noChangeAspect="1" noChangeArrowheads="1"/>
          </p:cNvSpPr>
          <p:nvPr/>
        </p:nvSpPr>
        <p:spPr bwMode="auto">
          <a:xfrm>
            <a:off x="3810907" y="2010786"/>
            <a:ext cx="103004" cy="113920"/>
          </a:xfrm>
          <a:prstGeom prst="roundRect">
            <a:avLst>
              <a:gd name="adj" fmla="val 16667"/>
            </a:avLst>
          </a:prstGeom>
          <a:solidFill>
            <a:srgbClr val="CCECFF"/>
          </a:solidFill>
          <a:ln w="9525">
            <a:solidFill>
              <a:schemeClr val="bg2"/>
            </a:solidFill>
            <a:round/>
            <a:headEnd/>
            <a:tailEnd/>
          </a:ln>
          <a:effectLst/>
        </p:spPr>
        <p:txBody>
          <a:bodyPr wrap="square" lIns="0" tIns="0" rIns="0" bIns="0" anchor="ctr">
            <a:spAutoFit/>
          </a:bodyPr>
          <a:lstStyle/>
          <a:p>
            <a:pPr defTabSz="2840442"/>
            <a:r>
              <a:rPr lang="en-US" sz="675" kern="1200" dirty="0">
                <a:solidFill>
                  <a:prstClr val="black"/>
                </a:solidFill>
                <a:ea typeface="+mn-ea"/>
                <a:cs typeface="+mn-cs"/>
              </a:rPr>
              <a:t> g</a:t>
            </a:r>
            <a:endParaRPr lang="en-US" sz="675" kern="1200" dirty="0">
              <a:solidFill>
                <a:prstClr val="black"/>
              </a:solidFill>
              <a:ea typeface="+mn-ea"/>
              <a:cs typeface="+mn-cs"/>
            </a:endParaRPr>
          </a:p>
        </p:txBody>
      </p:sp>
      <p:cxnSp>
        <p:nvCxnSpPr>
          <p:cNvPr id="111" name="AutoShape 23"/>
          <p:cNvCxnSpPr>
            <a:cxnSpLocks noChangeAspect="1" noChangeShapeType="1"/>
            <a:stCxn id="108" idx="2"/>
            <a:endCxn id="110" idx="0"/>
          </p:cNvCxnSpPr>
          <p:nvPr/>
        </p:nvCxnSpPr>
        <p:spPr bwMode="auto">
          <a:xfrm rot="5400000">
            <a:off x="3897621" y="1880170"/>
            <a:ext cx="95404" cy="165828"/>
          </a:xfrm>
          <a:prstGeom prst="straightConnector1">
            <a:avLst/>
          </a:prstGeom>
          <a:noFill/>
          <a:ln w="9525">
            <a:solidFill>
              <a:schemeClr val="tx1"/>
            </a:solidFill>
            <a:prstDash val="sysDot"/>
            <a:round/>
            <a:headEnd/>
            <a:tailEnd type="triangle" w="med" len="med"/>
          </a:ln>
          <a:effectLst/>
        </p:spPr>
      </p:cxnSp>
      <p:sp>
        <p:nvSpPr>
          <p:cNvPr id="112" name="AutoShape 25"/>
          <p:cNvSpPr>
            <a:spLocks noChangeAspect="1" noChangeArrowheads="1"/>
          </p:cNvSpPr>
          <p:nvPr/>
        </p:nvSpPr>
        <p:spPr bwMode="auto">
          <a:xfrm>
            <a:off x="5682097" y="1883115"/>
            <a:ext cx="95896" cy="124346"/>
          </a:xfrm>
          <a:prstGeom prst="roundRect">
            <a:avLst>
              <a:gd name="adj" fmla="val 16667"/>
            </a:avLst>
          </a:prstGeom>
          <a:solidFill>
            <a:srgbClr val="CCECFF"/>
          </a:solidFill>
          <a:ln w="9525">
            <a:solidFill>
              <a:schemeClr val="bg2"/>
            </a:solidFill>
            <a:round/>
            <a:headEnd/>
            <a:tailEnd/>
          </a:ln>
          <a:effectLst/>
        </p:spPr>
        <p:txBody>
          <a:bodyPr wrap="square" lIns="0" tIns="0" rIns="0" bIns="0" anchor="ctr">
            <a:spAutoFit/>
          </a:bodyPr>
          <a:lstStyle/>
          <a:p>
            <a:pPr defTabSz="2840442"/>
            <a:r>
              <a:rPr lang="en-US" sz="750" kern="1200" dirty="0">
                <a:solidFill>
                  <a:prstClr val="black"/>
                </a:solidFill>
                <a:ea typeface="+mn-ea"/>
                <a:cs typeface="+mn-cs"/>
              </a:rPr>
              <a:t>m</a:t>
            </a:r>
            <a:endParaRPr lang="en-US" sz="750" kern="1200" dirty="0">
              <a:solidFill>
                <a:prstClr val="black"/>
              </a:solidFill>
              <a:ea typeface="+mn-ea"/>
              <a:cs typeface="+mn-cs"/>
            </a:endParaRPr>
          </a:p>
        </p:txBody>
      </p:sp>
      <p:cxnSp>
        <p:nvCxnSpPr>
          <p:cNvPr id="113" name="AutoShape 26"/>
          <p:cNvCxnSpPr>
            <a:cxnSpLocks noChangeAspect="1" noChangeShapeType="1"/>
            <a:stCxn id="109" idx="2"/>
            <a:endCxn id="112" idx="0"/>
          </p:cNvCxnSpPr>
          <p:nvPr/>
        </p:nvCxnSpPr>
        <p:spPr bwMode="auto">
          <a:xfrm rot="16200000" flipH="1">
            <a:off x="5574470" y="1727539"/>
            <a:ext cx="60678" cy="250472"/>
          </a:xfrm>
          <a:prstGeom prst="straightConnector1">
            <a:avLst/>
          </a:prstGeom>
          <a:noFill/>
          <a:ln w="9525">
            <a:solidFill>
              <a:schemeClr val="tx1"/>
            </a:solidFill>
            <a:prstDash val="sysDot"/>
            <a:round/>
            <a:headEnd/>
            <a:tailEnd type="triangle" w="med" len="med"/>
          </a:ln>
          <a:effectLst/>
        </p:spPr>
      </p:cxnSp>
      <p:sp>
        <p:nvSpPr>
          <p:cNvPr id="118" name="AutoShape 27"/>
          <p:cNvSpPr>
            <a:spLocks noChangeAspect="1" noChangeArrowheads="1"/>
          </p:cNvSpPr>
          <p:nvPr/>
        </p:nvSpPr>
        <p:spPr bwMode="auto">
          <a:xfrm>
            <a:off x="4364640" y="1379304"/>
            <a:ext cx="334155" cy="127695"/>
          </a:xfrm>
          <a:prstGeom prst="roundRect">
            <a:avLst>
              <a:gd name="adj" fmla="val 16667"/>
            </a:avLst>
          </a:prstGeom>
          <a:solidFill>
            <a:schemeClr val="accent1"/>
          </a:solidFill>
          <a:ln w="9525">
            <a:solidFill>
              <a:schemeClr val="bg2"/>
            </a:solidFill>
            <a:round/>
            <a:headEnd/>
            <a:tailEnd/>
          </a:ln>
          <a:effectLst/>
        </p:spPr>
        <p:txBody>
          <a:bodyPr wrap="square" lIns="0" tIns="0" rIns="0" bIns="0" anchor="ctr">
            <a:spAutoFit/>
          </a:bodyPr>
          <a:lstStyle/>
          <a:p>
            <a:pPr algn="ctr" defTabSz="2840442"/>
            <a:r>
              <a:rPr lang="en-US" sz="750" kern="1200" dirty="0">
                <a:solidFill>
                  <a:prstClr val="black"/>
                </a:solidFill>
                <a:ea typeface="+mn-ea"/>
                <a:cs typeface="+mn-cs"/>
              </a:rPr>
              <a:t>Weight</a:t>
            </a:r>
            <a:endParaRPr lang="en-US" sz="750" kern="1200" dirty="0">
              <a:solidFill>
                <a:prstClr val="black"/>
              </a:solidFill>
              <a:ea typeface="+mn-ea"/>
              <a:cs typeface="+mn-cs"/>
            </a:endParaRPr>
          </a:p>
        </p:txBody>
      </p:sp>
      <p:cxnSp>
        <p:nvCxnSpPr>
          <p:cNvPr id="119" name="AutoShape 28"/>
          <p:cNvCxnSpPr>
            <a:cxnSpLocks noChangeAspect="1" noChangeShapeType="1"/>
            <a:stCxn id="118" idx="2"/>
            <a:endCxn id="108" idx="0"/>
          </p:cNvCxnSpPr>
          <p:nvPr/>
        </p:nvCxnSpPr>
        <p:spPr bwMode="auto">
          <a:xfrm rot="5400000">
            <a:off x="4133248" y="1401987"/>
            <a:ext cx="293459" cy="503481"/>
          </a:xfrm>
          <a:prstGeom prst="straightConnector1">
            <a:avLst/>
          </a:prstGeom>
          <a:noFill/>
          <a:ln w="9525">
            <a:solidFill>
              <a:schemeClr val="tx1"/>
            </a:solidFill>
            <a:prstDash val="dash"/>
            <a:round/>
            <a:headEnd/>
            <a:tailEnd type="triangle" w="med" len="med"/>
          </a:ln>
          <a:effectLst/>
        </p:spPr>
      </p:cxnSp>
      <p:sp>
        <p:nvSpPr>
          <p:cNvPr id="120" name="Text Box 36"/>
          <p:cNvSpPr txBox="1">
            <a:spLocks noChangeAspect="1" noChangeArrowheads="1"/>
          </p:cNvSpPr>
          <p:nvPr/>
        </p:nvSpPr>
        <p:spPr bwMode="auto">
          <a:xfrm>
            <a:off x="5365518" y="2051552"/>
            <a:ext cx="346702" cy="115416"/>
          </a:xfrm>
          <a:prstGeom prst="rect">
            <a:avLst/>
          </a:prstGeom>
          <a:noFill/>
          <a:ln w="9525">
            <a:noFill/>
            <a:miter lim="800000"/>
            <a:headEnd/>
            <a:tailEnd/>
          </a:ln>
          <a:effectLst/>
        </p:spPr>
        <p:txBody>
          <a:bodyPr wrap="square" lIns="0" tIns="0" rIns="0" bIns="0">
            <a:spAutoFit/>
          </a:bodyPr>
          <a:lstStyle/>
          <a:p>
            <a:pPr defTabSz="2840442"/>
            <a:r>
              <a:rPr lang="en-US" sz="750" kern="1200" dirty="0">
                <a:solidFill>
                  <a:prstClr val="black"/>
                </a:solidFill>
                <a:ea typeface="+mn-ea"/>
                <a:cs typeface="+mn-cs"/>
              </a:rPr>
              <a:t>Symbol</a:t>
            </a:r>
            <a:endParaRPr lang="en-US" sz="750" kern="1200" dirty="0">
              <a:solidFill>
                <a:prstClr val="black"/>
              </a:solidFill>
              <a:ea typeface="+mn-ea"/>
              <a:cs typeface="+mn-cs"/>
            </a:endParaRPr>
          </a:p>
        </p:txBody>
      </p:sp>
      <p:sp>
        <p:nvSpPr>
          <p:cNvPr id="121" name="AutoShape 50"/>
          <p:cNvSpPr>
            <a:spLocks noChangeAspect="1" noChangeArrowheads="1"/>
          </p:cNvSpPr>
          <p:nvPr/>
        </p:nvSpPr>
        <p:spPr bwMode="auto">
          <a:xfrm>
            <a:off x="4303291" y="1800688"/>
            <a:ext cx="287975" cy="114925"/>
          </a:xfrm>
          <a:prstGeom prst="roundRect">
            <a:avLst>
              <a:gd name="adj" fmla="val 16667"/>
            </a:avLst>
          </a:prstGeom>
          <a:solidFill>
            <a:schemeClr val="accent2"/>
          </a:solidFill>
          <a:ln w="9525">
            <a:solidFill>
              <a:schemeClr val="bg2"/>
            </a:solidFill>
            <a:round/>
            <a:headEnd/>
            <a:tailEnd/>
          </a:ln>
          <a:effectLst/>
        </p:spPr>
        <p:txBody>
          <a:bodyPr wrap="square" lIns="0" tIns="0" rIns="0" bIns="0" anchor="ctr">
            <a:spAutoFit/>
          </a:bodyPr>
          <a:lstStyle/>
          <a:p>
            <a:pPr algn="ctr" defTabSz="2840442"/>
            <a:r>
              <a:rPr lang="en-US" sz="675" kern="1200" dirty="0">
                <a:solidFill>
                  <a:prstClr val="white"/>
                </a:solidFill>
                <a:ea typeface="+mn-ea"/>
                <a:cs typeface="+mn-cs"/>
              </a:rPr>
              <a:t>stone</a:t>
            </a:r>
            <a:endParaRPr lang="en-US" sz="675" kern="1200" dirty="0">
              <a:solidFill>
                <a:prstClr val="white"/>
              </a:solidFill>
              <a:ea typeface="+mn-ea"/>
              <a:cs typeface="+mn-cs"/>
            </a:endParaRPr>
          </a:p>
        </p:txBody>
      </p:sp>
      <p:cxnSp>
        <p:nvCxnSpPr>
          <p:cNvPr id="122" name="AutoShape 51"/>
          <p:cNvCxnSpPr>
            <a:cxnSpLocks noChangeAspect="1" noChangeShapeType="1"/>
            <a:stCxn id="118" idx="2"/>
            <a:endCxn id="121" idx="0"/>
          </p:cNvCxnSpPr>
          <p:nvPr/>
        </p:nvCxnSpPr>
        <p:spPr bwMode="auto">
          <a:xfrm rot="5400000">
            <a:off x="4342655" y="1611624"/>
            <a:ext cx="293689" cy="84439"/>
          </a:xfrm>
          <a:prstGeom prst="straightConnector1">
            <a:avLst/>
          </a:prstGeom>
          <a:noFill/>
          <a:ln w="9525">
            <a:solidFill>
              <a:schemeClr val="tx1"/>
            </a:solidFill>
            <a:prstDash val="dash"/>
            <a:round/>
            <a:headEnd/>
            <a:tailEnd type="triangle" w="med" len="med"/>
          </a:ln>
          <a:effectLst/>
        </p:spPr>
      </p:cxnSp>
      <p:sp>
        <p:nvSpPr>
          <p:cNvPr id="123" name="AutoShape 52"/>
          <p:cNvSpPr>
            <a:spLocks noChangeAspect="1" noChangeArrowheads="1"/>
          </p:cNvSpPr>
          <p:nvPr/>
        </p:nvSpPr>
        <p:spPr bwMode="auto">
          <a:xfrm>
            <a:off x="4339199" y="1979674"/>
            <a:ext cx="108525" cy="113920"/>
          </a:xfrm>
          <a:prstGeom prst="roundRect">
            <a:avLst>
              <a:gd name="adj" fmla="val 16667"/>
            </a:avLst>
          </a:prstGeom>
          <a:solidFill>
            <a:srgbClr val="CCECFF"/>
          </a:solidFill>
          <a:ln w="9525">
            <a:solidFill>
              <a:schemeClr val="bg2"/>
            </a:solidFill>
            <a:round/>
            <a:headEnd/>
            <a:tailEnd/>
          </a:ln>
          <a:effectLst/>
        </p:spPr>
        <p:txBody>
          <a:bodyPr wrap="square" lIns="0" tIns="0" rIns="0" bIns="0" anchor="ctr">
            <a:spAutoFit/>
          </a:bodyPr>
          <a:lstStyle/>
          <a:p>
            <a:pPr defTabSz="2840442"/>
            <a:r>
              <a:rPr lang="en-US" sz="675" kern="1200" dirty="0">
                <a:solidFill>
                  <a:prstClr val="black"/>
                </a:solidFill>
                <a:ea typeface="+mn-ea"/>
                <a:cs typeface="+mn-cs"/>
              </a:rPr>
              <a:t>St </a:t>
            </a:r>
            <a:endParaRPr lang="en-US" sz="675" kern="1200" dirty="0">
              <a:solidFill>
                <a:prstClr val="black"/>
              </a:solidFill>
              <a:ea typeface="+mn-ea"/>
              <a:cs typeface="+mn-cs"/>
            </a:endParaRPr>
          </a:p>
        </p:txBody>
      </p:sp>
      <p:cxnSp>
        <p:nvCxnSpPr>
          <p:cNvPr id="124" name="AutoShape 53"/>
          <p:cNvCxnSpPr>
            <a:cxnSpLocks noChangeAspect="1" noChangeShapeType="1"/>
            <a:stCxn id="121" idx="2"/>
            <a:endCxn id="123" idx="0"/>
          </p:cNvCxnSpPr>
          <p:nvPr/>
        </p:nvCxnSpPr>
        <p:spPr bwMode="auto">
          <a:xfrm rot="5400000">
            <a:off x="4388339" y="1920735"/>
            <a:ext cx="64062" cy="53818"/>
          </a:xfrm>
          <a:prstGeom prst="straightConnector1">
            <a:avLst/>
          </a:prstGeom>
          <a:noFill/>
          <a:ln w="9525">
            <a:solidFill>
              <a:schemeClr val="tx1"/>
            </a:solidFill>
            <a:prstDash val="sysDot"/>
            <a:round/>
            <a:headEnd/>
            <a:tailEnd type="triangle" w="med" len="med"/>
          </a:ln>
          <a:effectLst/>
        </p:spPr>
      </p:cxnSp>
      <p:sp>
        <p:nvSpPr>
          <p:cNvPr id="125" name="AutoShape 69"/>
          <p:cNvSpPr>
            <a:spLocks noChangeAspect="1" noChangeArrowheads="1"/>
          </p:cNvSpPr>
          <p:nvPr/>
        </p:nvSpPr>
        <p:spPr bwMode="auto">
          <a:xfrm>
            <a:off x="4682273" y="1793378"/>
            <a:ext cx="271873" cy="114925"/>
          </a:xfrm>
          <a:prstGeom prst="roundRect">
            <a:avLst>
              <a:gd name="adj" fmla="val 16667"/>
            </a:avLst>
          </a:prstGeom>
          <a:solidFill>
            <a:schemeClr val="accent2"/>
          </a:solidFill>
          <a:ln w="9525">
            <a:solidFill>
              <a:schemeClr val="bg2"/>
            </a:solidFill>
            <a:round/>
            <a:headEnd/>
            <a:tailEnd/>
          </a:ln>
          <a:effectLst/>
        </p:spPr>
        <p:txBody>
          <a:bodyPr wrap="square" lIns="0" tIns="0" rIns="0" bIns="0" anchor="ctr">
            <a:spAutoFit/>
          </a:bodyPr>
          <a:lstStyle/>
          <a:p>
            <a:pPr algn="ctr" defTabSz="2840442"/>
            <a:r>
              <a:rPr lang="en-US" sz="675" kern="1200" dirty="0">
                <a:solidFill>
                  <a:prstClr val="white"/>
                </a:solidFill>
                <a:ea typeface="+mn-ea"/>
                <a:cs typeface="+mn-cs"/>
              </a:rPr>
              <a:t>pound</a:t>
            </a:r>
            <a:endParaRPr lang="en-US" sz="675" kern="1200" dirty="0">
              <a:solidFill>
                <a:prstClr val="white"/>
              </a:solidFill>
              <a:ea typeface="+mn-ea"/>
              <a:cs typeface="+mn-cs"/>
            </a:endParaRPr>
          </a:p>
        </p:txBody>
      </p:sp>
      <p:cxnSp>
        <p:nvCxnSpPr>
          <p:cNvPr id="126" name="AutoShape 70"/>
          <p:cNvCxnSpPr>
            <a:cxnSpLocks noChangeAspect="1" noChangeShapeType="1"/>
            <a:stCxn id="118" idx="2"/>
            <a:endCxn id="125" idx="0"/>
          </p:cNvCxnSpPr>
          <p:nvPr/>
        </p:nvCxnSpPr>
        <p:spPr bwMode="auto">
          <a:xfrm rot="16200000" flipH="1">
            <a:off x="4531774" y="1506942"/>
            <a:ext cx="286379" cy="286492"/>
          </a:xfrm>
          <a:prstGeom prst="straightConnector1">
            <a:avLst/>
          </a:prstGeom>
          <a:noFill/>
          <a:ln w="9525">
            <a:solidFill>
              <a:schemeClr val="tx1"/>
            </a:solidFill>
            <a:prstDash val="dash"/>
            <a:round/>
            <a:headEnd/>
            <a:tailEnd type="triangle" w="med" len="med"/>
          </a:ln>
          <a:effectLst/>
        </p:spPr>
      </p:cxnSp>
      <p:sp>
        <p:nvSpPr>
          <p:cNvPr id="127" name="AutoShape 71"/>
          <p:cNvSpPr>
            <a:spLocks noChangeAspect="1" noChangeArrowheads="1"/>
          </p:cNvSpPr>
          <p:nvPr/>
        </p:nvSpPr>
        <p:spPr bwMode="auto">
          <a:xfrm>
            <a:off x="4648079" y="1991580"/>
            <a:ext cx="103004" cy="113920"/>
          </a:xfrm>
          <a:prstGeom prst="roundRect">
            <a:avLst>
              <a:gd name="adj" fmla="val 16667"/>
            </a:avLst>
          </a:prstGeom>
          <a:solidFill>
            <a:srgbClr val="CCECFF"/>
          </a:solidFill>
          <a:ln w="9525">
            <a:solidFill>
              <a:schemeClr val="bg2"/>
            </a:solidFill>
            <a:round/>
            <a:headEnd/>
            <a:tailEnd/>
          </a:ln>
          <a:effectLst/>
        </p:spPr>
        <p:txBody>
          <a:bodyPr wrap="square" lIns="0" tIns="0" rIns="0" bIns="0" anchor="ctr">
            <a:spAutoFit/>
          </a:bodyPr>
          <a:lstStyle/>
          <a:p>
            <a:pPr defTabSz="2840442"/>
            <a:r>
              <a:rPr lang="en-US" sz="675" kern="1200" dirty="0">
                <a:solidFill>
                  <a:prstClr val="black"/>
                </a:solidFill>
                <a:ea typeface="+mn-ea"/>
                <a:cs typeface="+mn-cs"/>
              </a:rPr>
              <a:t> lb</a:t>
            </a:r>
            <a:endParaRPr lang="en-US" sz="675" kern="1200" dirty="0">
              <a:solidFill>
                <a:prstClr val="black"/>
              </a:solidFill>
              <a:ea typeface="+mn-ea"/>
              <a:cs typeface="+mn-cs"/>
            </a:endParaRPr>
          </a:p>
        </p:txBody>
      </p:sp>
      <p:cxnSp>
        <p:nvCxnSpPr>
          <p:cNvPr id="128" name="AutoShape 72"/>
          <p:cNvCxnSpPr>
            <a:cxnSpLocks noChangeAspect="1" noChangeShapeType="1"/>
            <a:stCxn id="125" idx="2"/>
            <a:endCxn id="127" idx="0"/>
          </p:cNvCxnSpPr>
          <p:nvPr/>
        </p:nvCxnSpPr>
        <p:spPr bwMode="auto">
          <a:xfrm rot="5400000">
            <a:off x="4717256" y="1890628"/>
            <a:ext cx="83279" cy="118628"/>
          </a:xfrm>
          <a:prstGeom prst="straightConnector1">
            <a:avLst/>
          </a:prstGeom>
          <a:noFill/>
          <a:ln w="9525">
            <a:solidFill>
              <a:schemeClr val="tx1"/>
            </a:solidFill>
            <a:prstDash val="sysDot"/>
            <a:round/>
            <a:headEnd/>
            <a:tailEnd type="triangle" w="med" len="med"/>
          </a:ln>
          <a:effectLst/>
        </p:spPr>
      </p:cxnSp>
      <p:cxnSp>
        <p:nvCxnSpPr>
          <p:cNvPr id="129" name="AutoShape 13"/>
          <p:cNvCxnSpPr>
            <a:cxnSpLocks noChangeAspect="1" noChangeShapeType="1"/>
            <a:stCxn id="100" idx="2"/>
            <a:endCxn id="98" idx="0"/>
          </p:cNvCxnSpPr>
          <p:nvPr/>
        </p:nvCxnSpPr>
        <p:spPr bwMode="auto">
          <a:xfrm rot="16200000" flipH="1">
            <a:off x="4637538" y="916909"/>
            <a:ext cx="481681" cy="443108"/>
          </a:xfrm>
          <a:prstGeom prst="straightConnector1">
            <a:avLst/>
          </a:prstGeom>
          <a:noFill/>
          <a:ln w="9525">
            <a:solidFill>
              <a:schemeClr val="tx1"/>
            </a:solidFill>
            <a:round/>
            <a:headEnd/>
            <a:tailEnd type="triangle" w="med" len="med"/>
          </a:ln>
          <a:effectLst/>
        </p:spPr>
      </p:cxnSp>
      <p:cxnSp>
        <p:nvCxnSpPr>
          <p:cNvPr id="130" name="AutoShape 13"/>
          <p:cNvCxnSpPr>
            <a:cxnSpLocks noChangeAspect="1" noChangeShapeType="1"/>
            <a:stCxn id="100" idx="2"/>
            <a:endCxn id="118" idx="0"/>
          </p:cNvCxnSpPr>
          <p:nvPr/>
        </p:nvCxnSpPr>
        <p:spPr bwMode="auto">
          <a:xfrm rot="5400000">
            <a:off x="4353432" y="1075911"/>
            <a:ext cx="481681" cy="125107"/>
          </a:xfrm>
          <a:prstGeom prst="straightConnector1">
            <a:avLst/>
          </a:prstGeom>
          <a:noFill/>
          <a:ln w="9525">
            <a:solidFill>
              <a:schemeClr val="tx1"/>
            </a:solidFill>
            <a:round/>
            <a:headEnd/>
            <a:tailEnd type="triangle" w="med" len="med"/>
          </a:ln>
          <a:effectLst/>
        </p:spPr>
      </p:cxnSp>
      <p:sp>
        <p:nvSpPr>
          <p:cNvPr id="131" name="AutoShape 27"/>
          <p:cNvSpPr>
            <a:spLocks noChangeAspect="1" noChangeArrowheads="1"/>
          </p:cNvSpPr>
          <p:nvPr/>
        </p:nvSpPr>
        <p:spPr bwMode="auto">
          <a:xfrm>
            <a:off x="4572000" y="1120077"/>
            <a:ext cx="434059" cy="127695"/>
          </a:xfrm>
          <a:prstGeom prst="roundRect">
            <a:avLst>
              <a:gd name="adj" fmla="val 16667"/>
            </a:avLst>
          </a:prstGeom>
          <a:solidFill>
            <a:schemeClr val="accent1"/>
          </a:solidFill>
          <a:ln w="9525">
            <a:solidFill>
              <a:schemeClr val="bg2"/>
            </a:solidFill>
            <a:round/>
            <a:headEnd/>
            <a:tailEnd/>
          </a:ln>
          <a:effectLst/>
        </p:spPr>
        <p:txBody>
          <a:bodyPr wrap="square" lIns="0" tIns="0" rIns="0" bIns="0" anchor="ctr">
            <a:spAutoFit/>
          </a:bodyPr>
          <a:lstStyle/>
          <a:p>
            <a:pPr algn="ctr" defTabSz="2840442"/>
            <a:r>
              <a:rPr lang="en-US" sz="750" kern="1200" dirty="0">
                <a:solidFill>
                  <a:prstClr val="black"/>
                </a:solidFill>
                <a:ea typeface="+mn-ea"/>
                <a:cs typeface="+mn-cs"/>
              </a:rPr>
              <a:t>Currency</a:t>
            </a:r>
            <a:endParaRPr lang="en-US" sz="750" kern="1200" dirty="0">
              <a:solidFill>
                <a:prstClr val="black"/>
              </a:solidFill>
              <a:ea typeface="+mn-ea"/>
              <a:cs typeface="+mn-cs"/>
            </a:endParaRPr>
          </a:p>
        </p:txBody>
      </p:sp>
      <p:sp>
        <p:nvSpPr>
          <p:cNvPr id="132" name="AutoShape 17"/>
          <p:cNvSpPr>
            <a:spLocks noChangeAspect="1" noChangeArrowheads="1"/>
          </p:cNvSpPr>
          <p:nvPr/>
        </p:nvSpPr>
        <p:spPr bwMode="auto">
          <a:xfrm flipV="1">
            <a:off x="3603547" y="2149189"/>
            <a:ext cx="2369104" cy="412062"/>
          </a:xfrm>
          <a:custGeom>
            <a:avLst/>
            <a:gdLst>
              <a:gd name="G0" fmla="+- 1369 0 0"/>
              <a:gd name="G1" fmla="+- 21600 0 1369"/>
              <a:gd name="G2" fmla="*/ 1369 1 2"/>
              <a:gd name="G3" fmla="+- 21600 0 G2"/>
              <a:gd name="G4" fmla="+/ 1369 21600 2"/>
              <a:gd name="G5" fmla="+/ G1 0 2"/>
              <a:gd name="G6" fmla="*/ 21600 21600 1369"/>
              <a:gd name="G7" fmla="*/ G6 1 2"/>
              <a:gd name="G8" fmla="+- 21600 0 G7"/>
              <a:gd name="G9" fmla="*/ 21600 1 2"/>
              <a:gd name="G10" fmla="+- 1369 0 G9"/>
              <a:gd name="G11" fmla="?: G10 G8 0"/>
              <a:gd name="G12" fmla="?: G10 G7 21600"/>
              <a:gd name="T0" fmla="*/ 20915 w 21600"/>
              <a:gd name="T1" fmla="*/ 10800 h 21600"/>
              <a:gd name="T2" fmla="*/ 10800 w 21600"/>
              <a:gd name="T3" fmla="*/ 21600 h 21600"/>
              <a:gd name="T4" fmla="*/ 685 w 21600"/>
              <a:gd name="T5" fmla="*/ 10800 h 21600"/>
              <a:gd name="T6" fmla="*/ 10800 w 21600"/>
              <a:gd name="T7" fmla="*/ 0 h 21600"/>
              <a:gd name="T8" fmla="*/ 2485 w 21600"/>
              <a:gd name="T9" fmla="*/ 2485 h 21600"/>
              <a:gd name="T10" fmla="*/ 19115 w 21600"/>
              <a:gd name="T11" fmla="*/ 19115 h 21600"/>
            </a:gdLst>
            <a:ahLst/>
            <a:cxnLst>
              <a:cxn ang="0">
                <a:pos x="T0" y="T1"/>
              </a:cxn>
              <a:cxn ang="0">
                <a:pos x="T2" y="T3"/>
              </a:cxn>
              <a:cxn ang="0">
                <a:pos x="T4" y="T5"/>
              </a:cxn>
              <a:cxn ang="0">
                <a:pos x="T6" y="T7"/>
              </a:cxn>
            </a:cxnLst>
            <a:rect l="T8" t="T9" r="T10" b="T11"/>
            <a:pathLst>
              <a:path w="21600" h="21600">
                <a:moveTo>
                  <a:pt x="0" y="0"/>
                </a:moveTo>
                <a:lnTo>
                  <a:pt x="1369" y="21600"/>
                </a:lnTo>
                <a:lnTo>
                  <a:pt x="20231" y="21600"/>
                </a:lnTo>
                <a:lnTo>
                  <a:pt x="21600" y="0"/>
                </a:lnTo>
                <a:close/>
              </a:path>
            </a:pathLst>
          </a:custGeom>
          <a:gradFill flip="none" rotWithShape="1">
            <a:gsLst>
              <a:gs pos="0">
                <a:srgbClr val="FF7C80">
                  <a:tint val="66000"/>
                  <a:satMod val="160000"/>
                </a:srgbClr>
              </a:gs>
              <a:gs pos="50000">
                <a:srgbClr val="FF7C80">
                  <a:tint val="44500"/>
                  <a:satMod val="160000"/>
                </a:srgbClr>
              </a:gs>
              <a:gs pos="100000">
                <a:srgbClr val="FF7C80">
                  <a:tint val="23500"/>
                  <a:satMod val="160000"/>
                </a:srgbClr>
              </a:gs>
            </a:gsLst>
            <a:lin ang="5400000" scaled="1"/>
            <a:tileRect/>
          </a:gradFill>
          <a:ln w="9525">
            <a:solidFill>
              <a:srgbClr val="DDDDDD"/>
            </a:solidFill>
            <a:miter lim="800000"/>
            <a:headEnd/>
            <a:tailEnd/>
          </a:ln>
          <a:effectLst/>
        </p:spPr>
        <p:txBody>
          <a:bodyPr wrap="none" lIns="62209" tIns="31105" rIns="62209" bIns="31105" anchor="ctr"/>
          <a:lstStyle/>
          <a:p>
            <a:pPr defTabSz="685800"/>
            <a:endParaRPr lang="en-US" sz="1875" kern="1200" dirty="0">
              <a:solidFill>
                <a:prstClr val="black"/>
              </a:solidFill>
              <a:ea typeface="+mn-ea"/>
              <a:cs typeface="+mn-cs"/>
            </a:endParaRPr>
          </a:p>
        </p:txBody>
      </p:sp>
      <p:sp>
        <p:nvSpPr>
          <p:cNvPr id="133" name="Text Box 36"/>
          <p:cNvSpPr txBox="1">
            <a:spLocks noChangeAspect="1" noChangeArrowheads="1"/>
          </p:cNvSpPr>
          <p:nvPr/>
        </p:nvSpPr>
        <p:spPr bwMode="auto">
          <a:xfrm>
            <a:off x="5080286" y="2277855"/>
            <a:ext cx="758462" cy="150041"/>
          </a:xfrm>
          <a:prstGeom prst="rect">
            <a:avLst/>
          </a:prstGeom>
          <a:noFill/>
          <a:ln w="9525">
            <a:noFill/>
            <a:miter lim="800000"/>
            <a:headEnd/>
            <a:tailEnd/>
          </a:ln>
          <a:effectLst/>
        </p:spPr>
        <p:txBody>
          <a:bodyPr wrap="square" lIns="0" tIns="0" rIns="0" bIns="0">
            <a:spAutoFit/>
          </a:bodyPr>
          <a:lstStyle/>
          <a:p>
            <a:pPr defTabSz="2840442"/>
            <a:r>
              <a:rPr lang="en-US" sz="975" kern="1200" dirty="0">
                <a:solidFill>
                  <a:prstClr val="black"/>
                </a:solidFill>
                <a:ea typeface="+mn-ea"/>
                <a:cs typeface="+mn-cs"/>
              </a:rPr>
              <a:t>Lemmas</a:t>
            </a:r>
            <a:endParaRPr lang="en-US" sz="825" kern="1200" dirty="0">
              <a:solidFill>
                <a:prstClr val="black"/>
              </a:solidFill>
              <a:ea typeface="+mn-ea"/>
              <a:cs typeface="+mn-cs"/>
            </a:endParaRPr>
          </a:p>
        </p:txBody>
      </p:sp>
      <p:sp>
        <p:nvSpPr>
          <p:cNvPr id="134" name="AutoShape 20"/>
          <p:cNvSpPr>
            <a:spLocks noChangeAspect="1" noChangeArrowheads="1"/>
          </p:cNvSpPr>
          <p:nvPr/>
        </p:nvSpPr>
        <p:spPr bwMode="auto">
          <a:xfrm>
            <a:off x="3587039" y="1551975"/>
            <a:ext cx="468189" cy="140464"/>
          </a:xfrm>
          <a:prstGeom prst="roundRect">
            <a:avLst>
              <a:gd name="adj" fmla="val 16667"/>
            </a:avLst>
          </a:prstGeom>
          <a:solidFill>
            <a:schemeClr val="accent2"/>
          </a:solidFill>
          <a:ln w="9525">
            <a:solidFill>
              <a:schemeClr val="bg2"/>
            </a:solidFill>
            <a:round/>
            <a:headEnd/>
            <a:tailEnd/>
          </a:ln>
          <a:effectLst/>
        </p:spPr>
        <p:txBody>
          <a:bodyPr wrap="square" lIns="0" tIns="0" rIns="0" bIns="0" anchor="ctr">
            <a:spAutoFit/>
          </a:bodyPr>
          <a:lstStyle/>
          <a:p>
            <a:pPr algn="ctr" defTabSz="2840442"/>
            <a:r>
              <a:rPr lang="en-US" sz="825" kern="1200" dirty="0">
                <a:solidFill>
                  <a:prstClr val="white"/>
                </a:solidFill>
                <a:ea typeface="+mn-ea"/>
                <a:cs typeface="+mn-cs"/>
              </a:rPr>
              <a:t>million</a:t>
            </a:r>
            <a:endParaRPr lang="en-US" sz="450" kern="1200" dirty="0">
              <a:solidFill>
                <a:prstClr val="white"/>
              </a:solidFill>
              <a:ea typeface="+mn-ea"/>
              <a:cs typeface="+mn-cs"/>
            </a:endParaRPr>
          </a:p>
        </p:txBody>
      </p:sp>
      <p:sp>
        <p:nvSpPr>
          <p:cNvPr id="135" name="AutoShape 22"/>
          <p:cNvSpPr>
            <a:spLocks noChangeAspect="1" noChangeArrowheads="1"/>
          </p:cNvSpPr>
          <p:nvPr/>
        </p:nvSpPr>
        <p:spPr bwMode="auto">
          <a:xfrm>
            <a:off x="3655387" y="1958941"/>
            <a:ext cx="137303" cy="102156"/>
          </a:xfrm>
          <a:prstGeom prst="roundRect">
            <a:avLst>
              <a:gd name="adj" fmla="val 16667"/>
            </a:avLst>
          </a:prstGeom>
          <a:solidFill>
            <a:srgbClr val="CCECFF"/>
          </a:solidFill>
          <a:ln w="9525">
            <a:solidFill>
              <a:schemeClr val="bg2"/>
            </a:solidFill>
            <a:round/>
            <a:headEnd/>
            <a:tailEnd/>
          </a:ln>
          <a:effectLst/>
        </p:spPr>
        <p:txBody>
          <a:bodyPr wrap="square" lIns="0" tIns="0" rIns="0" bIns="0" anchor="ctr">
            <a:spAutoFit/>
          </a:bodyPr>
          <a:lstStyle/>
          <a:p>
            <a:pPr defTabSz="2840442"/>
            <a:r>
              <a:rPr lang="en-US" sz="600" kern="1200" dirty="0">
                <a:solidFill>
                  <a:prstClr val="black"/>
                </a:solidFill>
                <a:ea typeface="+mn-ea"/>
                <a:cs typeface="+mn-cs"/>
              </a:rPr>
              <a:t>  m</a:t>
            </a:r>
            <a:endParaRPr lang="en-US" sz="600" kern="1200" dirty="0">
              <a:solidFill>
                <a:prstClr val="black"/>
              </a:solidFill>
              <a:ea typeface="+mn-ea"/>
              <a:cs typeface="+mn-cs"/>
            </a:endParaRPr>
          </a:p>
        </p:txBody>
      </p:sp>
      <p:cxnSp>
        <p:nvCxnSpPr>
          <p:cNvPr id="136" name="AutoShape 23"/>
          <p:cNvCxnSpPr>
            <a:cxnSpLocks noChangeAspect="1" noChangeShapeType="1"/>
            <a:stCxn id="134" idx="2"/>
            <a:endCxn id="135" idx="0"/>
          </p:cNvCxnSpPr>
          <p:nvPr/>
        </p:nvCxnSpPr>
        <p:spPr bwMode="auto">
          <a:xfrm rot="5400000">
            <a:off x="3639337" y="1777143"/>
            <a:ext cx="266501" cy="97096"/>
          </a:xfrm>
          <a:prstGeom prst="straightConnector1">
            <a:avLst/>
          </a:prstGeom>
          <a:noFill/>
          <a:ln w="9525">
            <a:solidFill>
              <a:schemeClr val="tx1"/>
            </a:solidFill>
            <a:prstDash val="sysDot"/>
            <a:round/>
            <a:headEnd/>
            <a:tailEnd type="triangle" w="med" len="med"/>
          </a:ln>
          <a:effectLst/>
        </p:spPr>
      </p:cxnSp>
      <p:cxnSp>
        <p:nvCxnSpPr>
          <p:cNvPr id="137" name="AutoShape 28"/>
          <p:cNvCxnSpPr>
            <a:cxnSpLocks noChangeAspect="1" noChangeShapeType="1"/>
            <a:stCxn id="99" idx="2"/>
            <a:endCxn id="134" idx="0"/>
          </p:cNvCxnSpPr>
          <p:nvPr/>
        </p:nvCxnSpPr>
        <p:spPr bwMode="auto">
          <a:xfrm rot="5400000">
            <a:off x="3918221" y="1306222"/>
            <a:ext cx="148668" cy="342842"/>
          </a:xfrm>
          <a:prstGeom prst="straightConnector1">
            <a:avLst/>
          </a:prstGeom>
          <a:noFill/>
          <a:ln w="9525">
            <a:solidFill>
              <a:schemeClr val="tx1"/>
            </a:solidFill>
            <a:prstDash val="dash"/>
            <a:round/>
            <a:headEnd/>
            <a:tailEnd type="triangle" w="med" len="med"/>
          </a:ln>
          <a:effectLst/>
        </p:spPr>
      </p:cxnSp>
      <p:cxnSp>
        <p:nvCxnSpPr>
          <p:cNvPr id="138" name="AutoShape 15"/>
          <p:cNvCxnSpPr>
            <a:cxnSpLocks noChangeAspect="1" noChangeShapeType="1"/>
            <a:stCxn id="131" idx="2"/>
            <a:endCxn id="139" idx="0"/>
          </p:cNvCxnSpPr>
          <p:nvPr/>
        </p:nvCxnSpPr>
        <p:spPr bwMode="auto">
          <a:xfrm rot="16200000" flipH="1">
            <a:off x="4744153" y="1292648"/>
            <a:ext cx="356048" cy="266294"/>
          </a:xfrm>
          <a:prstGeom prst="straightConnector1">
            <a:avLst/>
          </a:prstGeom>
          <a:noFill/>
          <a:ln w="9525">
            <a:solidFill>
              <a:schemeClr val="tx1"/>
            </a:solidFill>
            <a:prstDash val="dash"/>
            <a:round/>
            <a:headEnd/>
            <a:tailEnd type="triangle" w="med" len="med"/>
          </a:ln>
          <a:effectLst/>
        </p:spPr>
      </p:cxnSp>
      <p:sp>
        <p:nvSpPr>
          <p:cNvPr id="139" name="AutoShape 21"/>
          <p:cNvSpPr>
            <a:spLocks noChangeAspect="1" noChangeArrowheads="1"/>
          </p:cNvSpPr>
          <p:nvPr/>
        </p:nvSpPr>
        <p:spPr bwMode="auto">
          <a:xfrm>
            <a:off x="4779361" y="1603820"/>
            <a:ext cx="551924" cy="127695"/>
          </a:xfrm>
          <a:prstGeom prst="roundRect">
            <a:avLst>
              <a:gd name="adj" fmla="val 16667"/>
            </a:avLst>
          </a:prstGeom>
          <a:solidFill>
            <a:schemeClr val="accent2"/>
          </a:solidFill>
          <a:ln w="9525">
            <a:solidFill>
              <a:schemeClr val="bg2"/>
            </a:solidFill>
            <a:round/>
            <a:headEnd/>
            <a:tailEnd/>
          </a:ln>
          <a:effectLst/>
        </p:spPr>
        <p:txBody>
          <a:bodyPr wrap="square" lIns="0" tIns="0" rIns="0" bIns="0" anchor="ctr">
            <a:spAutoFit/>
          </a:bodyPr>
          <a:lstStyle/>
          <a:p>
            <a:pPr algn="ctr" defTabSz="2840442"/>
            <a:r>
              <a:rPr lang="en-US" sz="750" kern="1200" dirty="0">
                <a:solidFill>
                  <a:prstClr val="white"/>
                </a:solidFill>
                <a:ea typeface="+mn-ea"/>
                <a:cs typeface="+mn-cs"/>
              </a:rPr>
              <a:t>US dollar</a:t>
            </a:r>
            <a:endParaRPr lang="en-US" sz="750" kern="1200" dirty="0">
              <a:solidFill>
                <a:prstClr val="white"/>
              </a:solidFill>
              <a:ea typeface="+mn-ea"/>
              <a:cs typeface="+mn-cs"/>
            </a:endParaRPr>
          </a:p>
        </p:txBody>
      </p:sp>
      <p:sp>
        <p:nvSpPr>
          <p:cNvPr id="140" name="AutoShape 25"/>
          <p:cNvSpPr>
            <a:spLocks noChangeAspect="1" noChangeArrowheads="1"/>
          </p:cNvSpPr>
          <p:nvPr/>
        </p:nvSpPr>
        <p:spPr bwMode="auto">
          <a:xfrm>
            <a:off x="5033196" y="1947444"/>
            <a:ext cx="63932" cy="120997"/>
          </a:xfrm>
          <a:prstGeom prst="roundRect">
            <a:avLst>
              <a:gd name="adj" fmla="val 16667"/>
            </a:avLst>
          </a:prstGeom>
          <a:solidFill>
            <a:srgbClr val="CCECFF"/>
          </a:solidFill>
          <a:ln w="9525">
            <a:solidFill>
              <a:schemeClr val="bg2"/>
            </a:solidFill>
            <a:round/>
            <a:headEnd/>
            <a:tailEnd/>
          </a:ln>
          <a:effectLst/>
        </p:spPr>
        <p:txBody>
          <a:bodyPr wrap="square" lIns="0" tIns="0" rIns="0" bIns="0" anchor="ctr">
            <a:spAutoFit/>
          </a:bodyPr>
          <a:lstStyle/>
          <a:p>
            <a:pPr defTabSz="2840442"/>
            <a:r>
              <a:rPr lang="en-US" sz="750" kern="1200" dirty="0">
                <a:solidFill>
                  <a:prstClr val="black"/>
                </a:solidFill>
                <a:ea typeface="+mn-ea"/>
                <a:cs typeface="+mn-cs"/>
              </a:rPr>
              <a:t>$</a:t>
            </a:r>
            <a:endParaRPr lang="en-US" sz="750" kern="1200" dirty="0">
              <a:solidFill>
                <a:prstClr val="black"/>
              </a:solidFill>
              <a:ea typeface="+mn-ea"/>
              <a:cs typeface="+mn-cs"/>
            </a:endParaRPr>
          </a:p>
        </p:txBody>
      </p:sp>
      <p:cxnSp>
        <p:nvCxnSpPr>
          <p:cNvPr id="141" name="AutoShape 26"/>
          <p:cNvCxnSpPr>
            <a:cxnSpLocks noChangeAspect="1" noChangeShapeType="1"/>
            <a:stCxn id="139" idx="2"/>
            <a:endCxn id="140" idx="0"/>
          </p:cNvCxnSpPr>
          <p:nvPr/>
        </p:nvCxnSpPr>
        <p:spPr bwMode="auto">
          <a:xfrm rot="16200000" flipH="1">
            <a:off x="4952277" y="1834559"/>
            <a:ext cx="215930" cy="9839"/>
          </a:xfrm>
          <a:prstGeom prst="straightConnector1">
            <a:avLst/>
          </a:prstGeom>
          <a:noFill/>
          <a:ln w="9525">
            <a:solidFill>
              <a:schemeClr val="tx1"/>
            </a:solidFill>
            <a:prstDash val="sysDot"/>
            <a:round/>
            <a:headEnd/>
            <a:tailEnd type="triangle" w="med" len="med"/>
          </a:ln>
          <a:effectLst/>
        </p:spPr>
      </p:cxnSp>
      <p:sp>
        <p:nvSpPr>
          <p:cNvPr id="142" name="AutoShape 22"/>
          <p:cNvSpPr>
            <a:spLocks noChangeAspect="1" noChangeArrowheads="1"/>
          </p:cNvSpPr>
          <p:nvPr/>
        </p:nvSpPr>
        <p:spPr bwMode="auto">
          <a:xfrm>
            <a:off x="3694042" y="2148709"/>
            <a:ext cx="153683" cy="114925"/>
          </a:xfrm>
          <a:prstGeom prst="roundRect">
            <a:avLst>
              <a:gd name="adj" fmla="val 16667"/>
            </a:avLst>
          </a:prstGeom>
          <a:solidFill>
            <a:srgbClr val="FFFF99"/>
          </a:solidFill>
          <a:ln w="9525">
            <a:solidFill>
              <a:schemeClr val="bg2"/>
            </a:solidFill>
            <a:round/>
            <a:headEnd/>
            <a:tailEnd/>
          </a:ln>
          <a:effectLst/>
        </p:spPr>
        <p:txBody>
          <a:bodyPr wrap="square" lIns="0" tIns="0" rIns="0" bIns="0" anchor="ctr">
            <a:spAutoFit/>
          </a:bodyPr>
          <a:lstStyle/>
          <a:p>
            <a:pPr defTabSz="2840442"/>
            <a:r>
              <a:rPr lang="en-US" sz="675" kern="1200" dirty="0">
                <a:solidFill>
                  <a:prstClr val="black"/>
                </a:solidFill>
                <a:ea typeface="+mn-ea"/>
                <a:cs typeface="+mn-cs"/>
              </a:rPr>
              <a:t>mil</a:t>
            </a:r>
            <a:endParaRPr lang="en-US" sz="675" kern="1200" dirty="0">
              <a:solidFill>
                <a:prstClr val="black"/>
              </a:solidFill>
              <a:ea typeface="+mn-ea"/>
              <a:cs typeface="+mn-cs"/>
            </a:endParaRPr>
          </a:p>
        </p:txBody>
      </p:sp>
      <p:cxnSp>
        <p:nvCxnSpPr>
          <p:cNvPr id="143" name="Straight Arrow Connector 142"/>
          <p:cNvCxnSpPr>
            <a:stCxn id="134" idx="2"/>
            <a:endCxn id="142" idx="0"/>
          </p:cNvCxnSpPr>
          <p:nvPr/>
        </p:nvCxnSpPr>
        <p:spPr bwMode="auto">
          <a:xfrm rot="5400000">
            <a:off x="3567874" y="1895449"/>
            <a:ext cx="456269" cy="502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4" name="AutoShape 22"/>
          <p:cNvSpPr>
            <a:spLocks noChangeAspect="1" noChangeArrowheads="1"/>
          </p:cNvSpPr>
          <p:nvPr/>
        </p:nvSpPr>
        <p:spPr bwMode="auto">
          <a:xfrm>
            <a:off x="3797722" y="2356090"/>
            <a:ext cx="426784" cy="127695"/>
          </a:xfrm>
          <a:prstGeom prst="roundRect">
            <a:avLst>
              <a:gd name="adj" fmla="val 16667"/>
            </a:avLst>
          </a:prstGeom>
          <a:solidFill>
            <a:srgbClr val="FFFF99"/>
          </a:solidFill>
          <a:ln w="9525">
            <a:solidFill>
              <a:schemeClr val="bg2"/>
            </a:solidFill>
            <a:round/>
            <a:headEnd/>
            <a:tailEnd/>
          </a:ln>
          <a:effectLst/>
        </p:spPr>
        <p:txBody>
          <a:bodyPr wrap="square" lIns="0" tIns="0" rIns="0" bIns="0" anchor="ctr">
            <a:spAutoFit/>
          </a:bodyPr>
          <a:lstStyle/>
          <a:p>
            <a:pPr defTabSz="2840442"/>
            <a:r>
              <a:rPr lang="en-US" sz="750" kern="1200" dirty="0" err="1">
                <a:solidFill>
                  <a:prstClr val="black"/>
                </a:solidFill>
                <a:ea typeface="+mn-ea"/>
                <a:cs typeface="+mn-cs"/>
              </a:rPr>
              <a:t>gramme</a:t>
            </a:r>
            <a:endParaRPr lang="en-US" sz="750" kern="1200" dirty="0">
              <a:solidFill>
                <a:prstClr val="black"/>
              </a:solidFill>
              <a:ea typeface="+mn-ea"/>
              <a:cs typeface="+mn-cs"/>
            </a:endParaRPr>
          </a:p>
        </p:txBody>
      </p:sp>
      <p:cxnSp>
        <p:nvCxnSpPr>
          <p:cNvPr id="145" name="Straight Arrow Connector 144"/>
          <p:cNvCxnSpPr>
            <a:stCxn id="108" idx="2"/>
            <a:endCxn id="144" idx="0"/>
          </p:cNvCxnSpPr>
          <p:nvPr/>
        </p:nvCxnSpPr>
        <p:spPr bwMode="auto">
          <a:xfrm rot="5400000">
            <a:off x="3799321" y="2127175"/>
            <a:ext cx="440708" cy="171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6" name="AutoShape 22"/>
          <p:cNvSpPr>
            <a:spLocks noChangeAspect="1" noChangeArrowheads="1"/>
          </p:cNvSpPr>
          <p:nvPr/>
        </p:nvSpPr>
        <p:spPr bwMode="auto">
          <a:xfrm>
            <a:off x="4429435" y="2273247"/>
            <a:ext cx="240343" cy="102156"/>
          </a:xfrm>
          <a:prstGeom prst="roundRect">
            <a:avLst>
              <a:gd name="adj" fmla="val 16667"/>
            </a:avLst>
          </a:prstGeom>
          <a:solidFill>
            <a:srgbClr val="FFFF99"/>
          </a:solidFill>
          <a:ln w="9525">
            <a:solidFill>
              <a:schemeClr val="bg2"/>
            </a:solidFill>
            <a:round/>
            <a:headEnd/>
            <a:tailEnd/>
          </a:ln>
          <a:effectLst/>
        </p:spPr>
        <p:txBody>
          <a:bodyPr wrap="square" lIns="0" tIns="0" rIns="0" bIns="0" anchor="ctr">
            <a:spAutoFit/>
          </a:bodyPr>
          <a:lstStyle/>
          <a:p>
            <a:pPr defTabSz="2840442"/>
            <a:r>
              <a:rPr lang="en-US" sz="600" kern="1200" dirty="0">
                <a:solidFill>
                  <a:prstClr val="black"/>
                </a:solidFill>
                <a:ea typeface="+mn-ea"/>
                <a:cs typeface="+mn-cs"/>
              </a:rPr>
              <a:t>USD</a:t>
            </a:r>
            <a:endParaRPr lang="en-US" sz="600" kern="1200" dirty="0">
              <a:solidFill>
                <a:prstClr val="black"/>
              </a:solidFill>
              <a:ea typeface="+mn-ea"/>
              <a:cs typeface="+mn-cs"/>
            </a:endParaRPr>
          </a:p>
        </p:txBody>
      </p:sp>
      <p:cxnSp>
        <p:nvCxnSpPr>
          <p:cNvPr id="147" name="Straight Arrow Connector 146"/>
          <p:cNvCxnSpPr>
            <a:stCxn id="139" idx="2"/>
            <a:endCxn id="146" idx="0"/>
          </p:cNvCxnSpPr>
          <p:nvPr/>
        </p:nvCxnSpPr>
        <p:spPr bwMode="auto">
          <a:xfrm rot="5400000">
            <a:off x="4531598" y="1749522"/>
            <a:ext cx="541733" cy="5057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225" name="Group 310"/>
          <p:cNvGraphicFramePr>
            <a:graphicFrameLocks noGrp="1"/>
          </p:cNvGraphicFramePr>
          <p:nvPr/>
        </p:nvGraphicFramePr>
        <p:xfrm>
          <a:off x="1306080" y="1171923"/>
          <a:ext cx="2021760" cy="972355"/>
        </p:xfrm>
        <a:graphic>
          <a:graphicData uri="http://schemas.openxmlformats.org/drawingml/2006/table">
            <a:tbl>
              <a:tblPr/>
              <a:tblGrid>
                <a:gridCol w="725760">
                  <a:extLst>
                    <a:ext uri="{9D8B030D-6E8A-4147-A177-3AD203B41FA5}">
                      <a16:colId xmlns:a16="http://schemas.microsoft.com/office/drawing/2014/main" val="20000"/>
                    </a:ext>
                  </a:extLst>
                </a:gridCol>
                <a:gridCol w="1296000">
                  <a:extLst>
                    <a:ext uri="{9D8B030D-6E8A-4147-A177-3AD203B41FA5}">
                      <a16:colId xmlns:a16="http://schemas.microsoft.com/office/drawing/2014/main" val="20001"/>
                    </a:ext>
                  </a:extLst>
                </a:gridCol>
              </a:tblGrid>
              <a:tr h="28279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Pass</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Elevation (m/ft)</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0000"/>
                  </a:ext>
                </a:extLst>
              </a:tr>
              <a:tr h="1879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err="1" smtClean="0">
                          <a:ln>
                            <a:noFill/>
                          </a:ln>
                          <a:solidFill>
                            <a:schemeClr val="tx1"/>
                          </a:solidFill>
                          <a:effectLst/>
                          <a:latin typeface="Arial" charset="0"/>
                          <a:cs typeface="Arial" charset="0"/>
                        </a:rPr>
                        <a:t>Tonale</a:t>
                      </a:r>
                      <a:r>
                        <a:rPr kumimoji="0" lang="en-US" sz="800" b="0" i="0" u="none" strike="noStrike" cap="none" normalizeH="0" baseline="0" dirty="0" smtClean="0">
                          <a:ln>
                            <a:noFill/>
                          </a:ln>
                          <a:solidFill>
                            <a:schemeClr val="tx1"/>
                          </a:solidFill>
                          <a:effectLst/>
                          <a:latin typeface="Arial" charset="0"/>
                          <a:cs typeface="Arial" charset="0"/>
                        </a:rPr>
                        <a:t> pass</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1884 (6181)</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36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err="1" smtClean="0">
                          <a:ln>
                            <a:noFill/>
                          </a:ln>
                          <a:solidFill>
                            <a:schemeClr val="tx1"/>
                          </a:solidFill>
                          <a:effectLst/>
                          <a:latin typeface="Arial" charset="0"/>
                          <a:cs typeface="Arial" charset="0"/>
                        </a:rPr>
                        <a:t>Colle</a:t>
                      </a:r>
                      <a:r>
                        <a:rPr kumimoji="0" lang="en-US" sz="800" b="0" i="0" u="none" strike="noStrike" cap="none" normalizeH="0" baseline="0" dirty="0" smtClean="0">
                          <a:ln>
                            <a:noFill/>
                          </a:ln>
                          <a:solidFill>
                            <a:schemeClr val="tx1"/>
                          </a:solidFill>
                          <a:effectLst/>
                          <a:latin typeface="Arial" charset="0"/>
                          <a:cs typeface="Arial" charset="0"/>
                        </a:rPr>
                        <a:t> </a:t>
                      </a:r>
                      <a:r>
                        <a:rPr kumimoji="0" lang="en-US" sz="800" b="0" i="0" u="none" strike="noStrike" cap="none" normalizeH="0" baseline="0" dirty="0" err="1" smtClean="0">
                          <a:ln>
                            <a:noFill/>
                          </a:ln>
                          <a:solidFill>
                            <a:schemeClr val="tx1"/>
                          </a:solidFill>
                          <a:effectLst/>
                          <a:latin typeface="Arial" charset="0"/>
                          <a:cs typeface="Arial" charset="0"/>
                        </a:rPr>
                        <a:t>Maniva</a:t>
                      </a:r>
                      <a:endParaRPr kumimoji="0" lang="en-US" sz="800" b="0" i="0" u="none" strike="noStrike" cap="none" normalizeH="0" baseline="0" dirty="0" smtClean="0">
                        <a:ln>
                          <a:noFill/>
                        </a:ln>
                        <a:solidFill>
                          <a:schemeClr val="tx1"/>
                        </a:solidFill>
                        <a:effectLst/>
                        <a:latin typeface="Arial" charset="0"/>
                        <a:cs typeface="Arial" charset="0"/>
                      </a:endParaRP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1669  (5476)</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79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cs typeface="Arial" charset="0"/>
                        </a:rPr>
                        <a:t>. . .</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cs typeface="Arial" charset="0"/>
                        </a:rPr>
                        <a:t>. . .</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26" name="Rounded Rectangle 225"/>
          <p:cNvSpPr/>
          <p:nvPr/>
        </p:nvSpPr>
        <p:spPr bwMode="auto">
          <a:xfrm>
            <a:off x="2031840" y="860850"/>
            <a:ext cx="1244160" cy="311073"/>
          </a:xfrm>
          <a:prstGeom prst="roundRect">
            <a:avLst/>
          </a:prstGeom>
          <a:solidFill>
            <a:srgbClr val="FFFF99"/>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650" kern="1200" dirty="0" err="1">
                <a:solidFill>
                  <a:prstClr val="black"/>
                </a:solidFill>
                <a:latin typeface="Arial" charset="0"/>
                <a:ea typeface="+mn-ea"/>
                <a:cs typeface="+mn-cs"/>
              </a:rPr>
              <a:t>Metre|foot</a:t>
            </a:r>
            <a:endParaRPr lang="en-IN" sz="1650" kern="1200" dirty="0">
              <a:solidFill>
                <a:prstClr val="black"/>
              </a:solidFill>
              <a:latin typeface="Arial" charset="0"/>
              <a:ea typeface="+mn-ea"/>
              <a:cs typeface="+mn-cs"/>
            </a:endParaRPr>
          </a:p>
        </p:txBody>
      </p:sp>
      <p:graphicFrame>
        <p:nvGraphicFramePr>
          <p:cNvPr id="227" name="Group 310"/>
          <p:cNvGraphicFramePr>
            <a:graphicFrameLocks noGrp="1"/>
          </p:cNvGraphicFramePr>
          <p:nvPr/>
        </p:nvGraphicFramePr>
        <p:xfrm>
          <a:off x="3846240" y="3577552"/>
          <a:ext cx="2021760" cy="1437437"/>
        </p:xfrm>
        <a:graphic>
          <a:graphicData uri="http://schemas.openxmlformats.org/drawingml/2006/table">
            <a:tbl>
              <a:tblPr/>
              <a:tblGrid>
                <a:gridCol w="725760">
                  <a:extLst>
                    <a:ext uri="{9D8B030D-6E8A-4147-A177-3AD203B41FA5}">
                      <a16:colId xmlns:a16="http://schemas.microsoft.com/office/drawing/2014/main" val="20000"/>
                    </a:ext>
                  </a:extLst>
                </a:gridCol>
                <a:gridCol w="1296000">
                  <a:extLst>
                    <a:ext uri="{9D8B030D-6E8A-4147-A177-3AD203B41FA5}">
                      <a16:colId xmlns:a16="http://schemas.microsoft.com/office/drawing/2014/main" val="20001"/>
                    </a:ext>
                  </a:extLst>
                </a:gridCol>
              </a:tblGrid>
              <a:tr h="6221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Storage</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Energy density by mass in MJ/Kg</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0000"/>
                  </a:ext>
                </a:extLst>
              </a:tr>
              <a:tr h="3136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Liquid hydrogen</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143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36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Energy from the sun</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645,000,000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79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cs typeface="Arial" charset="0"/>
                        </a:rPr>
                        <a:t>. . .</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cs typeface="Arial" charset="0"/>
                        </a:rPr>
                        <a:t>. . .</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28" name="Rounded Rectangle 227"/>
          <p:cNvSpPr/>
          <p:nvPr/>
        </p:nvSpPr>
        <p:spPr bwMode="auto">
          <a:xfrm>
            <a:off x="4520160" y="3266479"/>
            <a:ext cx="2073600" cy="311073"/>
          </a:xfrm>
          <a:prstGeom prst="roundRect">
            <a:avLst/>
          </a:prstGeom>
          <a:solidFill>
            <a:srgbClr val="FFFF99"/>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650" kern="1200" dirty="0">
                <a:solidFill>
                  <a:prstClr val="black"/>
                </a:solidFill>
                <a:latin typeface="Arial" charset="0"/>
                <a:ea typeface="+mn-ea"/>
                <a:cs typeface="+mn-cs"/>
              </a:rPr>
              <a:t>Mega joule/Kilogram</a:t>
            </a:r>
          </a:p>
        </p:txBody>
      </p:sp>
      <p:graphicFrame>
        <p:nvGraphicFramePr>
          <p:cNvPr id="229" name="Group 310"/>
          <p:cNvGraphicFramePr>
            <a:graphicFrameLocks noGrp="1"/>
          </p:cNvGraphicFramePr>
          <p:nvPr/>
        </p:nvGraphicFramePr>
        <p:xfrm>
          <a:off x="1306080" y="3297586"/>
          <a:ext cx="2021760" cy="999334"/>
        </p:xfrm>
        <a:graphic>
          <a:graphicData uri="http://schemas.openxmlformats.org/drawingml/2006/table">
            <a:tbl>
              <a:tblPr/>
              <a:tblGrid>
                <a:gridCol w="725760">
                  <a:extLst>
                    <a:ext uri="{9D8B030D-6E8A-4147-A177-3AD203B41FA5}">
                      <a16:colId xmlns:a16="http://schemas.microsoft.com/office/drawing/2014/main" val="20000"/>
                    </a:ext>
                  </a:extLst>
                </a:gridCol>
                <a:gridCol w="1296000">
                  <a:extLst>
                    <a:ext uri="{9D8B030D-6E8A-4147-A177-3AD203B41FA5}">
                      <a16:colId xmlns:a16="http://schemas.microsoft.com/office/drawing/2014/main" val="20001"/>
                    </a:ext>
                  </a:extLst>
                </a:gridCol>
              </a:tblGrid>
              <a:tr h="43550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Year ended</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Net profit/(loss) (£m)</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0000"/>
                  </a:ext>
                </a:extLst>
              </a:tr>
              <a:tr h="1879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2012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143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79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2011</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40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79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cs typeface="Arial" charset="0"/>
                        </a:rPr>
                        <a:t>. . .</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cs typeface="Arial" charset="0"/>
                        </a:rPr>
                        <a:t>. . .</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30" name="Rounded Rectangle 229"/>
          <p:cNvSpPr/>
          <p:nvPr/>
        </p:nvSpPr>
        <p:spPr bwMode="auto">
          <a:xfrm>
            <a:off x="2031840" y="2986513"/>
            <a:ext cx="2229120" cy="311073"/>
          </a:xfrm>
          <a:prstGeom prst="roundRect">
            <a:avLst/>
          </a:prstGeom>
          <a:solidFill>
            <a:srgbClr val="FFFF99"/>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350" kern="1200" dirty="0">
                <a:solidFill>
                  <a:prstClr val="black"/>
                </a:solidFill>
                <a:ea typeface="+mn-ea"/>
                <a:cs typeface="+mn-cs"/>
              </a:rPr>
              <a:t>British pound [million]</a:t>
            </a:r>
            <a:endParaRPr lang="en-IN" sz="1650" kern="1200" dirty="0">
              <a:solidFill>
                <a:prstClr val="black"/>
              </a:solidFill>
              <a:latin typeface="Arial" charset="0"/>
              <a:ea typeface="+mn-ea"/>
              <a:cs typeface="+mn-cs"/>
            </a:endParaRPr>
          </a:p>
        </p:txBody>
      </p:sp>
      <p:sp>
        <p:nvSpPr>
          <p:cNvPr id="231" name="Rounded Rectangle 230"/>
          <p:cNvSpPr/>
          <p:nvPr/>
        </p:nvSpPr>
        <p:spPr bwMode="auto">
          <a:xfrm>
            <a:off x="1254240" y="2986513"/>
            <a:ext cx="622080" cy="311073"/>
          </a:xfrm>
          <a:prstGeom prst="roundRect">
            <a:avLst/>
          </a:prstGeom>
          <a:solidFill>
            <a:srgbClr val="FFFF99"/>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650" kern="1200" dirty="0">
                <a:solidFill>
                  <a:prstClr val="black"/>
                </a:solidFill>
                <a:latin typeface="Arial" charset="0"/>
                <a:ea typeface="+mn-ea"/>
                <a:cs typeface="+mn-cs"/>
              </a:rPr>
              <a:t>Year</a:t>
            </a:r>
          </a:p>
        </p:txBody>
      </p:sp>
      <p:graphicFrame>
        <p:nvGraphicFramePr>
          <p:cNvPr id="232" name="Group 310"/>
          <p:cNvGraphicFramePr>
            <a:graphicFrameLocks noGrp="1"/>
          </p:cNvGraphicFramePr>
          <p:nvPr/>
        </p:nvGraphicFramePr>
        <p:xfrm>
          <a:off x="5979240" y="1068232"/>
          <a:ext cx="2021760" cy="999334"/>
        </p:xfrm>
        <a:graphic>
          <a:graphicData uri="http://schemas.openxmlformats.org/drawingml/2006/table">
            <a:tbl>
              <a:tblPr/>
              <a:tblGrid>
                <a:gridCol w="725760">
                  <a:extLst>
                    <a:ext uri="{9D8B030D-6E8A-4147-A177-3AD203B41FA5}">
                      <a16:colId xmlns:a16="http://schemas.microsoft.com/office/drawing/2014/main" val="20000"/>
                    </a:ext>
                  </a:extLst>
                </a:gridCol>
                <a:gridCol w="1296000">
                  <a:extLst>
                    <a:ext uri="{9D8B030D-6E8A-4147-A177-3AD203B41FA5}">
                      <a16:colId xmlns:a16="http://schemas.microsoft.com/office/drawing/2014/main" val="20001"/>
                    </a:ext>
                  </a:extLst>
                </a:gridCol>
              </a:tblGrid>
              <a:tr h="43550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City</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Density (</a:t>
                      </a:r>
                      <a:r>
                        <a:rPr kumimoji="0" lang="en-US" sz="1200" b="1" i="0" u="none" strike="noStrike" cap="none" normalizeH="0" baseline="0" dirty="0" err="1" smtClean="0">
                          <a:ln>
                            <a:noFill/>
                          </a:ln>
                          <a:solidFill>
                            <a:schemeClr val="tx1"/>
                          </a:solidFill>
                          <a:effectLst/>
                          <a:latin typeface="Arial" charset="0"/>
                          <a:cs typeface="Arial" charset="0"/>
                        </a:rPr>
                        <a:t>inh</a:t>
                      </a:r>
                      <a:r>
                        <a:rPr kumimoji="0" lang="en-US" sz="1200" b="1" i="0" u="none" strike="noStrike" cap="none" normalizeH="0" baseline="0" dirty="0" smtClean="0">
                          <a:ln>
                            <a:noFill/>
                          </a:ln>
                          <a:solidFill>
                            <a:schemeClr val="tx1"/>
                          </a:solidFill>
                          <a:effectLst/>
                          <a:latin typeface="Arial" charset="0"/>
                          <a:cs typeface="Arial" charset="0"/>
                        </a:rPr>
                        <a:t>. Per km2)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0000"/>
                  </a:ext>
                </a:extLst>
              </a:tr>
              <a:tr h="1879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Macau</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19796</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794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Mumbai</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Arial" charset="0"/>
                        </a:rPr>
                        <a:t>20694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79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cs typeface="Arial" charset="0"/>
                        </a:rPr>
                        <a:t>. . .</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cs typeface="Arial" charset="0"/>
                        </a:rPr>
                        <a:t>. . .</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33" name="Rounded Rectangle 232"/>
          <p:cNvSpPr/>
          <p:nvPr/>
        </p:nvSpPr>
        <p:spPr bwMode="auto">
          <a:xfrm>
            <a:off x="6653160" y="549777"/>
            <a:ext cx="1347840" cy="518455"/>
          </a:xfrm>
          <a:prstGeom prst="roundRect">
            <a:avLst/>
          </a:prstGeom>
          <a:solidFill>
            <a:srgbClr val="FFFF99"/>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350" kern="1200" dirty="0" err="1">
                <a:solidFill>
                  <a:prstClr val="black"/>
                </a:solidFill>
                <a:ea typeface="+mn-ea"/>
                <a:cs typeface="+mn-cs"/>
              </a:rPr>
              <a:t>Inh</a:t>
            </a:r>
            <a:r>
              <a:rPr lang="en-IN" sz="1350" kern="1200" dirty="0">
                <a:solidFill>
                  <a:prstClr val="black"/>
                </a:solidFill>
                <a:ea typeface="+mn-ea"/>
                <a:cs typeface="+mn-cs"/>
              </a:rPr>
              <a:t>. </a:t>
            </a:r>
            <a:r>
              <a:rPr lang="en-IN" sz="1650" kern="1200" dirty="0">
                <a:solidFill>
                  <a:prstClr val="black"/>
                </a:solidFill>
                <a:latin typeface="Arial" charset="0"/>
                <a:ea typeface="+mn-ea"/>
                <a:cs typeface="+mn-cs"/>
              </a:rPr>
              <a:t>/square kilometre</a:t>
            </a:r>
          </a:p>
        </p:txBody>
      </p:sp>
      <p:sp>
        <p:nvSpPr>
          <p:cNvPr id="60" name="TextBox 59"/>
          <p:cNvSpPr txBox="1"/>
          <p:nvPr/>
        </p:nvSpPr>
        <p:spPr>
          <a:xfrm>
            <a:off x="1306080" y="549778"/>
            <a:ext cx="693096" cy="270567"/>
          </a:xfrm>
          <a:prstGeom prst="rect">
            <a:avLst/>
          </a:prstGeom>
          <a:solidFill>
            <a:srgbClr val="00FF99"/>
          </a:solidFill>
          <a:ln>
            <a:noFill/>
          </a:ln>
        </p:spPr>
        <p:txBody>
          <a:bodyPr wrap="none" lIns="62209" tIns="31105" rIns="62209" bIns="31105" rtlCol="0">
            <a:spAutoFit/>
          </a:bodyPr>
          <a:lstStyle/>
          <a:p>
            <a:pPr defTabSz="685800"/>
            <a:r>
              <a:rPr lang="en-IN" sz="1350" kern="1200" dirty="0">
                <a:solidFill>
                  <a:prstClr val="black"/>
                </a:solidFill>
                <a:ea typeface="+mn-ea"/>
                <a:cs typeface="+mn-cs"/>
              </a:rPr>
              <a:t>Unit list</a:t>
            </a:r>
            <a:endParaRPr lang="en-IN" sz="1350" kern="1200" dirty="0">
              <a:solidFill>
                <a:prstClr val="black"/>
              </a:solidFill>
              <a:ea typeface="+mn-ea"/>
              <a:cs typeface="+mn-cs"/>
            </a:endParaRPr>
          </a:p>
        </p:txBody>
      </p:sp>
      <p:sp>
        <p:nvSpPr>
          <p:cNvPr id="61" name="TextBox 60"/>
          <p:cNvSpPr txBox="1"/>
          <p:nvPr/>
        </p:nvSpPr>
        <p:spPr>
          <a:xfrm>
            <a:off x="2031840" y="2675441"/>
            <a:ext cx="1529864" cy="270567"/>
          </a:xfrm>
          <a:prstGeom prst="rect">
            <a:avLst/>
          </a:prstGeom>
          <a:solidFill>
            <a:srgbClr val="00FF99"/>
          </a:solidFill>
          <a:ln>
            <a:noFill/>
          </a:ln>
        </p:spPr>
        <p:txBody>
          <a:bodyPr wrap="none" lIns="62209" tIns="31105" rIns="62209" bIns="31105" rtlCol="0">
            <a:spAutoFit/>
          </a:bodyPr>
          <a:lstStyle/>
          <a:p>
            <a:pPr defTabSz="685800"/>
            <a:r>
              <a:rPr lang="en-IN" sz="1350" kern="1200" dirty="0">
                <a:solidFill>
                  <a:prstClr val="black"/>
                </a:solidFill>
                <a:ea typeface="+mn-ea"/>
                <a:cs typeface="+mn-cs"/>
              </a:rPr>
              <a:t>Unit with multiplier</a:t>
            </a:r>
            <a:endParaRPr lang="en-IN" sz="1350" kern="1200" dirty="0">
              <a:solidFill>
                <a:prstClr val="black"/>
              </a:solidFill>
              <a:ea typeface="+mn-ea"/>
              <a:cs typeface="+mn-cs"/>
            </a:endParaRPr>
          </a:p>
        </p:txBody>
      </p:sp>
      <p:sp>
        <p:nvSpPr>
          <p:cNvPr id="62" name="TextBox 61"/>
          <p:cNvSpPr txBox="1"/>
          <p:nvPr/>
        </p:nvSpPr>
        <p:spPr>
          <a:xfrm>
            <a:off x="1143000" y="2468059"/>
            <a:ext cx="654624" cy="478316"/>
          </a:xfrm>
          <a:prstGeom prst="rect">
            <a:avLst/>
          </a:prstGeom>
          <a:solidFill>
            <a:srgbClr val="00FF99"/>
          </a:solidFill>
          <a:ln>
            <a:noFill/>
          </a:ln>
        </p:spPr>
        <p:txBody>
          <a:bodyPr wrap="none" lIns="62209" tIns="31105" rIns="62209" bIns="31105" rtlCol="0">
            <a:spAutoFit/>
          </a:bodyPr>
          <a:lstStyle/>
          <a:p>
            <a:pPr defTabSz="685800"/>
            <a:r>
              <a:rPr lang="en-IN" sz="1350" kern="1200" dirty="0">
                <a:solidFill>
                  <a:prstClr val="black"/>
                </a:solidFill>
                <a:ea typeface="+mn-ea"/>
                <a:cs typeface="+mn-cs"/>
              </a:rPr>
              <a:t>Atomic</a:t>
            </a:r>
          </a:p>
          <a:p>
            <a:pPr defTabSz="685800"/>
            <a:r>
              <a:rPr lang="en-IN" sz="1350" kern="1200" dirty="0">
                <a:solidFill>
                  <a:prstClr val="black"/>
                </a:solidFill>
                <a:ea typeface="+mn-ea"/>
                <a:cs typeface="+mn-cs"/>
              </a:rPr>
              <a:t>unit</a:t>
            </a:r>
            <a:endParaRPr lang="en-IN" sz="1350" kern="1200" dirty="0">
              <a:solidFill>
                <a:prstClr val="black"/>
              </a:solidFill>
              <a:ea typeface="+mn-ea"/>
              <a:cs typeface="+mn-cs"/>
            </a:endParaRPr>
          </a:p>
        </p:txBody>
      </p:sp>
      <p:sp>
        <p:nvSpPr>
          <p:cNvPr id="63" name="TextBox 62"/>
          <p:cNvSpPr txBox="1"/>
          <p:nvPr/>
        </p:nvSpPr>
        <p:spPr>
          <a:xfrm>
            <a:off x="4572000" y="2986514"/>
            <a:ext cx="1011155" cy="270567"/>
          </a:xfrm>
          <a:prstGeom prst="rect">
            <a:avLst/>
          </a:prstGeom>
          <a:solidFill>
            <a:srgbClr val="00FF99"/>
          </a:solidFill>
          <a:ln>
            <a:noFill/>
          </a:ln>
        </p:spPr>
        <p:txBody>
          <a:bodyPr wrap="square" lIns="62209" tIns="31105" rIns="62209" bIns="31105" rtlCol="0">
            <a:spAutoFit/>
          </a:bodyPr>
          <a:lstStyle/>
          <a:p>
            <a:pPr defTabSz="685800"/>
            <a:r>
              <a:rPr lang="en-IN" sz="1350" kern="1200" dirty="0">
                <a:solidFill>
                  <a:prstClr val="black"/>
                </a:solidFill>
                <a:ea typeface="+mn-ea"/>
                <a:cs typeface="+mn-cs"/>
              </a:rPr>
              <a:t>Ratio unit</a:t>
            </a:r>
            <a:endParaRPr lang="en-IN" sz="1350" kern="1200" dirty="0">
              <a:solidFill>
                <a:prstClr val="black"/>
              </a:solidFill>
              <a:ea typeface="+mn-ea"/>
              <a:cs typeface="+mn-cs"/>
            </a:endParaRPr>
          </a:p>
        </p:txBody>
      </p:sp>
      <p:sp>
        <p:nvSpPr>
          <p:cNvPr id="64" name="TextBox 63"/>
          <p:cNvSpPr txBox="1"/>
          <p:nvPr/>
        </p:nvSpPr>
        <p:spPr>
          <a:xfrm>
            <a:off x="6645600" y="0"/>
            <a:ext cx="1355400" cy="478316"/>
          </a:xfrm>
          <a:prstGeom prst="rect">
            <a:avLst/>
          </a:prstGeom>
          <a:solidFill>
            <a:srgbClr val="00FF99"/>
          </a:solidFill>
          <a:ln>
            <a:noFill/>
          </a:ln>
        </p:spPr>
        <p:txBody>
          <a:bodyPr wrap="square" lIns="62209" tIns="31105" rIns="62209" bIns="31105" rtlCol="0">
            <a:spAutoFit/>
          </a:bodyPr>
          <a:lstStyle/>
          <a:p>
            <a:pPr defTabSz="685800"/>
            <a:r>
              <a:rPr lang="en-IN" sz="1350" kern="1200" dirty="0">
                <a:solidFill>
                  <a:prstClr val="black"/>
                </a:solidFill>
                <a:ea typeface="+mn-ea"/>
                <a:cs typeface="+mn-cs"/>
              </a:rPr>
              <a:t>Ratio with new unit</a:t>
            </a:r>
            <a:endParaRPr lang="en-IN" sz="1350" kern="1200" dirty="0">
              <a:solidFill>
                <a:prstClr val="black"/>
              </a:solidFill>
              <a:ea typeface="+mn-ea"/>
              <a:cs typeface="+mn-cs"/>
            </a:endParaRPr>
          </a:p>
        </p:txBody>
      </p:sp>
      <p:sp>
        <p:nvSpPr>
          <p:cNvPr id="65" name="Slide Number Placeholder 64"/>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70</a:t>
            </a:fld>
            <a:endParaRPr lang="en-US" kern="1200">
              <a:solidFill>
                <a:prstClr val="black"/>
              </a:solidFill>
              <a:ea typeface="+mn-ea"/>
            </a:endParaRPr>
          </a:p>
        </p:txBody>
      </p:sp>
    </p:spTree>
    <p:extLst>
      <p:ext uri="{BB962C8B-B14F-4D97-AF65-F5344CB8AC3E}">
        <p14:creationId xmlns:p14="http://schemas.microsoft.com/office/powerpoint/2010/main" val="237109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28" grpId="0" animBg="1"/>
      <p:bldP spid="230" grpId="0" animBg="1"/>
      <p:bldP spid="231" grpId="0" animBg="1"/>
      <p:bldP spid="233" grpId="0" animBg="1"/>
      <p:bldP spid="60" grpId="0" animBg="1"/>
      <p:bldP spid="61" grpId="0" animBg="1"/>
      <p:bldP spid="62" grpId="0" animBg="1"/>
      <p:bldP spid="63" grpId="0" animBg="1"/>
      <p:bldP spid="6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3169"/>
            <a:ext cx="6858000" cy="673991"/>
          </a:xfrm>
        </p:spPr>
        <p:txBody>
          <a:bodyPr/>
          <a:lstStyle/>
          <a:p>
            <a:r>
              <a:rPr lang="en-IN" dirty="0" smtClean="0"/>
              <a:t>Initial annotator: set of rules….</a:t>
            </a:r>
            <a:r>
              <a:rPr lang="en-IN" sz="1800" dirty="0"/>
              <a:t>did not work </a:t>
            </a:r>
            <a:endParaRPr lang="en-IN" sz="1800" dirty="0"/>
          </a:p>
        </p:txBody>
      </p:sp>
      <p:sp>
        <p:nvSpPr>
          <p:cNvPr id="3" name="Content Placeholder 2"/>
          <p:cNvSpPr>
            <a:spLocks noGrp="1"/>
          </p:cNvSpPr>
          <p:nvPr>
            <p:ph idx="1"/>
          </p:nvPr>
        </p:nvSpPr>
        <p:spPr>
          <a:xfrm>
            <a:off x="590204" y="705313"/>
            <a:ext cx="8204661" cy="4224134"/>
          </a:xfrm>
        </p:spPr>
        <p:txBody>
          <a:bodyPr/>
          <a:lstStyle/>
          <a:p>
            <a:r>
              <a:rPr lang="en-IN" dirty="0" smtClean="0"/>
              <a:t>Match after “in” a unit e.g. Price in </a:t>
            </a:r>
            <a:r>
              <a:rPr lang="en-IN" dirty="0" smtClean="0">
                <a:solidFill>
                  <a:srgbClr val="FF0000"/>
                </a:solidFill>
              </a:rPr>
              <a:t>$</a:t>
            </a:r>
            <a:r>
              <a:rPr lang="en-IN" dirty="0" smtClean="0"/>
              <a:t>, Length in </a:t>
            </a:r>
            <a:r>
              <a:rPr lang="en-IN" dirty="0" smtClean="0">
                <a:solidFill>
                  <a:srgbClr val="FF0000"/>
                </a:solidFill>
              </a:rPr>
              <a:t>km</a:t>
            </a:r>
          </a:p>
          <a:p>
            <a:pPr lvl="2"/>
            <a:r>
              <a:rPr lang="en-IN" dirty="0" smtClean="0"/>
              <a:t>Scores in </a:t>
            </a:r>
            <a:r>
              <a:rPr lang="en-IN" dirty="0" smtClean="0">
                <a:solidFill>
                  <a:srgbClr val="FF0000"/>
                </a:solidFill>
              </a:rPr>
              <a:t>last</a:t>
            </a:r>
            <a:r>
              <a:rPr lang="en-IN" dirty="0" smtClean="0"/>
              <a:t> match </a:t>
            </a:r>
            <a:r>
              <a:rPr lang="en-IN" dirty="0" smtClean="0">
                <a:sym typeface="Wingdings" pitchFamily="2" charset="2"/>
              </a:rPr>
              <a:t> last is also a unit name.</a:t>
            </a:r>
            <a:endParaRPr lang="en-IN" dirty="0" smtClean="0"/>
          </a:p>
          <a:p>
            <a:pPr lvl="2"/>
            <a:r>
              <a:rPr lang="en-IN" dirty="0" smtClean="0"/>
              <a:t>Capacity in </a:t>
            </a:r>
            <a:r>
              <a:rPr lang="en-IN" dirty="0" err="1" smtClean="0">
                <a:solidFill>
                  <a:srgbClr val="FF0000"/>
                </a:solidFill>
              </a:rPr>
              <a:t>kt</a:t>
            </a:r>
            <a:r>
              <a:rPr lang="en-IN" dirty="0" smtClean="0"/>
              <a:t>    </a:t>
            </a:r>
            <a:r>
              <a:rPr lang="en-IN" dirty="0" smtClean="0">
                <a:sym typeface="Wingdings" pitchFamily="2" charset="2"/>
              </a:rPr>
              <a:t> </a:t>
            </a:r>
            <a:r>
              <a:rPr lang="en-IN" dirty="0" err="1" smtClean="0"/>
              <a:t>kt</a:t>
            </a:r>
            <a:r>
              <a:rPr lang="en-IN" dirty="0" smtClean="0"/>
              <a:t> = carat?  Kiloton? Knot?</a:t>
            </a:r>
          </a:p>
          <a:p>
            <a:r>
              <a:rPr lang="en-IN" dirty="0" smtClean="0"/>
              <a:t>Match within brackets is a unit </a:t>
            </a:r>
            <a:r>
              <a:rPr lang="en-IN" dirty="0" err="1" smtClean="0"/>
              <a:t>e.g</a:t>
            </a:r>
            <a:r>
              <a:rPr lang="en-IN" dirty="0" smtClean="0"/>
              <a:t> Price (</a:t>
            </a:r>
            <a:r>
              <a:rPr lang="en-IN" dirty="0" smtClean="0">
                <a:solidFill>
                  <a:srgbClr val="FF0000"/>
                </a:solidFill>
              </a:rPr>
              <a:t>$</a:t>
            </a:r>
            <a:r>
              <a:rPr lang="en-IN" dirty="0" smtClean="0"/>
              <a:t>)</a:t>
            </a:r>
          </a:p>
          <a:p>
            <a:pPr lvl="2"/>
            <a:r>
              <a:rPr lang="en-IN" dirty="0" smtClean="0"/>
              <a:t>Population (</a:t>
            </a:r>
            <a:r>
              <a:rPr lang="en-IN" dirty="0" smtClean="0">
                <a:solidFill>
                  <a:srgbClr val="FF0000"/>
                </a:solidFill>
              </a:rPr>
              <a:t>Dec</a:t>
            </a:r>
            <a:r>
              <a:rPr lang="en-IN" dirty="0" smtClean="0"/>
              <a:t> 2006), </a:t>
            </a:r>
            <a:r>
              <a:rPr lang="en-IN" dirty="0" err="1" smtClean="0"/>
              <a:t>dec</a:t>
            </a:r>
            <a:r>
              <a:rPr lang="en-IN" dirty="0" smtClean="0"/>
              <a:t> is a lemma for unit decade.</a:t>
            </a:r>
          </a:p>
          <a:p>
            <a:pPr lvl="2"/>
            <a:r>
              <a:rPr lang="en-IN" dirty="0" smtClean="0"/>
              <a:t>s: second, plural e.g. duration(</a:t>
            </a:r>
            <a:r>
              <a:rPr lang="en-IN" dirty="0" smtClean="0">
                <a:solidFill>
                  <a:srgbClr val="FF0000"/>
                </a:solidFill>
              </a:rPr>
              <a:t>s</a:t>
            </a:r>
            <a:r>
              <a:rPr lang="en-IN" dirty="0" smtClean="0"/>
              <a:t>), year(</a:t>
            </a:r>
            <a:r>
              <a:rPr lang="en-IN" dirty="0" smtClean="0">
                <a:solidFill>
                  <a:srgbClr val="FF0000"/>
                </a:solidFill>
              </a:rPr>
              <a:t>s</a:t>
            </a:r>
            <a:r>
              <a:rPr lang="en-IN" dirty="0" smtClean="0"/>
              <a:t>)</a:t>
            </a:r>
          </a:p>
          <a:p>
            <a:r>
              <a:rPr lang="en-IN" dirty="0" err="1" smtClean="0"/>
              <a:t>Concept+unit</a:t>
            </a:r>
            <a:r>
              <a:rPr lang="en-IN" dirty="0" smtClean="0"/>
              <a:t>-match e.g. Length </a:t>
            </a:r>
            <a:r>
              <a:rPr lang="en-IN" dirty="0" smtClean="0">
                <a:solidFill>
                  <a:srgbClr val="FF0000"/>
                </a:solidFill>
              </a:rPr>
              <a:t>m</a:t>
            </a:r>
            <a:r>
              <a:rPr lang="en-IN" dirty="0" smtClean="0"/>
              <a:t>, Speed </a:t>
            </a:r>
            <a:r>
              <a:rPr lang="en-IN" dirty="0" smtClean="0">
                <a:solidFill>
                  <a:srgbClr val="FF0000"/>
                </a:solidFill>
              </a:rPr>
              <a:t>mph</a:t>
            </a:r>
          </a:p>
          <a:p>
            <a:pPr lvl="2"/>
            <a:r>
              <a:rPr lang="en-IN" dirty="0" smtClean="0"/>
              <a:t>Length (</a:t>
            </a:r>
            <a:r>
              <a:rPr lang="en-IN" dirty="0" smtClean="0">
                <a:solidFill>
                  <a:srgbClr val="FF0000"/>
                </a:solidFill>
              </a:rPr>
              <a:t>m</a:t>
            </a:r>
            <a:r>
              <a:rPr lang="en-IN" dirty="0" smtClean="0">
                <a:solidFill>
                  <a:schemeClr val="tx1"/>
                </a:solidFill>
              </a:rPr>
              <a:t>:s</a:t>
            </a:r>
            <a:r>
              <a:rPr lang="en-IN" dirty="0" smtClean="0"/>
              <a:t>)</a:t>
            </a:r>
          </a:p>
          <a:p>
            <a:pPr lvl="3"/>
            <a:r>
              <a:rPr lang="en-IN" dirty="0" smtClean="0"/>
              <a:t>m gets mapped to meter because of length.  Actually, minute.</a:t>
            </a:r>
          </a:p>
          <a:p>
            <a:pPr lvl="2"/>
            <a:r>
              <a:rPr lang="en-IN" dirty="0" smtClean="0"/>
              <a:t>Energy density by volume (MJ/</a:t>
            </a:r>
            <a:r>
              <a:rPr lang="en-IN" dirty="0" smtClean="0">
                <a:solidFill>
                  <a:srgbClr val="FF0000"/>
                </a:solidFill>
              </a:rPr>
              <a:t>L</a:t>
            </a:r>
            <a:r>
              <a:rPr lang="en-IN" dirty="0" smtClean="0"/>
              <a:t>) </a:t>
            </a:r>
          </a:p>
          <a:p>
            <a:pPr lvl="3"/>
            <a:r>
              <a:rPr lang="en-IN" dirty="0" smtClean="0">
                <a:sym typeface="Wingdings" pitchFamily="2" charset="2"/>
              </a:rPr>
              <a:t> volume helps resolve L as </a:t>
            </a:r>
            <a:r>
              <a:rPr lang="en-IN" dirty="0" err="1" smtClean="0">
                <a:sym typeface="Wingdings" pitchFamily="2" charset="2"/>
              </a:rPr>
              <a:t>liter</a:t>
            </a:r>
            <a:r>
              <a:rPr lang="en-IN" dirty="0" smtClean="0">
                <a:sym typeface="Wingdings" pitchFamily="2" charset="2"/>
              </a:rPr>
              <a:t>.</a:t>
            </a:r>
          </a:p>
          <a:p>
            <a:pPr>
              <a:buNone/>
            </a:pPr>
            <a:r>
              <a:rPr lang="en-IN" dirty="0" smtClean="0">
                <a:sym typeface="Wingdings" pitchFamily="2" charset="2"/>
              </a:rPr>
              <a:t>... Rules not easy for compound units that need simultaneous labelling of different parts</a:t>
            </a:r>
          </a:p>
        </p:txBody>
      </p:sp>
      <p:sp>
        <p:nvSpPr>
          <p:cNvPr id="4" name="Slide Number Placeholder 3"/>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71</a:t>
            </a:fld>
            <a:endParaRPr lang="en-US" kern="1200">
              <a:solidFill>
                <a:prstClr val="black"/>
              </a:solidFill>
              <a:ea typeface="+mn-ea"/>
            </a:endParaRPr>
          </a:p>
        </p:txBody>
      </p:sp>
    </p:spTree>
    <p:extLst>
      <p:ext uri="{BB962C8B-B14F-4D97-AF65-F5344CB8AC3E}">
        <p14:creationId xmlns:p14="http://schemas.microsoft.com/office/powerpoint/2010/main" val="257052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Our approach</a:t>
            </a:r>
            <a:endParaRPr lang="en-IN" dirty="0"/>
          </a:p>
        </p:txBody>
      </p:sp>
      <p:sp>
        <p:nvSpPr>
          <p:cNvPr id="3" name="Content Placeholder 2"/>
          <p:cNvSpPr>
            <a:spLocks noGrp="1"/>
          </p:cNvSpPr>
          <p:nvPr>
            <p:ph idx="1"/>
          </p:nvPr>
        </p:nvSpPr>
        <p:spPr>
          <a:xfrm>
            <a:off x="609601" y="757159"/>
            <a:ext cx="7391400" cy="3784718"/>
          </a:xfrm>
        </p:spPr>
        <p:txBody>
          <a:bodyPr/>
          <a:lstStyle/>
          <a:p>
            <a:r>
              <a:rPr lang="en-IN" dirty="0" smtClean="0"/>
              <a:t>Probabilistic Context Free Grammar (</a:t>
            </a:r>
            <a:r>
              <a:rPr lang="en-IN" dirty="0" err="1" smtClean="0"/>
              <a:t>QuantCFG</a:t>
            </a:r>
            <a:r>
              <a:rPr lang="en-IN" dirty="0" smtClean="0"/>
              <a:t>)</a:t>
            </a:r>
          </a:p>
          <a:p>
            <a:pPr lvl="1"/>
            <a:r>
              <a:rPr lang="en-IN" dirty="0" smtClean="0"/>
              <a:t>Grammar: captures possible patterns of derived units</a:t>
            </a:r>
          </a:p>
          <a:p>
            <a:pPr lvl="1"/>
            <a:r>
              <a:rPr lang="en-IN" dirty="0" smtClean="0"/>
              <a:t>Diverse set of features from several </a:t>
            </a:r>
            <a:r>
              <a:rPr lang="en-IN" dirty="0" smtClean="0"/>
              <a:t>resources</a:t>
            </a:r>
            <a:endParaRPr lang="en-IN" dirty="0" smtClean="0"/>
          </a:p>
        </p:txBody>
      </p:sp>
      <p:pic>
        <p:nvPicPr>
          <p:cNvPr id="6" name="Picture 5" descr="grammarCrop.png"/>
          <p:cNvPicPr>
            <a:picLocks noChangeAspect="1"/>
          </p:cNvPicPr>
          <p:nvPr/>
        </p:nvPicPr>
        <p:blipFill>
          <a:blip r:embed="rId3"/>
          <a:stretch>
            <a:fillRect/>
          </a:stretch>
        </p:blipFill>
        <p:spPr>
          <a:xfrm>
            <a:off x="1048850" y="2110000"/>
            <a:ext cx="6201217" cy="2177509"/>
          </a:xfrm>
          <a:prstGeom prst="rect">
            <a:avLst/>
          </a:prstGeom>
        </p:spPr>
      </p:pic>
      <p:sp>
        <p:nvSpPr>
          <p:cNvPr id="5" name="Slide Number Placeholder 4"/>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72</a:t>
            </a:fld>
            <a:endParaRPr lang="en-US" kern="1200">
              <a:solidFill>
                <a:prstClr val="black"/>
              </a:solidFill>
              <a:ea typeface="+mn-ea"/>
            </a:endParaRPr>
          </a:p>
        </p:txBody>
      </p:sp>
    </p:spTree>
    <p:extLst>
      <p:ext uri="{BB962C8B-B14F-4D97-AF65-F5344CB8AC3E}">
        <p14:creationId xmlns:p14="http://schemas.microsoft.com/office/powerpoint/2010/main" val="7200688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Features</a:t>
            </a:r>
            <a:endParaRPr lang="en-IN" dirty="0"/>
          </a:p>
        </p:txBody>
      </p:sp>
      <p:sp>
        <p:nvSpPr>
          <p:cNvPr id="3" name="Content Placeholder 2"/>
          <p:cNvSpPr>
            <a:spLocks noGrp="1"/>
          </p:cNvSpPr>
          <p:nvPr>
            <p:ph idx="1"/>
          </p:nvPr>
        </p:nvSpPr>
        <p:spPr/>
        <p:txBody>
          <a:bodyPr/>
          <a:lstStyle/>
          <a:p>
            <a:r>
              <a:rPr lang="en-IN" dirty="0" smtClean="0"/>
              <a:t>Matches in the unit </a:t>
            </a:r>
            <a:r>
              <a:rPr lang="en-IN" dirty="0" err="1" smtClean="0"/>
              <a:t>catalog</a:t>
            </a:r>
            <a:endParaRPr lang="en-IN" dirty="0" smtClean="0"/>
          </a:p>
          <a:p>
            <a:pPr lvl="1"/>
            <a:r>
              <a:rPr lang="en-IN" dirty="0" smtClean="0"/>
              <a:t>E.g. Words like Length, Speed matching concept names</a:t>
            </a:r>
          </a:p>
          <a:p>
            <a:r>
              <a:rPr lang="en-IN" dirty="0" smtClean="0"/>
              <a:t>Lexical features</a:t>
            </a:r>
          </a:p>
          <a:p>
            <a:pPr lvl="1"/>
            <a:r>
              <a:rPr lang="en-IN" dirty="0" smtClean="0"/>
              <a:t>After IN, within brackets, </a:t>
            </a:r>
            <a:r>
              <a:rPr lang="en-IN" dirty="0" err="1" smtClean="0"/>
              <a:t>etc</a:t>
            </a:r>
            <a:endParaRPr lang="en-IN" dirty="0" smtClean="0"/>
          </a:p>
          <a:p>
            <a:r>
              <a:rPr lang="en-IN" dirty="0" err="1" smtClean="0"/>
              <a:t>Wordnet</a:t>
            </a:r>
            <a:r>
              <a:rPr lang="en-IN" dirty="0" smtClean="0"/>
              <a:t> frequencies</a:t>
            </a:r>
          </a:p>
          <a:p>
            <a:pPr lvl="1"/>
            <a:r>
              <a:rPr lang="en-IN" dirty="0" smtClean="0"/>
              <a:t>Relative frequency of the unit sense of the term</a:t>
            </a:r>
          </a:p>
          <a:p>
            <a:pPr lvl="1"/>
            <a:r>
              <a:rPr lang="en-IN" dirty="0" smtClean="0"/>
              <a:t>E.g. “Last” is a unit but 99% frequency is for non-unit sense of last</a:t>
            </a:r>
          </a:p>
          <a:p>
            <a:r>
              <a:rPr lang="en-IN" dirty="0"/>
              <a:t>Co-occurrence statistics from </a:t>
            </a:r>
            <a:r>
              <a:rPr lang="en-IN" dirty="0" err="1"/>
              <a:t>unlabeled</a:t>
            </a:r>
            <a:r>
              <a:rPr lang="en-IN" dirty="0"/>
              <a:t> table </a:t>
            </a:r>
            <a:r>
              <a:rPr lang="en-IN" dirty="0" smtClean="0"/>
              <a:t>corpus</a:t>
            </a:r>
            <a:endParaRPr lang="en-IN" dirty="0"/>
          </a:p>
          <a:p>
            <a:pPr lvl="1"/>
            <a:r>
              <a:rPr lang="en-IN" dirty="0" smtClean="0"/>
              <a:t>E.g. Word like “width” appears with “meters”.  So, high weight to marking “m” as meters in presence of width</a:t>
            </a:r>
            <a:endParaRPr lang="en-IN" dirty="0"/>
          </a:p>
        </p:txBody>
      </p:sp>
      <p:sp>
        <p:nvSpPr>
          <p:cNvPr id="4" name="Slide Number Placeholder 3"/>
          <p:cNvSpPr>
            <a:spLocks noGrp="1"/>
          </p:cNvSpPr>
          <p:nvPr>
            <p:ph type="sldNum" sz="quarter" idx="12"/>
          </p:nvPr>
        </p:nvSpPr>
        <p:spPr/>
        <p:txBody>
          <a:bodyPr/>
          <a:lstStyle/>
          <a:p>
            <a:pPr defTabSz="685800"/>
            <a:fld id="{4F23FDA2-3789-45AA-B8F8-8F24E51E4F35}" type="slidenum">
              <a:rPr lang="en-US" kern="1200" smtClean="0">
                <a:solidFill>
                  <a:prstClr val="black"/>
                </a:solidFill>
                <a:ea typeface="+mn-ea"/>
              </a:rPr>
              <a:pPr defTabSz="685800"/>
              <a:t>73</a:t>
            </a:fld>
            <a:endParaRPr lang="en-US" kern="1200">
              <a:solidFill>
                <a:prstClr val="black"/>
              </a:solidFill>
              <a:ea typeface="+mn-ea"/>
            </a:endParaRPr>
          </a:p>
        </p:txBody>
      </p:sp>
    </p:spTree>
    <p:extLst>
      <p:ext uri="{BB962C8B-B14F-4D97-AF65-F5344CB8AC3E}">
        <p14:creationId xmlns:p14="http://schemas.microsoft.com/office/powerpoint/2010/main" val="34546960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 example parse</a:t>
            </a:r>
            <a:endParaRPr lang="en-IN" dirty="0"/>
          </a:p>
        </p:txBody>
      </p:sp>
      <p:sp>
        <p:nvSpPr>
          <p:cNvPr id="8" name="Content Placeholder 7"/>
          <p:cNvSpPr>
            <a:spLocks noGrp="1"/>
          </p:cNvSpPr>
          <p:nvPr>
            <p:ph idx="1"/>
          </p:nvPr>
        </p:nvSpPr>
        <p:spPr>
          <a:xfrm>
            <a:off x="1409760" y="705313"/>
            <a:ext cx="6170040" cy="414764"/>
          </a:xfrm>
        </p:spPr>
        <p:txBody>
          <a:bodyPr/>
          <a:lstStyle/>
          <a:p>
            <a:pPr>
              <a:buNone/>
            </a:pPr>
            <a:r>
              <a:rPr lang="en-IN" dirty="0" smtClean="0"/>
              <a:t>Wind speed (mph / km/h)</a:t>
            </a:r>
            <a:endParaRPr lang="en-IN" dirty="0"/>
          </a:p>
        </p:txBody>
      </p:sp>
      <p:graphicFrame>
        <p:nvGraphicFramePr>
          <p:cNvPr id="10" name="Diagram 9"/>
          <p:cNvGraphicFramePr/>
          <p:nvPr>
            <p:extLst>
              <p:ext uri="{D42A27DB-BD31-4B8C-83A1-F6EECF244321}">
                <p14:modId xmlns:p14="http://schemas.microsoft.com/office/powerpoint/2010/main" val="1014500956"/>
              </p:ext>
            </p:extLst>
          </p:nvPr>
        </p:nvGraphicFramePr>
        <p:xfrm>
          <a:off x="2913120" y="705314"/>
          <a:ext cx="4821120" cy="2799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ounded Rectangular Callout 13"/>
          <p:cNvSpPr/>
          <p:nvPr/>
        </p:nvSpPr>
        <p:spPr bwMode="auto">
          <a:xfrm>
            <a:off x="5038560" y="912695"/>
            <a:ext cx="984960" cy="311073"/>
          </a:xfrm>
          <a:prstGeom prst="wedgeRoundRectCallout">
            <a:avLst>
              <a:gd name="adj1" fmla="val -2301"/>
              <a:gd name="adj2" fmla="val 159992"/>
              <a:gd name="adj3" fmla="val 16667"/>
            </a:avLst>
          </a:prstGeom>
          <a:solidFill>
            <a:srgbClr val="FFFFCC"/>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650" kern="1200" dirty="0">
                <a:solidFill>
                  <a:prstClr val="black"/>
                </a:solidFill>
                <a:latin typeface="Arial" charset="0"/>
                <a:ea typeface="+mn-ea"/>
                <a:cs typeface="+mn-cs"/>
              </a:rPr>
              <a:t>Brackets</a:t>
            </a:r>
          </a:p>
        </p:txBody>
      </p:sp>
      <p:sp>
        <p:nvSpPr>
          <p:cNvPr id="15" name="Rounded Rectangular Callout 14"/>
          <p:cNvSpPr/>
          <p:nvPr/>
        </p:nvSpPr>
        <p:spPr bwMode="auto">
          <a:xfrm>
            <a:off x="1461600" y="2934668"/>
            <a:ext cx="2495880" cy="673991"/>
          </a:xfrm>
          <a:prstGeom prst="wedgeRoundRectCallout">
            <a:avLst>
              <a:gd name="adj1" fmla="val 75612"/>
              <a:gd name="adj2" fmla="val -199392"/>
              <a:gd name="adj3" fmla="val 16667"/>
            </a:avLst>
          </a:prstGeom>
          <a:solidFill>
            <a:srgbClr val="FFFFCC"/>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350" kern="1200" dirty="0">
                <a:solidFill>
                  <a:prstClr val="black"/>
                </a:solidFill>
                <a:ea typeface="+mn-ea"/>
                <a:cs typeface="+mn-cs"/>
              </a:rPr>
              <a:t>Co-occurrence of “mile per hour” with “speed”</a:t>
            </a:r>
            <a:endParaRPr lang="en-IN" sz="1650" kern="1200" dirty="0">
              <a:solidFill>
                <a:prstClr val="black"/>
              </a:solidFill>
              <a:latin typeface="Arial" charset="0"/>
              <a:ea typeface="+mn-ea"/>
              <a:cs typeface="+mn-cs"/>
            </a:endParaRPr>
          </a:p>
        </p:txBody>
      </p:sp>
      <p:sp>
        <p:nvSpPr>
          <p:cNvPr id="9" name="Rounded Rectangular Callout 8"/>
          <p:cNvSpPr/>
          <p:nvPr/>
        </p:nvSpPr>
        <p:spPr bwMode="auto">
          <a:xfrm>
            <a:off x="6334560" y="549777"/>
            <a:ext cx="1762560" cy="985064"/>
          </a:xfrm>
          <a:prstGeom prst="wedgeRoundRectCallout">
            <a:avLst>
              <a:gd name="adj1" fmla="val -78789"/>
              <a:gd name="adj2" fmla="val 57848"/>
              <a:gd name="adj3" fmla="val 16667"/>
            </a:avLst>
          </a:prstGeom>
          <a:solidFill>
            <a:srgbClr val="FFFFCC"/>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650" kern="1200" dirty="0">
                <a:solidFill>
                  <a:prstClr val="black"/>
                </a:solidFill>
                <a:latin typeface="Arial" charset="0"/>
                <a:ea typeface="+mn-ea"/>
                <a:cs typeface="+mn-cs"/>
              </a:rPr>
              <a:t>Multiple units in a list  tend to be of the same type</a:t>
            </a:r>
          </a:p>
        </p:txBody>
      </p:sp>
      <p:sp>
        <p:nvSpPr>
          <p:cNvPr id="11" name="Rounded Rectangular Callout 10"/>
          <p:cNvSpPr/>
          <p:nvPr/>
        </p:nvSpPr>
        <p:spPr bwMode="auto">
          <a:xfrm>
            <a:off x="2913121" y="3919732"/>
            <a:ext cx="1762559" cy="362918"/>
          </a:xfrm>
          <a:prstGeom prst="wedgeRoundRectCallout">
            <a:avLst>
              <a:gd name="adj1" fmla="val 28540"/>
              <a:gd name="adj2" fmla="val -410218"/>
              <a:gd name="adj3" fmla="val 16667"/>
            </a:avLst>
          </a:prstGeom>
          <a:solidFill>
            <a:srgbClr val="FFFFCC"/>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350" kern="1200" dirty="0">
                <a:solidFill>
                  <a:prstClr val="black"/>
                </a:solidFill>
                <a:ea typeface="+mn-ea"/>
                <a:cs typeface="+mn-cs"/>
              </a:rPr>
              <a:t>Dictionary match</a:t>
            </a:r>
            <a:endParaRPr lang="en-IN" sz="1650" kern="1200" dirty="0">
              <a:solidFill>
                <a:prstClr val="black"/>
              </a:solidFill>
              <a:latin typeface="Arial" charset="0"/>
              <a:ea typeface="+mn-ea"/>
              <a:cs typeface="+mn-cs"/>
            </a:endParaRPr>
          </a:p>
        </p:txBody>
      </p:sp>
      <p:sp>
        <p:nvSpPr>
          <p:cNvPr id="17" name="Rounded Rectangular Callout 16"/>
          <p:cNvSpPr/>
          <p:nvPr/>
        </p:nvSpPr>
        <p:spPr bwMode="auto">
          <a:xfrm>
            <a:off x="4779360" y="2986513"/>
            <a:ext cx="2954880" cy="673991"/>
          </a:xfrm>
          <a:prstGeom prst="wedgeRoundRectCallout">
            <a:avLst>
              <a:gd name="adj1" fmla="val 28140"/>
              <a:gd name="adj2" fmla="val -125155"/>
              <a:gd name="adj3" fmla="val 16667"/>
            </a:avLst>
          </a:prstGeom>
          <a:solidFill>
            <a:srgbClr val="FFFFCC"/>
          </a:solidFill>
          <a:ln w="9525" cap="flat" cmpd="sng" algn="ctr">
            <a:noFill/>
            <a:prstDash val="solid"/>
            <a:round/>
            <a:headEnd type="none" w="med" len="med"/>
            <a:tailEnd type="none" w="med" len="med"/>
          </a:ln>
          <a:effectLst/>
        </p:spPr>
        <p:txBody>
          <a:bodyPr vert="horz" wrap="square" lIns="62209" tIns="31105" rIns="62209" bIns="31105" numCol="1" rtlCol="0" anchor="t" anchorCtr="0" compatLnSpc="1">
            <a:prstTxWarp prst="textNoShape">
              <a:avLst/>
            </a:prstTxWarp>
          </a:bodyPr>
          <a:lstStyle/>
          <a:p>
            <a:pPr defTabSz="305645" fontAlgn="base" hangingPunct="0">
              <a:lnSpc>
                <a:spcPct val="93000"/>
              </a:lnSpc>
              <a:spcBef>
                <a:spcPct val="0"/>
              </a:spcBef>
              <a:spcAft>
                <a:spcPct val="0"/>
              </a:spcAft>
              <a:buClr>
                <a:srgbClr val="000000"/>
              </a:buClr>
              <a:buSzPct val="45000"/>
            </a:pPr>
            <a:r>
              <a:rPr lang="en-IN" sz="1350" kern="1200" dirty="0">
                <a:solidFill>
                  <a:prstClr val="black"/>
                </a:solidFill>
                <a:ea typeface="+mn-ea"/>
                <a:cs typeface="+mn-cs"/>
              </a:rPr>
              <a:t>Relative frequency of h in the sense of “hour” in </a:t>
            </a:r>
            <a:r>
              <a:rPr lang="en-IN" sz="1350" kern="1200" dirty="0" err="1">
                <a:solidFill>
                  <a:prstClr val="black"/>
                </a:solidFill>
                <a:ea typeface="+mn-ea"/>
                <a:cs typeface="+mn-cs"/>
              </a:rPr>
              <a:t>wordnet</a:t>
            </a:r>
            <a:endParaRPr lang="en-IN" sz="1650" kern="1200" dirty="0">
              <a:solidFill>
                <a:prstClr val="black"/>
              </a:solidFill>
              <a:latin typeface="Arial" charset="0"/>
              <a:ea typeface="+mn-ea"/>
              <a:cs typeface="+mn-cs"/>
            </a:endParaRPr>
          </a:p>
        </p:txBody>
      </p:sp>
      <p:sp>
        <p:nvSpPr>
          <p:cNvPr id="12" name="Slide Number Placeholder 11"/>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74</a:t>
            </a:fld>
            <a:endParaRPr lang="en-US" kern="1200">
              <a:solidFill>
                <a:prstClr val="black"/>
              </a:solidFill>
              <a:ea typeface="+mn-ea"/>
            </a:endParaRPr>
          </a:p>
        </p:txBody>
      </p:sp>
    </p:spTree>
    <p:extLst>
      <p:ext uri="{BB962C8B-B14F-4D97-AF65-F5344CB8AC3E}">
        <p14:creationId xmlns:p14="http://schemas.microsoft.com/office/powerpoint/2010/main" val="15992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9" grpId="0" animBg="1"/>
      <p:bldP spid="11" grpId="0" animBg="1"/>
      <p:bldP spid="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Shape 1718"/>
          <p:cNvSpPr txBox="1">
            <a:spLocks noGrp="1"/>
          </p:cNvSpPr>
          <p:nvPr>
            <p:ph type="title"/>
          </p:nvPr>
        </p:nvSpPr>
        <p:spPr>
          <a:xfrm>
            <a:off x="609600" y="228600"/>
            <a:ext cx="8174037" cy="514349"/>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CC3300"/>
                </a:solidFill>
                <a:latin typeface="Arial"/>
                <a:ea typeface="Arial"/>
                <a:cs typeface="Arial"/>
                <a:sym typeface="Arial"/>
              </a:rPr>
              <a:t>Empirical Evaluation</a:t>
            </a:r>
          </a:p>
        </p:txBody>
      </p:sp>
      <p:sp>
        <p:nvSpPr>
          <p:cNvPr id="1719" name="Shape 1719"/>
          <p:cNvSpPr txBox="1">
            <a:spLocks noGrp="1"/>
          </p:cNvSpPr>
          <p:nvPr>
            <p:ph type="body" idx="1"/>
          </p:nvPr>
        </p:nvSpPr>
        <p:spPr>
          <a:xfrm>
            <a:off x="304800" y="800100"/>
            <a:ext cx="8650287" cy="371475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Testbed</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QCQ: 28 diverse queries used in [qcq].</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WorldBank: 172 queries: forest area, co2 emissions, land area, and population of countries</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dirty="0">
                <a:solidFill>
                  <a:schemeClr val="dk1"/>
                </a:solidFill>
                <a:latin typeface="Arial"/>
                <a:ea typeface="Arial"/>
                <a:cs typeface="Arial"/>
                <a:sym typeface="Arial"/>
              </a:rPr>
              <a:t>InfoGather: 146 queries: revenue and profit of 34 large corporations population of 50 large cities,.</a:t>
            </a:r>
          </a:p>
          <a:p>
            <a:pPr marL="342900" marR="0" lvl="0" indent="-342900" algn="l" rtl="0">
              <a:spcBef>
                <a:spcPts val="56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Corpus</a:t>
            </a:r>
          </a:p>
          <a:p>
            <a:pPr marL="742950" marR="0" lvl="1" indent="-285750" algn="l" rtl="0">
              <a:spcBef>
                <a:spcPts val="480"/>
              </a:spcBef>
              <a:spcAft>
                <a:spcPts val="0"/>
              </a:spcAft>
              <a:buClr>
                <a:schemeClr val="hlink"/>
              </a:buClr>
              <a:buSzPct val="55000"/>
              <a:buFont typeface="Noto Sans Symbols"/>
              <a:buChar char="■"/>
            </a:pPr>
            <a:r>
              <a:rPr lang="en" sz="2000" b="0" i="0" u="none" strike="noStrike" cap="none" dirty="0">
                <a:solidFill>
                  <a:schemeClr val="dk1"/>
                </a:solidFill>
                <a:latin typeface="Arial"/>
                <a:ea typeface="Arial"/>
                <a:cs typeface="Arial"/>
                <a:sym typeface="Arial"/>
              </a:rPr>
              <a:t>25 millions Webtables extraction from 500 million webpages</a:t>
            </a:r>
          </a:p>
          <a:p>
            <a:pPr marL="742950" marR="0" lvl="1" indent="-285750" algn="l" rtl="0">
              <a:spcBef>
                <a:spcPts val="480"/>
              </a:spcBef>
              <a:spcAft>
                <a:spcPts val="0"/>
              </a:spcAft>
              <a:buClr>
                <a:schemeClr val="hlink"/>
              </a:buClr>
              <a:buSzPct val="55000"/>
              <a:buFont typeface="Noto Sans Symbols"/>
              <a:buChar char="■"/>
            </a:pPr>
            <a:r>
              <a:rPr lang="en" sz="2000" b="0" i="0" u="none" strike="noStrike" cap="none" dirty="0">
                <a:solidFill>
                  <a:schemeClr val="dk1"/>
                </a:solidFill>
                <a:latin typeface="Arial"/>
                <a:ea typeface="Arial"/>
                <a:cs typeface="Arial"/>
                <a:sym typeface="Arial"/>
              </a:rPr>
              <a:t>tables returned by research.google.com/tables in response to queries</a:t>
            </a:r>
          </a:p>
          <a:p>
            <a:pPr marL="742950" marR="0" lvl="1" indent="-285750" algn="l" rtl="0">
              <a:spcBef>
                <a:spcPts val="480"/>
              </a:spcBef>
              <a:spcAft>
                <a:spcPts val="0"/>
              </a:spcAft>
              <a:buClr>
                <a:schemeClr val="hlink"/>
              </a:buClr>
              <a:buSzPct val="55000"/>
              <a:buFont typeface="Noto Sans Symbols"/>
              <a:buNone/>
            </a:pPr>
            <a:endParaRPr sz="2400" b="0" i="0" u="none" strike="noStrike" cap="none" dirty="0">
              <a:solidFill>
                <a:schemeClr val="dk1"/>
              </a:solidFill>
              <a:latin typeface="Arial"/>
              <a:ea typeface="Arial"/>
              <a:cs typeface="Arial"/>
              <a:sym typeface="Arial"/>
            </a:endParaRPr>
          </a:p>
          <a:p>
            <a:pPr marL="742950" marR="0" lvl="1" indent="-285750" algn="l" rtl="0">
              <a:spcBef>
                <a:spcPts val="480"/>
              </a:spcBef>
              <a:spcAft>
                <a:spcPts val="0"/>
              </a:spcAft>
              <a:buClr>
                <a:schemeClr val="hlink"/>
              </a:buClr>
              <a:buSzPct val="55000"/>
              <a:buFont typeface="Noto Sans Symbols"/>
              <a:buNone/>
            </a:pPr>
            <a:endParaRPr sz="2400" b="0" i="0" u="none" strike="noStrike" cap="none" dirty="0">
              <a:solidFill>
                <a:schemeClr val="dk1"/>
              </a:solidFill>
              <a:latin typeface="Arial"/>
              <a:ea typeface="Arial"/>
              <a:cs typeface="Arial"/>
              <a:sym typeface="Arial"/>
            </a:endParaRPr>
          </a:p>
        </p:txBody>
      </p:sp>
      <p:sp>
        <p:nvSpPr>
          <p:cNvPr id="1720" name="Shape 1720"/>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75</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Shape 1725"/>
          <p:cNvSpPr txBox="1">
            <a:spLocks noGrp="1"/>
          </p:cNvSpPr>
          <p:nvPr>
            <p:ph type="title"/>
          </p:nvPr>
        </p:nvSpPr>
        <p:spPr>
          <a:xfrm>
            <a:off x="609600" y="228600"/>
            <a:ext cx="8174037" cy="514349"/>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CC3300"/>
                </a:solidFill>
                <a:latin typeface="Arial"/>
                <a:ea typeface="Arial"/>
                <a:cs typeface="Arial"/>
                <a:sym typeface="Arial"/>
              </a:rPr>
              <a:t>Benefits of collective evaluation</a:t>
            </a:r>
          </a:p>
        </p:txBody>
      </p:sp>
      <p:sp>
        <p:nvSpPr>
          <p:cNvPr id="1726" name="Shape 1726"/>
          <p:cNvSpPr txBox="1">
            <a:spLocks noGrp="1"/>
          </p:cNvSpPr>
          <p:nvPr>
            <p:ph type="body" idx="2"/>
          </p:nvPr>
        </p:nvSpPr>
        <p:spPr>
          <a:xfrm>
            <a:off x="685800" y="3086100"/>
            <a:ext cx="8269288" cy="142874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59999"/>
              <a:buFont typeface="Noto Sans Symbols"/>
              <a:buChar char="■"/>
            </a:pPr>
            <a:r>
              <a:rPr lang="en" sz="2800" b="0" i="0" u="none" strike="noStrike" cap="none" dirty="0">
                <a:solidFill>
                  <a:schemeClr val="dk1"/>
                </a:solidFill>
                <a:latin typeface="Arial"/>
                <a:ea typeface="Arial"/>
                <a:cs typeface="Arial"/>
                <a:sym typeface="Arial"/>
              </a:rPr>
              <a:t>Methods:</a:t>
            </a:r>
          </a:p>
          <a:p>
            <a:pPr marL="742950" marR="0" lvl="1" indent="-285750" algn="l" rtl="0">
              <a:spcBef>
                <a:spcPts val="480"/>
              </a:spcBef>
              <a:spcAft>
                <a:spcPts val="0"/>
              </a:spcAft>
              <a:buClr>
                <a:schemeClr val="hlink"/>
              </a:buClr>
              <a:buSzPct val="55000"/>
              <a:buFont typeface="Noto Sans Symbols"/>
              <a:buChar char="■"/>
            </a:pPr>
            <a:r>
              <a:rPr lang="en" sz="2000" b="0" i="0" u="none" strike="noStrike" cap="none" dirty="0">
                <a:solidFill>
                  <a:schemeClr val="dk1"/>
                </a:solidFill>
                <a:latin typeface="Arial"/>
                <a:ea typeface="Arial"/>
                <a:cs typeface="Arial"/>
                <a:sym typeface="Arial"/>
              </a:rPr>
              <a:t>Collective: Our method</a:t>
            </a:r>
          </a:p>
          <a:p>
            <a:pPr marL="742950" marR="0" lvl="1" indent="-285750" algn="l" rtl="0">
              <a:spcBef>
                <a:spcPts val="480"/>
              </a:spcBef>
              <a:spcAft>
                <a:spcPts val="0"/>
              </a:spcAft>
              <a:buClr>
                <a:schemeClr val="hlink"/>
              </a:buClr>
              <a:buSzPct val="55000"/>
              <a:buFont typeface="Noto Sans Symbols"/>
              <a:buChar char="■"/>
            </a:pPr>
            <a:r>
              <a:rPr lang="en" sz="2000" b="0" i="0" u="none" strike="noStrike" cap="none" dirty="0">
                <a:solidFill>
                  <a:schemeClr val="dk1"/>
                </a:solidFill>
                <a:latin typeface="Arial"/>
                <a:ea typeface="Arial"/>
                <a:cs typeface="Arial"/>
                <a:sym typeface="Arial"/>
              </a:rPr>
              <a:t>CollectiveHard: greedily choose local unit+value, hard select query-type</a:t>
            </a:r>
          </a:p>
          <a:p>
            <a:pPr marL="742950" marR="0" lvl="1" indent="-285750" algn="l" rtl="0">
              <a:spcBef>
                <a:spcPts val="480"/>
              </a:spcBef>
              <a:spcAft>
                <a:spcPts val="0"/>
              </a:spcAft>
              <a:buClr>
                <a:schemeClr val="hlink"/>
              </a:buClr>
              <a:buSzPct val="55000"/>
              <a:buFont typeface="Noto Sans Symbols"/>
              <a:buChar char="■"/>
            </a:pPr>
            <a:r>
              <a:rPr lang="en" sz="2000" b="0" i="0" u="none" strike="noStrike" cap="none" dirty="0">
                <a:solidFill>
                  <a:schemeClr val="dk1"/>
                </a:solidFill>
                <a:latin typeface="Arial"/>
                <a:ea typeface="Arial"/>
                <a:cs typeface="Arial"/>
                <a:sym typeface="Arial"/>
              </a:rPr>
              <a:t>Independent: No collective inference</a:t>
            </a:r>
          </a:p>
          <a:p>
            <a:pPr marL="342900" marR="0" lvl="0" indent="-342900" algn="l" rtl="0">
              <a:spcBef>
                <a:spcPts val="560"/>
              </a:spcBef>
              <a:spcAft>
                <a:spcPts val="0"/>
              </a:spcAft>
              <a:buClr>
                <a:schemeClr val="folHlink"/>
              </a:buClr>
              <a:buSzPct val="59999"/>
              <a:buFont typeface="Noto Sans Symbols"/>
              <a:buNone/>
            </a:pPr>
            <a:endParaRPr sz="2800" b="0" i="0" u="none" strike="noStrike" cap="none" dirty="0">
              <a:solidFill>
                <a:schemeClr val="dk1"/>
              </a:solidFill>
              <a:latin typeface="Arial"/>
              <a:ea typeface="Arial"/>
              <a:cs typeface="Arial"/>
              <a:sym typeface="Arial"/>
            </a:endParaRPr>
          </a:p>
        </p:txBody>
      </p:sp>
      <p:pic>
        <p:nvPicPr>
          <p:cNvPr id="1727" name="Shape 1727"/>
          <p:cNvPicPr preferRelativeResize="0"/>
          <p:nvPr/>
        </p:nvPicPr>
        <p:blipFill rotWithShape="1">
          <a:blip r:embed="rId3">
            <a:alphaModFix/>
          </a:blip>
          <a:srcRect/>
          <a:stretch/>
        </p:blipFill>
        <p:spPr>
          <a:xfrm>
            <a:off x="914400" y="742950"/>
            <a:ext cx="6629400" cy="2343149"/>
          </a:xfrm>
          <a:prstGeom prst="rect">
            <a:avLst/>
          </a:prstGeom>
          <a:noFill/>
          <a:ln>
            <a:noFill/>
          </a:ln>
        </p:spPr>
      </p:pic>
      <p:sp>
        <p:nvSpPr>
          <p:cNvPr id="1728" name="Shape 1728"/>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76</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Shape 1734"/>
          <p:cNvSpPr txBox="1">
            <a:spLocks noGrp="1"/>
          </p:cNvSpPr>
          <p:nvPr>
            <p:ph type="title"/>
          </p:nvPr>
        </p:nvSpPr>
        <p:spPr>
          <a:xfrm>
            <a:off x="609600" y="228600"/>
            <a:ext cx="8174037" cy="514349"/>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CC3300"/>
                </a:solidFill>
                <a:latin typeface="Arial"/>
                <a:ea typeface="Arial"/>
                <a:cs typeface="Arial"/>
                <a:sym typeface="Arial"/>
              </a:rPr>
              <a:t>Accuracy of QuantCFG</a:t>
            </a:r>
          </a:p>
        </p:txBody>
      </p:sp>
      <p:sp>
        <p:nvSpPr>
          <p:cNvPr id="1735" name="Shape 1735"/>
          <p:cNvSpPr txBox="1"/>
          <p:nvPr/>
        </p:nvSpPr>
        <p:spPr>
          <a:xfrm>
            <a:off x="0" y="3297585"/>
            <a:ext cx="9144000" cy="1607208"/>
          </a:xfrm>
          <a:prstGeom prst="rect">
            <a:avLst/>
          </a:prstGeom>
          <a:noFill/>
          <a:ln>
            <a:noFill/>
          </a:ln>
        </p:spPr>
        <p:txBody>
          <a:bodyPr lIns="0" tIns="0" rIns="0" bIns="0" anchor="t" anchorCtr="0">
            <a:noAutofit/>
          </a:bodyPr>
          <a:lstStyle/>
          <a:p>
            <a:pPr marL="391686" marR="0" lvl="0" indent="-302786" algn="l" rtl="0">
              <a:lnSpc>
                <a:spcPct val="93000"/>
              </a:lnSpc>
              <a:spcBef>
                <a:spcPts val="0"/>
              </a:spcBef>
              <a:spcAft>
                <a:spcPts val="0"/>
              </a:spcAft>
              <a:buClr>
                <a:srgbClr val="000000"/>
              </a:buClr>
              <a:buSzPct val="45000"/>
              <a:buFont typeface="Noto Sans Symbols"/>
              <a:buChar char="●"/>
            </a:pPr>
            <a:r>
              <a:rPr lang="en" sz="2900">
                <a:solidFill>
                  <a:srgbClr val="000000"/>
                </a:solidFill>
                <a:latin typeface="Arial"/>
                <a:ea typeface="Arial"/>
                <a:cs typeface="Arial"/>
                <a:sym typeface="Arial"/>
              </a:rPr>
              <a:t>Rules &lt;&lt; QuantCFG</a:t>
            </a:r>
          </a:p>
          <a:p>
            <a:pPr marL="391686" marR="0" lvl="0" indent="-302786" algn="l" rtl="0">
              <a:lnSpc>
                <a:spcPct val="93000"/>
              </a:lnSpc>
              <a:spcBef>
                <a:spcPts val="1293"/>
              </a:spcBef>
              <a:spcAft>
                <a:spcPts val="0"/>
              </a:spcAft>
              <a:buClr>
                <a:srgbClr val="000000"/>
              </a:buClr>
              <a:buSzPct val="45000"/>
              <a:buFont typeface="Noto Sans Symbols"/>
              <a:buChar char="●"/>
            </a:pPr>
            <a:r>
              <a:rPr lang="en" sz="2900">
                <a:solidFill>
                  <a:srgbClr val="000000"/>
                </a:solidFill>
                <a:latin typeface="Arial"/>
                <a:ea typeface="Arial"/>
                <a:cs typeface="Arial"/>
                <a:sym typeface="Arial"/>
              </a:rPr>
              <a:t>Sequence classifier with same features &lt; QuantCFG</a:t>
            </a:r>
          </a:p>
        </p:txBody>
      </p:sp>
      <p:pic>
        <p:nvPicPr>
          <p:cNvPr id="1736" name="Shape 1736"/>
          <p:cNvPicPr preferRelativeResize="0"/>
          <p:nvPr/>
        </p:nvPicPr>
        <p:blipFill rotWithShape="1">
          <a:blip r:embed="rId3">
            <a:alphaModFix/>
          </a:blip>
          <a:srcRect/>
          <a:stretch/>
        </p:blipFill>
        <p:spPr>
          <a:xfrm>
            <a:off x="1905000" y="857250"/>
            <a:ext cx="4572000" cy="2057399"/>
          </a:xfrm>
          <a:prstGeom prst="rect">
            <a:avLst/>
          </a:prstGeom>
          <a:noFill/>
          <a:ln>
            <a:noFill/>
          </a:ln>
        </p:spPr>
      </p:pic>
      <p:sp>
        <p:nvSpPr>
          <p:cNvPr id="1737" name="Shape 1737"/>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77</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generation</a:t>
            </a:r>
            <a:endParaRPr lang="en-US" dirty="0"/>
          </a:p>
        </p:txBody>
      </p:sp>
      <p:sp>
        <p:nvSpPr>
          <p:cNvPr id="3" name="Content Placeholder 2"/>
          <p:cNvSpPr>
            <a:spLocks noGrp="1"/>
          </p:cNvSpPr>
          <p:nvPr>
            <p:ph idx="1"/>
          </p:nvPr>
        </p:nvSpPr>
        <p:spPr/>
        <p:txBody>
          <a:bodyPr/>
          <a:lstStyle/>
          <a:p>
            <a:r>
              <a:rPr lang="en-US" dirty="0" smtClean="0"/>
              <a:t>Answer as a  continuous density h may not be user-friendly</a:t>
            </a:r>
          </a:p>
          <a:p>
            <a:r>
              <a:rPr lang="en-US" dirty="0" smtClean="0"/>
              <a:t>Intervals I: ranked list of intervals</a:t>
            </a:r>
          </a:p>
          <a:p>
            <a:r>
              <a:rPr lang="en-US" dirty="0" smtClean="0"/>
              <a:t>Methods:</a:t>
            </a:r>
          </a:p>
          <a:p>
            <a:pPr lvl="1"/>
            <a:r>
              <a:rPr lang="en-US" dirty="0" err="1" smtClean="0"/>
              <a:t>UniformMix</a:t>
            </a:r>
            <a:r>
              <a:rPr lang="en-US" dirty="0" smtClean="0"/>
              <a:t>: approximate h by a mixture of uniform distribution.</a:t>
            </a:r>
          </a:p>
          <a:p>
            <a:pPr lvl="1"/>
            <a:r>
              <a:rPr lang="en-US" dirty="0" smtClean="0"/>
              <a:t>MDL: </a:t>
            </a:r>
          </a:p>
          <a:p>
            <a:pPr lvl="2"/>
            <a:r>
              <a:rPr lang="en-US" dirty="0" smtClean="0"/>
              <a:t>Assume a reference set Sq of all values seen in all relevant table columns. </a:t>
            </a:r>
          </a:p>
          <a:p>
            <a:pPr lvl="2"/>
            <a:r>
              <a:rPr lang="en-US" dirty="0" smtClean="0"/>
              <a:t>The extracted values V are a subset of Sq</a:t>
            </a:r>
          </a:p>
          <a:p>
            <a:pPr lvl="2"/>
            <a:r>
              <a:rPr lang="en-US" dirty="0" smtClean="0"/>
              <a:t>Intervals == most compact way of conveying V to a receiver who already has Sq.</a:t>
            </a:r>
            <a:endParaRPr lang="en-US" dirty="0"/>
          </a:p>
        </p:txBody>
      </p:sp>
      <p:sp>
        <p:nvSpPr>
          <p:cNvPr id="4" name="Slide Number Placeholder 3"/>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78</a:t>
            </a:fld>
            <a:endParaRPr lang="en-US" kern="1200">
              <a:solidFill>
                <a:prstClr val="black"/>
              </a:solidFill>
              <a:ea typeface="+mn-ea"/>
            </a:endParaRPr>
          </a:p>
        </p:txBody>
      </p:sp>
    </p:spTree>
    <p:extLst>
      <p:ext uri="{BB962C8B-B14F-4D97-AF65-F5344CB8AC3E}">
        <p14:creationId xmlns:p14="http://schemas.microsoft.com/office/powerpoint/2010/main" val="2039184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distribution function h()</a:t>
            </a:r>
            <a:endParaRPr lang="en-US" dirty="0"/>
          </a:p>
        </p:txBody>
      </p:sp>
      <p:sp>
        <p:nvSpPr>
          <p:cNvPr id="4" name="Text Placeholder 3"/>
          <p:cNvSpPr>
            <a:spLocks noGrp="1"/>
          </p:cNvSpPr>
          <p:nvPr>
            <p:ph type="body" sz="half" idx="2"/>
          </p:nvPr>
        </p:nvSpPr>
        <p:spPr>
          <a:xfrm>
            <a:off x="1657350" y="3086100"/>
            <a:ext cx="6201966" cy="1428750"/>
          </a:xfrm>
        </p:spPr>
        <p:txBody>
          <a:bodyPr/>
          <a:lstStyle/>
          <a:p>
            <a:r>
              <a:rPr lang="en-US" dirty="0" smtClean="0"/>
              <a:t>Methods:</a:t>
            </a:r>
          </a:p>
          <a:p>
            <a:pPr lvl="1"/>
            <a:r>
              <a:rPr lang="en-US" dirty="0" smtClean="0"/>
              <a:t>Continuous densities: Kernel, Wavelet, Variable width kernels</a:t>
            </a:r>
          </a:p>
          <a:p>
            <a:pPr lvl="1"/>
            <a:r>
              <a:rPr lang="en-US" dirty="0" smtClean="0"/>
              <a:t>Point: each extraction value is distinct.  No consensus from close-by values</a:t>
            </a:r>
          </a:p>
        </p:txBody>
      </p:sp>
      <p:graphicFrame>
        <p:nvGraphicFramePr>
          <p:cNvPr id="7" name="Content Placeholder 6"/>
          <p:cNvGraphicFramePr>
            <a:graphicFrameLocks noGrp="1"/>
          </p:cNvGraphicFramePr>
          <p:nvPr>
            <p:ph sz="half" idx="1"/>
          </p:nvPr>
        </p:nvGraphicFramePr>
        <p:xfrm>
          <a:off x="1143000" y="800100"/>
          <a:ext cx="6716316" cy="2457450"/>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79</a:t>
            </a:fld>
            <a:endParaRPr lang="en-US" kern="1200">
              <a:solidFill>
                <a:prstClr val="black"/>
              </a:solidFill>
              <a:ea typeface="+mn-ea"/>
            </a:endParaRPr>
          </a:p>
        </p:txBody>
      </p:sp>
    </p:spTree>
    <p:extLst>
      <p:ext uri="{BB962C8B-B14F-4D97-AF65-F5344CB8AC3E}">
        <p14:creationId xmlns:p14="http://schemas.microsoft.com/office/powerpoint/2010/main" val="24114518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341" name="Shape 341"/>
          <p:cNvSpPr txBox="1">
            <a:spLocks noGrp="1"/>
          </p:cNvSpPr>
          <p:nvPr>
            <p:ph type="body" idx="1"/>
          </p:nvPr>
        </p:nvSpPr>
        <p:spPr>
          <a:xfrm>
            <a:off x="311700" y="621450"/>
            <a:ext cx="8520600" cy="3947400"/>
          </a:xfrm>
          <a:prstGeom prst="rect">
            <a:avLst/>
          </a:prstGeom>
        </p:spPr>
        <p:txBody>
          <a:bodyPr lIns="91425" tIns="91425" rIns="91425" bIns="91425" anchor="t" anchorCtr="0">
            <a:noAutofit/>
          </a:bodyPr>
          <a:lstStyle/>
          <a:p>
            <a:pPr lvl="0">
              <a:spcBef>
                <a:spcPts val="0"/>
              </a:spcBef>
              <a:buNone/>
            </a:pPr>
            <a:endParaRPr/>
          </a:p>
        </p:txBody>
      </p:sp>
      <p:pic>
        <p:nvPicPr>
          <p:cNvPr id="342" name="Shape 342" descr="Screen Shot 2016-04-28 at 9.35.30 PM.png"/>
          <p:cNvPicPr preferRelativeResize="0"/>
          <p:nvPr/>
        </p:nvPicPr>
        <p:blipFill>
          <a:blip r:embed="rId3">
            <a:alphaModFix/>
          </a:blip>
          <a:stretch>
            <a:fillRect/>
          </a:stretch>
        </p:blipFill>
        <p:spPr>
          <a:xfrm>
            <a:off x="522524" y="0"/>
            <a:ext cx="7455874" cy="6110974"/>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generation methods</a:t>
            </a:r>
            <a:endParaRPr lang="en-US" dirty="0"/>
          </a:p>
        </p:txBody>
      </p:sp>
      <p:sp>
        <p:nvSpPr>
          <p:cNvPr id="4" name="Text Placeholder 3"/>
          <p:cNvSpPr>
            <a:spLocks noGrp="1"/>
          </p:cNvSpPr>
          <p:nvPr>
            <p:ph type="body" sz="half" idx="2"/>
          </p:nvPr>
        </p:nvSpPr>
        <p:spPr>
          <a:xfrm>
            <a:off x="5200650" y="685800"/>
            <a:ext cx="2800350" cy="1543050"/>
          </a:xfrm>
        </p:spPr>
        <p:txBody>
          <a:bodyPr/>
          <a:lstStyle/>
          <a:p>
            <a:r>
              <a:rPr lang="en-US" dirty="0" err="1" smtClean="0"/>
              <a:t>UniformMix</a:t>
            </a:r>
            <a:r>
              <a:rPr lang="en-US" dirty="0" smtClean="0"/>
              <a:t>: </a:t>
            </a:r>
          </a:p>
          <a:p>
            <a:pPr lvl="1"/>
            <a:r>
              <a:rPr lang="en-US" dirty="0" smtClean="0"/>
              <a:t>Approximate h as mixture of uniform</a:t>
            </a:r>
          </a:p>
          <a:p>
            <a:r>
              <a:rPr lang="en-US" dirty="0" smtClean="0"/>
              <a:t>MDL</a:t>
            </a:r>
          </a:p>
          <a:p>
            <a:pPr lvl="1"/>
            <a:r>
              <a:rPr lang="en-US" dirty="0" smtClean="0"/>
              <a:t>Min-cost transfer of relevant values from query-specific reference set</a:t>
            </a:r>
            <a:endParaRPr lang="en-US" dirty="0"/>
          </a:p>
        </p:txBody>
      </p:sp>
      <p:graphicFrame>
        <p:nvGraphicFramePr>
          <p:cNvPr id="5" name="Content Placeholder 4"/>
          <p:cNvGraphicFramePr>
            <a:graphicFrameLocks noGrp="1"/>
          </p:cNvGraphicFramePr>
          <p:nvPr>
            <p:ph sz="half" idx="1"/>
          </p:nvPr>
        </p:nvGraphicFramePr>
        <p:xfrm>
          <a:off x="1143000" y="800100"/>
          <a:ext cx="4000500" cy="23431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1371600" y="3429000"/>
          <a:ext cx="5200650" cy="1714500"/>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Placeholder 6"/>
          <p:cNvSpPr>
            <a:spLocks noGrp="1"/>
          </p:cNvSpPr>
          <p:nvPr>
            <p:ph type="sldNum" sz="quarter" idx="12"/>
          </p:nvPr>
        </p:nvSpPr>
        <p:spPr/>
        <p:txBody>
          <a:bodyPr/>
          <a:lstStyle/>
          <a:p>
            <a:pPr defTabSz="685800"/>
            <a:fld id="{4F23FDA2-3789-45AA-B8F8-8F24E51E4F35}" type="slidenum">
              <a:rPr lang="en-US" kern="1200">
                <a:solidFill>
                  <a:prstClr val="black"/>
                </a:solidFill>
                <a:ea typeface="+mn-ea"/>
              </a:rPr>
              <a:pPr defTabSz="685800"/>
              <a:t>80</a:t>
            </a:fld>
            <a:endParaRPr lang="en-US" kern="1200">
              <a:solidFill>
                <a:prstClr val="black"/>
              </a:solidFill>
              <a:ea typeface="+mn-ea"/>
            </a:endParaRPr>
          </a:p>
        </p:txBody>
      </p:sp>
    </p:spTree>
    <p:extLst>
      <p:ext uri="{BB962C8B-B14F-4D97-AF65-F5344CB8AC3E}">
        <p14:creationId xmlns:p14="http://schemas.microsoft.com/office/powerpoint/2010/main" val="4714081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Shape 1749"/>
          <p:cNvSpPr txBox="1">
            <a:spLocks noGrp="1"/>
          </p:cNvSpPr>
          <p:nvPr>
            <p:ph type="title"/>
          </p:nvPr>
        </p:nvSpPr>
        <p:spPr>
          <a:xfrm>
            <a:off x="609600" y="228600"/>
            <a:ext cx="8174037" cy="514349"/>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 sz="4000" b="0" i="0" u="none" strike="noStrike" cap="none">
                <a:solidFill>
                  <a:srgbClr val="CC3300"/>
                </a:solidFill>
                <a:latin typeface="Arial"/>
                <a:ea typeface="Arial"/>
                <a:cs typeface="Arial"/>
                <a:sym typeface="Arial"/>
              </a:rPr>
              <a:t>Summary</a:t>
            </a:r>
          </a:p>
        </p:txBody>
      </p:sp>
      <p:sp>
        <p:nvSpPr>
          <p:cNvPr id="1750" name="Shape 1750"/>
          <p:cNvSpPr txBox="1">
            <a:spLocks noGrp="1"/>
          </p:cNvSpPr>
          <p:nvPr>
            <p:ph type="body" idx="1"/>
          </p:nvPr>
        </p:nvSpPr>
        <p:spPr>
          <a:xfrm>
            <a:off x="456481" y="860850"/>
            <a:ext cx="8884798" cy="3784717"/>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folHlink"/>
              </a:buClr>
              <a:buSzPct val="59999"/>
              <a:buFont typeface="Noto Sans Symbols"/>
              <a:buChar char="■"/>
            </a:pPr>
            <a:r>
              <a:rPr lang="en" sz="2800" b="0" i="0" u="none" strike="noStrike" cap="none">
                <a:solidFill>
                  <a:schemeClr val="dk1"/>
                </a:solidFill>
                <a:latin typeface="Arial"/>
                <a:ea typeface="Arial"/>
                <a:cs typeface="Arial"/>
                <a:sym typeface="Arial"/>
              </a:rPr>
              <a:t>Web tables: rich source of “long-tail” structured data, specifically for quantities.</a:t>
            </a:r>
          </a:p>
          <a:p>
            <a:pPr marL="742950" marR="0" lvl="1" indent="-285750" algn="l" rtl="0">
              <a:spcBef>
                <a:spcPts val="480"/>
              </a:spcBef>
              <a:spcAft>
                <a:spcPts val="0"/>
              </a:spcAft>
              <a:buClr>
                <a:schemeClr val="hlink"/>
              </a:buClr>
              <a:buSzPct val="55000"/>
              <a:buFont typeface="Noto Sans Symbols"/>
              <a:buChar char="■"/>
            </a:pPr>
            <a:r>
              <a:rPr lang="en" sz="2400" b="0" i="0" u="none" strike="noStrike" cap="none">
                <a:solidFill>
                  <a:schemeClr val="dk1"/>
                </a:solidFill>
                <a:latin typeface="Arial"/>
                <a:ea typeface="Arial"/>
                <a:cs typeface="Arial"/>
                <a:sym typeface="Arial"/>
              </a:rPr>
              <a:t>40% of table columns are numeric</a:t>
            </a:r>
          </a:p>
          <a:p>
            <a:pPr marL="0" lvl="0" indent="-69850" rtl="0">
              <a:spcBef>
                <a:spcPts val="0"/>
              </a:spcBef>
              <a:buClr>
                <a:srgbClr val="000000"/>
              </a:buClr>
              <a:buSzPct val="45833"/>
              <a:buFont typeface="Arial"/>
              <a:buNone/>
            </a:pPr>
            <a:r>
              <a:rPr lang="en" sz="2400"/>
              <a:t>Lessons learnt</a:t>
            </a:r>
          </a:p>
          <a:p>
            <a:pPr marL="457200" lvl="0" indent="-381000" rtl="0">
              <a:spcBef>
                <a:spcPts val="0"/>
              </a:spcBef>
              <a:buClr>
                <a:schemeClr val="dk1"/>
              </a:buClr>
              <a:buSzPct val="100000"/>
              <a:buFont typeface="Arial"/>
            </a:pPr>
            <a:r>
              <a:rPr lang="en" sz="2400"/>
              <a:t>Exploit structure in Web-tables</a:t>
            </a:r>
          </a:p>
          <a:p>
            <a:pPr marL="457200" lvl="0" indent="-381000" rtl="0">
              <a:spcBef>
                <a:spcPts val="0"/>
              </a:spcBef>
              <a:buClr>
                <a:schemeClr val="dk1"/>
              </a:buClr>
              <a:buSzPct val="100000"/>
              <a:buFont typeface="Arial"/>
            </a:pPr>
            <a:r>
              <a:rPr lang="en" sz="2400"/>
              <a:t>Join with quantity taxonomies</a:t>
            </a:r>
          </a:p>
          <a:p>
            <a:pPr marL="457200" lvl="0" indent="-381000" rtl="0">
              <a:spcBef>
                <a:spcPts val="0"/>
              </a:spcBef>
              <a:buClr>
                <a:schemeClr val="dk1"/>
              </a:buClr>
              <a:buSzPct val="100000"/>
              <a:buFont typeface="Arial"/>
            </a:pPr>
            <a:r>
              <a:rPr lang="en" sz="2400"/>
              <a:t>Bootstrap unit-extractor from well-formed tables</a:t>
            </a:r>
          </a:p>
          <a:p>
            <a:pPr marL="457200" lvl="0" indent="-381000" rtl="0">
              <a:spcBef>
                <a:spcPts val="0"/>
              </a:spcBef>
              <a:buClr>
                <a:schemeClr val="dk1"/>
              </a:buClr>
              <a:buSzPct val="100000"/>
              <a:buFont typeface="Arial"/>
            </a:pPr>
            <a:r>
              <a:rPr lang="en" sz="2400"/>
              <a:t>Exploit redundacy → Collective inference</a:t>
            </a:r>
          </a:p>
          <a:p>
            <a:pPr marL="457200" lvl="0" indent="-381000" rtl="0">
              <a:spcBef>
                <a:spcPts val="0"/>
              </a:spcBef>
              <a:buClr>
                <a:schemeClr val="dk1"/>
              </a:buClr>
              <a:buSzPct val="100000"/>
              <a:buFont typeface="Arial"/>
            </a:pPr>
            <a:r>
              <a:rPr lang="en" sz="2400" b="0" i="0" u="none" strike="noStrike" cap="none">
                <a:solidFill>
                  <a:schemeClr val="dk1"/>
                </a:solidFill>
                <a:latin typeface="Arial"/>
                <a:ea typeface="Arial"/>
                <a:cs typeface="Arial"/>
                <a:sym typeface="Arial"/>
              </a:rPr>
              <a:t>Unit extractor from Web tables</a:t>
            </a:r>
          </a:p>
          <a:p>
            <a:pPr marL="1143000" marR="0" lvl="2" indent="-228600" algn="l" rtl="0">
              <a:spcBef>
                <a:spcPts val="400"/>
              </a:spcBef>
              <a:spcAft>
                <a:spcPts val="0"/>
              </a:spcAft>
              <a:buClr>
                <a:schemeClr val="folHlink"/>
              </a:buClr>
              <a:buSzPct val="50000"/>
              <a:buFont typeface="Noto Sans Symbols"/>
              <a:buChar char="■"/>
            </a:pPr>
            <a:r>
              <a:rPr lang="en" sz="2000" b="0" i="0" u="none" strike="noStrike" cap="none">
                <a:solidFill>
                  <a:schemeClr val="dk1"/>
                </a:solidFill>
                <a:latin typeface="Arial"/>
                <a:ea typeface="Arial"/>
                <a:cs typeface="Arial"/>
                <a:sym typeface="Arial"/>
              </a:rPr>
              <a:t>PCFG + frequency  + co-occurrence from unlabeled corpus </a:t>
            </a:r>
          </a:p>
        </p:txBody>
      </p:sp>
      <p:sp>
        <p:nvSpPr>
          <p:cNvPr id="1751" name="Shape 1751"/>
          <p:cNvSpPr txBox="1">
            <a:spLocks noGrp="1"/>
          </p:cNvSpPr>
          <p:nvPr>
            <p:ph type="sldNum" idx="12"/>
          </p:nvPr>
        </p:nvSpPr>
        <p:spPr>
          <a:xfrm>
            <a:off x="6781800" y="4743450"/>
            <a:ext cx="1904999" cy="3429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400">
                <a:solidFill>
                  <a:schemeClr val="dk1"/>
                </a:solidFill>
                <a:latin typeface="Arial"/>
                <a:ea typeface="Arial"/>
                <a:cs typeface="Arial"/>
                <a:sym typeface="Arial"/>
              </a:rPr>
              <a:t>81</a:t>
            </a:fld>
            <a:endParaRPr lang="en"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Shape 1756"/>
          <p:cNvSpPr txBox="1">
            <a:spLocks noGrp="1"/>
          </p:cNvSpPr>
          <p:nvPr>
            <p:ph type="body" idx="1"/>
          </p:nvPr>
        </p:nvSpPr>
        <p:spPr>
          <a:xfrm>
            <a:off x="685800" y="800100"/>
            <a:ext cx="8269200" cy="3714900"/>
          </a:xfrm>
          <a:prstGeom prst="rect">
            <a:avLst/>
          </a:prstGeom>
        </p:spPr>
        <p:txBody>
          <a:bodyPr lIns="91425" tIns="91425" rIns="91425" bIns="91425" anchor="t" anchorCtr="0">
            <a:noAutofit/>
          </a:bodyPr>
          <a:lstStyle/>
          <a:p>
            <a:pPr marL="0" lvl="1" indent="0" rtl="0">
              <a:spcBef>
                <a:spcPts val="0"/>
              </a:spcBef>
              <a:buNone/>
            </a:pPr>
            <a:r>
              <a:rPr lang="en"/>
              <a:t>Code and data at </a:t>
            </a:r>
            <a:r>
              <a:rPr lang="en" u="sng">
                <a:solidFill>
                  <a:schemeClr val="hlink"/>
                </a:solidFill>
                <a:hlinkClick r:id="rId3"/>
              </a:rPr>
              <a:t>http://github.com/ssprojects/UnitTagger</a:t>
            </a:r>
          </a:p>
          <a:p>
            <a:pPr marL="0" lvl="1" indent="0" rtl="0">
              <a:spcBef>
                <a:spcPts val="0"/>
              </a:spcBef>
              <a:buNone/>
            </a:pPr>
            <a:endParaRPr/>
          </a:p>
          <a:p>
            <a:pPr marL="0" lvl="1" indent="0" rtl="0">
              <a:spcBef>
                <a:spcPts val="0"/>
              </a:spcBef>
              <a:buNone/>
            </a:pPr>
            <a:r>
              <a:rPr lang="en"/>
              <a:t>Reference</a:t>
            </a:r>
          </a:p>
          <a:p>
            <a:pPr marL="0" lvl="0" indent="-69850" rtl="0">
              <a:lnSpc>
                <a:spcPct val="115000"/>
              </a:lnSpc>
              <a:spcBef>
                <a:spcPts val="0"/>
              </a:spcBef>
              <a:buClr>
                <a:schemeClr val="dk1"/>
              </a:buClr>
              <a:buSzPct val="47826"/>
              <a:buFont typeface="Arial"/>
              <a:buNone/>
            </a:pPr>
            <a:r>
              <a:rPr lang="en" sz="2300" b="1"/>
              <a:t>Open-domain quantity queries on web tables: annotation, response, and consensus models, KDD 2014</a:t>
            </a:r>
          </a:p>
          <a:p>
            <a:pPr marL="0" lvl="1" indent="0" rtl="0">
              <a:spcBef>
                <a:spcPts val="0"/>
              </a:spcBef>
              <a:buClr>
                <a:schemeClr val="dk1"/>
              </a:buClr>
              <a:buSzPct val="25000"/>
              <a:buFont typeface="Arial"/>
              <a:buNone/>
            </a:pPr>
            <a:endParaRPr/>
          </a:p>
          <a:p>
            <a:pPr lvl="0">
              <a:spcBef>
                <a:spcPts val="0"/>
              </a:spcBef>
              <a:buNone/>
            </a:pPr>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Shape 1761"/>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rtl="0">
              <a:spcBef>
                <a:spcPts val="0"/>
              </a:spcBef>
              <a:buNone/>
            </a:pPr>
            <a:r>
              <a:rPr lang="en"/>
              <a:t>Concluding Observations</a:t>
            </a:r>
          </a:p>
        </p:txBody>
      </p:sp>
      <p:sp>
        <p:nvSpPr>
          <p:cNvPr id="1762" name="Shape 1762"/>
          <p:cNvSpPr txBox="1">
            <a:spLocks noGrp="1"/>
          </p:cNvSpPr>
          <p:nvPr>
            <p:ph type="body" idx="1"/>
          </p:nvPr>
        </p:nvSpPr>
        <p:spPr>
          <a:xfrm>
            <a:off x="311700" y="782900"/>
            <a:ext cx="8520600" cy="3786000"/>
          </a:xfrm>
          <a:prstGeom prst="rect">
            <a:avLst/>
          </a:prstGeom>
        </p:spPr>
        <p:txBody>
          <a:bodyPr lIns="91425" tIns="91425" rIns="91425" bIns="91425" anchor="t" anchorCtr="0">
            <a:noAutofit/>
          </a:bodyPr>
          <a:lstStyle/>
          <a:p>
            <a:pPr marL="457200" lvl="0" indent="-228600" rtl="0">
              <a:spcBef>
                <a:spcPts val="0"/>
              </a:spcBef>
              <a:spcAft>
                <a:spcPts val="800"/>
              </a:spcAft>
            </a:pPr>
            <a:r>
              <a:rPr lang="en" dirty="0"/>
              <a:t>Extracting long tail attributes of classes from query logs</a:t>
            </a:r>
          </a:p>
          <a:p>
            <a:pPr marL="914400" lvl="1" indent="-228600" rtl="0">
              <a:spcBef>
                <a:spcPts val="0"/>
              </a:spcBef>
              <a:spcAft>
                <a:spcPts val="800"/>
              </a:spcAft>
            </a:pPr>
            <a:r>
              <a:rPr lang="en" sz="1800" dirty="0"/>
              <a:t>Biperpedia has very high recall but low precision in the long tail</a:t>
            </a:r>
          </a:p>
          <a:p>
            <a:pPr marL="914400" lvl="1" indent="-228600" rtl="0">
              <a:spcBef>
                <a:spcPts val="0"/>
              </a:spcBef>
              <a:spcAft>
                <a:spcPts val="800"/>
              </a:spcAft>
            </a:pPr>
            <a:r>
              <a:rPr lang="en" dirty="0"/>
              <a:t>Not directly useful for KB augmentation and query interpretation</a:t>
            </a:r>
          </a:p>
          <a:p>
            <a:pPr marL="457200" lvl="0" indent="-228600" rtl="0">
              <a:spcBef>
                <a:spcPts val="0"/>
              </a:spcBef>
              <a:spcAft>
                <a:spcPts val="800"/>
              </a:spcAft>
            </a:pPr>
            <a:r>
              <a:rPr lang="en" dirty="0"/>
              <a:t>Organize attributes via grammar rules</a:t>
            </a:r>
          </a:p>
          <a:p>
            <a:pPr marL="914400" lvl="1" indent="-228600" rtl="0">
              <a:spcBef>
                <a:spcPts val="0"/>
              </a:spcBef>
              <a:spcAft>
                <a:spcPts val="800"/>
              </a:spcAft>
            </a:pPr>
            <a:r>
              <a:rPr lang="en" dirty="0"/>
              <a:t>Efficient curation of attributes at scale</a:t>
            </a:r>
          </a:p>
          <a:p>
            <a:pPr marL="914400" lvl="1" indent="-228600" rtl="0">
              <a:spcBef>
                <a:spcPts val="0"/>
              </a:spcBef>
              <a:spcAft>
                <a:spcPts val="800"/>
              </a:spcAft>
            </a:pPr>
            <a:r>
              <a:rPr lang="en" dirty="0"/>
              <a:t>Interpretable rules → high-quality generalization to add new attributes</a:t>
            </a:r>
          </a:p>
          <a:p>
            <a:pPr marL="914400" lvl="1" indent="-228600" rtl="0">
              <a:spcBef>
                <a:spcPts val="0"/>
              </a:spcBef>
              <a:spcAft>
                <a:spcPts val="800"/>
              </a:spcAft>
            </a:pPr>
            <a:r>
              <a:rPr lang="en" dirty="0"/>
              <a:t>Compositional form → go beyond treating attributes as strings → recognize variants</a:t>
            </a:r>
          </a:p>
          <a:p>
            <a:pPr marL="457200" lvl="0" indent="-228600" rtl="0">
              <a:spcBef>
                <a:spcPts val="0"/>
              </a:spcBef>
              <a:spcAft>
                <a:spcPts val="800"/>
              </a:spcAft>
            </a:pPr>
            <a:r>
              <a:rPr lang="en" dirty="0"/>
              <a:t>Executing long-tail number queries on Web tables</a:t>
            </a:r>
          </a:p>
          <a:p>
            <a:pPr marL="914400" lvl="1" indent="-228600" rtl="0">
              <a:spcBef>
                <a:spcPts val="0"/>
              </a:spcBef>
              <a:spcAft>
                <a:spcPts val="800"/>
              </a:spcAft>
            </a:pPr>
            <a:r>
              <a:rPr lang="en" dirty="0"/>
              <a:t>Web tables: rich source of “long-tail” structured data, 40% of table columns are numeric</a:t>
            </a:r>
          </a:p>
          <a:p>
            <a:pPr marL="914400" lvl="1" indent="-228600" rtl="0">
              <a:spcBef>
                <a:spcPts val="0"/>
              </a:spcBef>
              <a:spcAft>
                <a:spcPts val="800"/>
              </a:spcAft>
            </a:pPr>
            <a:r>
              <a:rPr lang="en" dirty="0" smtClean="0"/>
              <a:t>Many </a:t>
            </a:r>
            <a:r>
              <a:rPr lang="en" dirty="0"/>
              <a:t>details in extracting exact answer and gathering consensus from multiple sources</a:t>
            </a:r>
          </a:p>
        </p:txBody>
      </p:sp>
      <p:sp>
        <p:nvSpPr>
          <p:cNvPr id="1763" name="Shape 1763"/>
          <p:cNvSpPr txBox="1">
            <a:spLocks noGrp="1"/>
          </p:cNvSpPr>
          <p:nvPr>
            <p:ph type="sldNum" idx="4294967295"/>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83</a:t>
            </a:fld>
            <a:endParaRPr lang="en"/>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Shape 1768"/>
          <p:cNvSpPr txBox="1">
            <a:spLocks noGrp="1"/>
          </p:cNvSpPr>
          <p:nvPr>
            <p:ph type="title"/>
          </p:nvPr>
        </p:nvSpPr>
        <p:spPr>
          <a:xfrm>
            <a:off x="254525" y="185525"/>
            <a:ext cx="8520600" cy="572700"/>
          </a:xfrm>
          <a:prstGeom prst="rect">
            <a:avLst/>
          </a:prstGeom>
        </p:spPr>
        <p:txBody>
          <a:bodyPr lIns="91425" tIns="91425" rIns="91425" bIns="91425" anchor="t" anchorCtr="0">
            <a:noAutofit/>
          </a:bodyPr>
          <a:lstStyle/>
          <a:p>
            <a:pPr lvl="0" rtl="0">
              <a:spcBef>
                <a:spcPts val="0"/>
              </a:spcBef>
              <a:buNone/>
            </a:pPr>
            <a:r>
              <a:rPr lang="en"/>
              <a:t>What next?</a:t>
            </a:r>
          </a:p>
        </p:txBody>
      </p:sp>
      <p:sp>
        <p:nvSpPr>
          <p:cNvPr id="1769" name="Shape 1769"/>
          <p:cNvSpPr txBox="1">
            <a:spLocks noGrp="1"/>
          </p:cNvSpPr>
          <p:nvPr>
            <p:ph type="body" idx="1"/>
          </p:nvPr>
        </p:nvSpPr>
        <p:spPr>
          <a:xfrm>
            <a:off x="311700" y="782900"/>
            <a:ext cx="8520600" cy="3786000"/>
          </a:xfrm>
          <a:prstGeom prst="rect">
            <a:avLst/>
          </a:prstGeom>
        </p:spPr>
        <p:txBody>
          <a:bodyPr lIns="91425" tIns="91425" rIns="91425" bIns="91425" anchor="t" anchorCtr="0">
            <a:noAutofit/>
          </a:bodyPr>
          <a:lstStyle/>
          <a:p>
            <a:pPr marL="457200" lvl="0" indent="-228600" rtl="0">
              <a:spcBef>
                <a:spcPts val="0"/>
              </a:spcBef>
              <a:spcAft>
                <a:spcPts val="800"/>
              </a:spcAft>
            </a:pPr>
            <a:r>
              <a:rPr lang="en" dirty="0" smtClean="0"/>
              <a:t>More </a:t>
            </a:r>
            <a:r>
              <a:rPr lang="en" dirty="0"/>
              <a:t>query types</a:t>
            </a:r>
          </a:p>
          <a:p>
            <a:pPr marL="914400" lvl="1" indent="-342900" rtl="0">
              <a:spcBef>
                <a:spcPts val="0"/>
              </a:spcBef>
              <a:spcAft>
                <a:spcPts val="800"/>
              </a:spcAft>
              <a:buSzPct val="100000"/>
            </a:pPr>
            <a:r>
              <a:rPr lang="en" sz="1800" dirty="0"/>
              <a:t>Derived numerical queries composed from multiple sources</a:t>
            </a:r>
          </a:p>
          <a:p>
            <a:pPr marL="1371600" lvl="2" indent="-342900" rtl="0">
              <a:spcBef>
                <a:spcPts val="0"/>
              </a:spcBef>
              <a:spcAft>
                <a:spcPts val="800"/>
              </a:spcAft>
              <a:buSzPct val="100000"/>
            </a:pPr>
            <a:r>
              <a:rPr lang="en" dirty="0"/>
              <a:t>Tiger population per square kilometer</a:t>
            </a:r>
          </a:p>
          <a:p>
            <a:pPr marL="914400" lvl="1" indent="-342900" rtl="0">
              <a:spcBef>
                <a:spcPts val="0"/>
              </a:spcBef>
              <a:spcAft>
                <a:spcPts val="800"/>
              </a:spcAft>
              <a:buSzPct val="100000"/>
            </a:pPr>
            <a:r>
              <a:rPr lang="en" sz="1800" dirty="0"/>
              <a:t>Distributional queries over collections</a:t>
            </a:r>
          </a:p>
          <a:p>
            <a:pPr marL="1371600" lvl="2" indent="-342900" rtl="0">
              <a:spcBef>
                <a:spcPts val="0"/>
              </a:spcBef>
              <a:spcAft>
                <a:spcPts val="800"/>
              </a:spcAft>
              <a:buSzPct val="100000"/>
            </a:pPr>
            <a:r>
              <a:rPr lang="en" dirty="0"/>
              <a:t>Tiger population in countries</a:t>
            </a:r>
          </a:p>
          <a:p>
            <a:pPr marL="914400" lvl="1" indent="-342900" rtl="0">
              <a:spcBef>
                <a:spcPts val="0"/>
              </a:spcBef>
              <a:spcAft>
                <a:spcPts val="800"/>
              </a:spcAft>
              <a:buSzPct val="100000"/>
            </a:pPr>
            <a:r>
              <a:rPr lang="en" sz="1800" dirty="0"/>
              <a:t>Soft-attribute queries: “cute animals”</a:t>
            </a:r>
          </a:p>
        </p:txBody>
      </p:sp>
      <p:sp>
        <p:nvSpPr>
          <p:cNvPr id="1770" name="Shape 1770"/>
          <p:cNvSpPr txBox="1">
            <a:spLocks noGrp="1"/>
          </p:cNvSpPr>
          <p:nvPr>
            <p:ph type="sldNum" idx="4294967295"/>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84</a:t>
            </a:fld>
            <a:endParaRPr lang="e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263475" y="0"/>
            <a:ext cx="8520600" cy="572700"/>
          </a:xfrm>
          <a:prstGeom prst="rect">
            <a:avLst/>
          </a:prstGeom>
        </p:spPr>
        <p:txBody>
          <a:bodyPr lIns="91425" tIns="91425" rIns="91425" bIns="91425" anchor="t" anchorCtr="0">
            <a:noAutofit/>
          </a:bodyPr>
          <a:lstStyle/>
          <a:p>
            <a:pPr lvl="0" rtl="0">
              <a:spcBef>
                <a:spcPts val="0"/>
              </a:spcBef>
              <a:buNone/>
            </a:pPr>
            <a:r>
              <a:rPr lang="en"/>
              <a:t>Web Search today</a:t>
            </a:r>
          </a:p>
        </p:txBody>
      </p:sp>
      <p:sp>
        <p:nvSpPr>
          <p:cNvPr id="348" name="Shape 348"/>
          <p:cNvSpPr txBox="1">
            <a:spLocks noGrp="1"/>
          </p:cNvSpPr>
          <p:nvPr>
            <p:ph type="body" idx="1"/>
          </p:nvPr>
        </p:nvSpPr>
        <p:spPr>
          <a:xfrm>
            <a:off x="311700" y="621450"/>
            <a:ext cx="8520600" cy="3947400"/>
          </a:xfrm>
          <a:prstGeom prst="rect">
            <a:avLst/>
          </a:prstGeom>
        </p:spPr>
        <p:txBody>
          <a:bodyPr lIns="91425" tIns="91425" rIns="91425" bIns="91425" anchor="t" anchorCtr="0">
            <a:noAutofit/>
          </a:bodyPr>
          <a:lstStyle/>
          <a:p>
            <a:pPr marL="457200" lvl="0" indent="-228600" rtl="0">
              <a:lnSpc>
                <a:spcPct val="100000"/>
              </a:lnSpc>
              <a:spcBef>
                <a:spcPts val="0"/>
              </a:spcBef>
            </a:pPr>
            <a:r>
              <a:rPr lang="en" dirty="0"/>
              <a:t>Web search has evolved since the days when the answers to all queries was ten blue links</a:t>
            </a:r>
          </a:p>
          <a:p>
            <a:pPr marL="914400" lvl="1" indent="-228600" rtl="0">
              <a:lnSpc>
                <a:spcPct val="100000"/>
              </a:lnSpc>
              <a:spcBef>
                <a:spcPts val="0"/>
              </a:spcBef>
            </a:pPr>
            <a:r>
              <a:rPr lang="en" dirty="0"/>
              <a:t>Information Retrieval (IR) problem</a:t>
            </a:r>
          </a:p>
          <a:p>
            <a:pPr marL="457200" lvl="0" indent="-228600" rtl="0">
              <a:lnSpc>
                <a:spcPct val="100000"/>
              </a:lnSpc>
              <a:spcBef>
                <a:spcPts val="0"/>
              </a:spcBef>
            </a:pPr>
            <a:r>
              <a:rPr lang="en" dirty="0"/>
              <a:t>Now: many queries get an exact answer almost as if you were asking a clean structured database</a:t>
            </a:r>
          </a:p>
          <a:p>
            <a:pPr marL="914400" lvl="1" indent="-228600" rtl="0">
              <a:lnSpc>
                <a:spcPct val="100000"/>
              </a:lnSpc>
              <a:spcBef>
                <a:spcPts val="0"/>
              </a:spcBef>
            </a:pPr>
            <a:r>
              <a:rPr lang="en" dirty="0"/>
              <a:t>Entity query: “Donald Trump”</a:t>
            </a:r>
          </a:p>
          <a:p>
            <a:pPr marL="914400" lvl="1" indent="-228600" rtl="0">
              <a:lnSpc>
                <a:spcPct val="100000"/>
              </a:lnSpc>
              <a:spcBef>
                <a:spcPts val="0"/>
              </a:spcBef>
            </a:pPr>
            <a:r>
              <a:rPr lang="en" dirty="0"/>
              <a:t>Entity Attribute query: “Donald Trump Net Worth”</a:t>
            </a:r>
          </a:p>
          <a:p>
            <a:pPr marL="914400" lvl="1" indent="-228600" rtl="0">
              <a:lnSpc>
                <a:spcPct val="100000"/>
              </a:lnSpc>
              <a:spcBef>
                <a:spcPts val="0"/>
              </a:spcBef>
            </a:pPr>
            <a:r>
              <a:rPr lang="en" dirty="0"/>
              <a:t>List queries: “US presidential candidates 2016</a:t>
            </a:r>
            <a:r>
              <a:rPr lang="en" dirty="0" smtClean="0"/>
              <a:t>”</a:t>
            </a:r>
            <a:endParaRPr lang="en" dirty="0"/>
          </a:p>
          <a:p>
            <a:pPr marL="457200" lvl="0" indent="-228600" rtl="0">
              <a:lnSpc>
                <a:spcPct val="100000"/>
              </a:lnSpc>
              <a:spcBef>
                <a:spcPts val="0"/>
              </a:spcBef>
            </a:pPr>
            <a:r>
              <a:rPr lang="en" dirty="0"/>
              <a:t>Less of an IR problem...More of a DB problem</a:t>
            </a:r>
          </a:p>
          <a:p>
            <a:pPr marL="457200" lvl="0" indent="0" rtl="0">
              <a:spcBef>
                <a:spcPts val="0"/>
              </a:spcBef>
              <a:buNone/>
            </a:pPr>
            <a:r>
              <a:rPr lang="en" dirty="0"/>
              <a: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nell">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rnell">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rnel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nel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cs typeface="Arial" charset="0"/>
          </a:defRPr>
        </a:defPPr>
      </a:lstStyle>
    </a:spDef>
    <a:lnDef>
      <a:spPr bwMode="auto">
        <a:xfrm>
          <a:off x="0" y="0"/>
          <a:ext cx="1" cy="1"/>
        </a:xfrm>
        <a:custGeom>
          <a:avLst/>
          <a:gdLst/>
          <a:ahLst/>
          <a:cxnLst/>
          <a:rect l="0" t="0" r="0" b="0"/>
          <a:pathLst/>
        </a:custGeom>
        <a:solidFill>
          <a:srgbClr val="FFFF99"/>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cs typeface="Arial" charset="0"/>
          </a:defRPr>
        </a:defPPr>
      </a:lstStyle>
    </a:lnDef>
  </a:objectDefaults>
  <a:extraClrSchemeLst>
    <a:extraClrScheme>
      <a:clrScheme name="cornel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rnel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rnel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cornel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rnel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rnel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rnel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cornel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nel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99"/>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cs typeface="Arial" charset="0"/>
          </a:defRPr>
        </a:defPPr>
      </a:lstStyle>
    </a:spDef>
    <a:lnDef>
      <a:spPr bwMode="auto">
        <a:xfrm>
          <a:off x="0" y="0"/>
          <a:ext cx="1" cy="1"/>
        </a:xfrm>
        <a:custGeom>
          <a:avLst/>
          <a:gdLst/>
          <a:ahLst/>
          <a:cxnLst/>
          <a:rect l="0" t="0" r="0" b="0"/>
          <a:pathLst/>
        </a:custGeom>
        <a:solidFill>
          <a:srgbClr val="FFFF99"/>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cs typeface="Arial" charset="0"/>
          </a:defRPr>
        </a:defPPr>
      </a:lstStyle>
    </a:lnDef>
  </a:objectDefaults>
  <a:extraClrSchemeLst>
    <a:extraClrScheme>
      <a:clrScheme name="cornell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rnell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rnell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cornell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rnell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rnell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rnell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2480</TotalTime>
  <Words>5960</Words>
  <Application>Microsoft Office PowerPoint</Application>
  <PresentationFormat>On-screen Show (16:9)</PresentationFormat>
  <Paragraphs>1255</Paragraphs>
  <Slides>84</Slides>
  <Notes>79</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84</vt:i4>
      </vt:variant>
    </vt:vector>
  </HeadingPairs>
  <TitlesOfParts>
    <vt:vector size="95" baseType="lpstr">
      <vt:lpstr>Tahoma</vt:lpstr>
      <vt:lpstr>Arial</vt:lpstr>
      <vt:lpstr>Noto Sans Symbols</vt:lpstr>
      <vt:lpstr>Calibri</vt:lpstr>
      <vt:lpstr>Wingdings</vt:lpstr>
      <vt:lpstr>simple-light-2</vt:lpstr>
      <vt:lpstr>cornell</vt:lpstr>
      <vt:lpstr>simple-light-2</vt:lpstr>
      <vt:lpstr>cornell</vt:lpstr>
      <vt:lpstr>1_cornell</vt:lpstr>
      <vt:lpstr>2_cornell</vt:lpstr>
      <vt:lpstr>Attributes: Extraction and integration with Knowledge Bases</vt:lpstr>
      <vt:lpstr>Web Search today</vt:lpstr>
      <vt:lpstr>Entity Query </vt:lpstr>
      <vt:lpstr>PowerPoint Presentation</vt:lpstr>
      <vt:lpstr>Entity Attribute Query </vt:lpstr>
      <vt:lpstr>PowerPoint Presentation</vt:lpstr>
      <vt:lpstr>List Query </vt:lpstr>
      <vt:lpstr>PowerPoint Presentation</vt:lpstr>
      <vt:lpstr>Web Search today</vt:lpstr>
      <vt:lpstr>Entity-Attribute queries in Web Search</vt:lpstr>
      <vt:lpstr>Components of an entity-attribute answer engine</vt:lpstr>
      <vt:lpstr>Components of an entity-attribute answer engine</vt:lpstr>
      <vt:lpstr>Answering entity-attribute queries</vt:lpstr>
      <vt:lpstr>Long tail of attributes not in KB schema</vt:lpstr>
      <vt:lpstr>In this talk</vt:lpstr>
      <vt:lpstr>Extracting Attribute Names as in Biperpedia</vt:lpstr>
      <vt:lpstr>Attributes harvested from Biperpedia</vt:lpstr>
      <vt:lpstr>Extracting Attributes from query logs in Biperpedia</vt:lpstr>
      <vt:lpstr>Extracting Long Tail Attributes in Biperpedia</vt:lpstr>
      <vt:lpstr>Extracting Long Tail Attributes in Biperpedia</vt:lpstr>
      <vt:lpstr>Extracting Long Tail Attributes in Biperpedia</vt:lpstr>
      <vt:lpstr>Aggregation per class</vt:lpstr>
      <vt:lpstr>Extraction from Web Text</vt:lpstr>
      <vt:lpstr>Attributes harvested from Biperpedia</vt:lpstr>
      <vt:lpstr>Deploying the harvest..</vt:lpstr>
      <vt:lpstr>In this talk</vt:lpstr>
      <vt:lpstr>Grammar over Attribute Names</vt:lpstr>
      <vt:lpstr>IsA Concept Hierarchy</vt:lpstr>
      <vt:lpstr>Grammar over Attribute Names</vt:lpstr>
      <vt:lpstr>Grammar groups semantically related attributes         ….good and bad flock together.  </vt:lpstr>
      <vt:lpstr>Grammar groups semantically related attributes         ….good and bad flock together.  </vt:lpstr>
      <vt:lpstr>Rules are interpretable   ...easy generalization</vt:lpstr>
      <vt:lpstr>Grammar captures compositionality … interpret attribute name variants</vt:lpstr>
      <vt:lpstr>Grammar Generation</vt:lpstr>
      <vt:lpstr>Grammar Generation</vt:lpstr>
      <vt:lpstr>Generating candidate rules</vt:lpstr>
      <vt:lpstr>Generating candidate rules</vt:lpstr>
      <vt:lpstr>Rule selection</vt:lpstr>
      <vt:lpstr>Negative != All Attributes - Biperpedia</vt:lpstr>
      <vt:lpstr>Generate Negative Attribute Examples</vt:lpstr>
      <vt:lpstr>Generate Negative Attribute Examples</vt:lpstr>
      <vt:lpstr>Generate Negative Attribute Examples</vt:lpstr>
      <vt:lpstr>Final Rule Selection Algorithm  [WWW 2016]</vt:lpstr>
      <vt:lpstr>Final rule selection algorithm</vt:lpstr>
      <vt:lpstr>Performance</vt:lpstr>
      <vt:lpstr>Overall vs. Rule-wise Skew</vt:lpstr>
      <vt:lpstr>Attribute Curation using Rules</vt:lpstr>
      <vt:lpstr>Grammar-driven attribute curation</vt:lpstr>
      <vt:lpstr>In this talk</vt:lpstr>
      <vt:lpstr>Components of an entity-attribute answer engine</vt:lpstr>
      <vt:lpstr>Quantity Queries</vt:lpstr>
      <vt:lpstr>Papers on quantity attribute extraction</vt:lpstr>
      <vt:lpstr>Papers on quantity attribute extraction</vt:lpstr>
      <vt:lpstr>Tables and Numbers</vt:lpstr>
      <vt:lpstr>escape velocity jupiter</vt:lpstr>
      <vt:lpstr>Results from search engine</vt:lpstr>
      <vt:lpstr>Web tables</vt:lpstr>
      <vt:lpstr>Extracting attribute value from Webtables</vt:lpstr>
      <vt:lpstr>Step 1: Matching query to table</vt:lpstr>
      <vt:lpstr>Step 2: Number and Unit extraction</vt:lpstr>
      <vt:lpstr>Step 2: Number and Unit extraction</vt:lpstr>
      <vt:lpstr>Step 2: Number and Unit extraction</vt:lpstr>
      <vt:lpstr>Step 3: Query attribute type inference</vt:lpstr>
      <vt:lpstr>Training attribute type classifier</vt:lpstr>
      <vt:lpstr>PowerPoint Presentation</vt:lpstr>
      <vt:lpstr>PowerPoint Presentation</vt:lpstr>
      <vt:lpstr>PowerPoint Presentation</vt:lpstr>
      <vt:lpstr>PowerPoint Presentation</vt:lpstr>
      <vt:lpstr>PowerPoint Presentation</vt:lpstr>
      <vt:lpstr>Unit Annotation</vt:lpstr>
      <vt:lpstr>Initial annotator: set of rules….did not work </vt:lpstr>
      <vt:lpstr>Our approach</vt:lpstr>
      <vt:lpstr>Features</vt:lpstr>
      <vt:lpstr>An example parse</vt:lpstr>
      <vt:lpstr>Empirical Evaluation</vt:lpstr>
      <vt:lpstr>Benefits of collective evaluation</vt:lpstr>
      <vt:lpstr>Accuracy of QuantCFG</vt:lpstr>
      <vt:lpstr>Interval generation</vt:lpstr>
      <vt:lpstr>Choice of distribution function h()</vt:lpstr>
      <vt:lpstr>Interval generation methods</vt:lpstr>
      <vt:lpstr>Summary</vt:lpstr>
      <vt:lpstr>PowerPoint Presentation</vt:lpstr>
      <vt:lpstr>Concluding Observations</vt:lpstr>
      <vt:lpstr>What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Attributes: Extraction and integration with Knowledge Bases</dc:title>
  <dc:creator>bodhi</dc:creator>
  <cp:lastModifiedBy>bodhitree.iitb@gmail.com</cp:lastModifiedBy>
  <cp:revision>24</cp:revision>
  <dcterms:modified xsi:type="dcterms:W3CDTF">2017-06-07T03:32:01Z</dcterms:modified>
</cp:coreProperties>
</file>